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26"/>
  </p:notesMasterIdLst>
  <p:sldIdLst>
    <p:sldId id="258" r:id="rId3"/>
    <p:sldId id="298" r:id="rId4"/>
    <p:sldId id="316" r:id="rId5"/>
    <p:sldId id="300" r:id="rId6"/>
    <p:sldId id="261" r:id="rId7"/>
    <p:sldId id="317" r:id="rId8"/>
    <p:sldId id="262" r:id="rId9"/>
    <p:sldId id="304" r:id="rId10"/>
    <p:sldId id="301" r:id="rId11"/>
    <p:sldId id="283" r:id="rId12"/>
    <p:sldId id="285" r:id="rId13"/>
    <p:sldId id="302" r:id="rId14"/>
    <p:sldId id="303" r:id="rId15"/>
    <p:sldId id="306" r:id="rId16"/>
    <p:sldId id="307" r:id="rId17"/>
    <p:sldId id="308" r:id="rId18"/>
    <p:sldId id="309" r:id="rId19"/>
    <p:sldId id="310" r:id="rId20"/>
    <p:sldId id="311" r:id="rId21"/>
    <p:sldId id="312" r:id="rId22"/>
    <p:sldId id="313" r:id="rId23"/>
    <p:sldId id="555" r:id="rId24"/>
    <p:sldId id="55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7VpDt8GkS6A+4iL4jfpeUQ==" hashData="CWpY6vJbNHaCgGUO//g3al+DerFPszrDHBUNejyjGIOnLGVlCpxwExBie4xshLfcTKA/pFQQEZ4U5c/N/Sb5w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5993"/>
    <a:srgbClr val="343433"/>
    <a:srgbClr val="FFFC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26"/>
    <p:restoredTop sz="96190"/>
  </p:normalViewPr>
  <p:slideViewPr>
    <p:cSldViewPr snapToGrid="0" snapToObjects="1">
      <p:cViewPr varScale="1">
        <p:scale>
          <a:sx n="123" d="100"/>
          <a:sy n="123" d="100"/>
        </p:scale>
        <p:origin x="6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96722820396875E-2"/>
          <c:y val="2.4364166364808426E-2"/>
          <c:w val="0.90860331058502197"/>
          <c:h val="0.79787606000900269"/>
        </c:manualLayout>
      </c:layout>
      <c:barChart>
        <c:barDir val="col"/>
        <c:grouping val="stacked"/>
        <c:varyColors val="0"/>
        <c:ser>
          <c:idx val="0"/>
          <c:order val="0"/>
          <c:tx>
            <c:strRef>
              <c:f>Sheet2!$B$21</c:f>
              <c:strCache>
                <c:ptCount val="1"/>
                <c:pt idx="0">
                  <c:v>Non-Hisp. White</c:v>
                </c:pt>
              </c:strCache>
            </c:strRef>
          </c:tx>
          <c:spPr>
            <a:solidFill>
              <a:srgbClr val="EBAD34"/>
            </a:solidFill>
          </c:spPr>
          <c:invertIfNegative val="0"/>
          <c:cat>
            <c:strRef>
              <c:f>Sheet2!$A$22:$A$34</c:f>
              <c:strCache>
                <c:ptCount val="13"/>
                <c:pt idx="0">
                  <c:v>18-24</c:v>
                </c:pt>
                <c:pt idx="1">
                  <c:v>25-29</c:v>
                </c:pt>
                <c:pt idx="2">
                  <c:v>30-34</c:v>
                </c:pt>
                <c:pt idx="3">
                  <c:v>35-39</c:v>
                </c:pt>
                <c:pt idx="4">
                  <c:v>40-44</c:v>
                </c:pt>
                <c:pt idx="5">
                  <c:v>45-49</c:v>
                </c:pt>
                <c:pt idx="6">
                  <c:v>50-54</c:v>
                </c:pt>
                <c:pt idx="7">
                  <c:v>55-59</c:v>
                </c:pt>
                <c:pt idx="8">
                  <c:v>60-64</c:v>
                </c:pt>
                <c:pt idx="9">
                  <c:v>65-70</c:v>
                </c:pt>
                <c:pt idx="10">
                  <c:v>70-75</c:v>
                </c:pt>
                <c:pt idx="11">
                  <c:v>75-80</c:v>
                </c:pt>
                <c:pt idx="12">
                  <c:v>80+</c:v>
                </c:pt>
              </c:strCache>
            </c:strRef>
          </c:cat>
          <c:val>
            <c:numRef>
              <c:f>Sheet2!$B$22:$B$34</c:f>
              <c:numCache>
                <c:formatCode>General</c:formatCode>
                <c:ptCount val="13"/>
                <c:pt idx="0">
                  <c:v>-1598114</c:v>
                </c:pt>
                <c:pt idx="1">
                  <c:v>-624204.125</c:v>
                </c:pt>
                <c:pt idx="2">
                  <c:v>552837</c:v>
                </c:pt>
                <c:pt idx="3">
                  <c:v>1201459.75</c:v>
                </c:pt>
                <c:pt idx="4">
                  <c:v>23996.625</c:v>
                </c:pt>
                <c:pt idx="5">
                  <c:v>-1937238.875</c:v>
                </c:pt>
                <c:pt idx="6">
                  <c:v>-3261781</c:v>
                </c:pt>
                <c:pt idx="7">
                  <c:v>-2479058.5</c:v>
                </c:pt>
                <c:pt idx="8">
                  <c:v>826320.125</c:v>
                </c:pt>
                <c:pt idx="9">
                  <c:v>2346470.5</c:v>
                </c:pt>
                <c:pt idx="10">
                  <c:v>3370599</c:v>
                </c:pt>
                <c:pt idx="11">
                  <c:v>3266918.25</c:v>
                </c:pt>
                <c:pt idx="12">
                  <c:v>1938377.5</c:v>
                </c:pt>
              </c:numCache>
            </c:numRef>
          </c:val>
          <c:extLst>
            <c:ext xmlns:c16="http://schemas.microsoft.com/office/drawing/2014/chart" uri="{C3380CC4-5D6E-409C-BE32-E72D297353CC}">
              <c16:uniqueId val="{00000000-6705-2E4C-B8CB-5A4017CD82F0}"/>
            </c:ext>
          </c:extLst>
        </c:ser>
        <c:ser>
          <c:idx val="1"/>
          <c:order val="1"/>
          <c:tx>
            <c:strRef>
              <c:f>Sheet2!$C$21</c:f>
              <c:strCache>
                <c:ptCount val="1"/>
                <c:pt idx="0">
                  <c:v>Black</c:v>
                </c:pt>
              </c:strCache>
            </c:strRef>
          </c:tx>
          <c:spPr>
            <a:solidFill>
              <a:srgbClr val="343433"/>
            </a:solidFill>
          </c:spPr>
          <c:invertIfNegative val="0"/>
          <c:cat>
            <c:strRef>
              <c:f>Sheet2!$A$22:$A$34</c:f>
              <c:strCache>
                <c:ptCount val="13"/>
                <c:pt idx="0">
                  <c:v>18-24</c:v>
                </c:pt>
                <c:pt idx="1">
                  <c:v>25-29</c:v>
                </c:pt>
                <c:pt idx="2">
                  <c:v>30-34</c:v>
                </c:pt>
                <c:pt idx="3">
                  <c:v>35-39</c:v>
                </c:pt>
                <c:pt idx="4">
                  <c:v>40-44</c:v>
                </c:pt>
                <c:pt idx="5">
                  <c:v>45-49</c:v>
                </c:pt>
                <c:pt idx="6">
                  <c:v>50-54</c:v>
                </c:pt>
                <c:pt idx="7">
                  <c:v>55-59</c:v>
                </c:pt>
                <c:pt idx="8">
                  <c:v>60-64</c:v>
                </c:pt>
                <c:pt idx="9">
                  <c:v>65-70</c:v>
                </c:pt>
                <c:pt idx="10">
                  <c:v>70-75</c:v>
                </c:pt>
                <c:pt idx="11">
                  <c:v>75-80</c:v>
                </c:pt>
                <c:pt idx="12">
                  <c:v>80+</c:v>
                </c:pt>
              </c:strCache>
            </c:strRef>
          </c:cat>
          <c:val>
            <c:numRef>
              <c:f>Sheet2!$C$22:$C$34</c:f>
              <c:numCache>
                <c:formatCode>General</c:formatCode>
                <c:ptCount val="13"/>
                <c:pt idx="0">
                  <c:v>-488076.5625</c:v>
                </c:pt>
                <c:pt idx="1">
                  <c:v>174643.8125</c:v>
                </c:pt>
                <c:pt idx="2">
                  <c:v>767281.625</c:v>
                </c:pt>
                <c:pt idx="3">
                  <c:v>489715.25</c:v>
                </c:pt>
                <c:pt idx="4">
                  <c:v>181859.28125</c:v>
                </c:pt>
                <c:pt idx="5">
                  <c:v>-73683.28125</c:v>
                </c:pt>
                <c:pt idx="6">
                  <c:v>-185886.71875</c:v>
                </c:pt>
                <c:pt idx="7">
                  <c:v>-23608.734375</c:v>
                </c:pt>
                <c:pt idx="8">
                  <c:v>498601.75</c:v>
                </c:pt>
                <c:pt idx="9">
                  <c:v>739654.9375</c:v>
                </c:pt>
                <c:pt idx="10">
                  <c:v>659678.68749999802</c:v>
                </c:pt>
                <c:pt idx="11">
                  <c:v>409270.6875</c:v>
                </c:pt>
                <c:pt idx="12">
                  <c:v>323289.625</c:v>
                </c:pt>
              </c:numCache>
            </c:numRef>
          </c:val>
          <c:extLst>
            <c:ext xmlns:c16="http://schemas.microsoft.com/office/drawing/2014/chart" uri="{C3380CC4-5D6E-409C-BE32-E72D297353CC}">
              <c16:uniqueId val="{00000001-6705-2E4C-B8CB-5A4017CD82F0}"/>
            </c:ext>
          </c:extLst>
        </c:ser>
        <c:ser>
          <c:idx val="2"/>
          <c:order val="2"/>
          <c:tx>
            <c:strRef>
              <c:f>Sheet2!$D$21</c:f>
              <c:strCache>
                <c:ptCount val="1"/>
                <c:pt idx="0">
                  <c:v>Asian</c:v>
                </c:pt>
              </c:strCache>
            </c:strRef>
          </c:tx>
          <c:spPr>
            <a:solidFill>
              <a:srgbClr val="156B62"/>
            </a:solidFill>
          </c:spPr>
          <c:invertIfNegative val="0"/>
          <c:cat>
            <c:strRef>
              <c:f>Sheet2!$A$22:$A$34</c:f>
              <c:strCache>
                <c:ptCount val="13"/>
                <c:pt idx="0">
                  <c:v>18-24</c:v>
                </c:pt>
                <c:pt idx="1">
                  <c:v>25-29</c:v>
                </c:pt>
                <c:pt idx="2">
                  <c:v>30-34</c:v>
                </c:pt>
                <c:pt idx="3">
                  <c:v>35-39</c:v>
                </c:pt>
                <c:pt idx="4">
                  <c:v>40-44</c:v>
                </c:pt>
                <c:pt idx="5">
                  <c:v>45-49</c:v>
                </c:pt>
                <c:pt idx="6">
                  <c:v>50-54</c:v>
                </c:pt>
                <c:pt idx="7">
                  <c:v>55-59</c:v>
                </c:pt>
                <c:pt idx="8">
                  <c:v>60-64</c:v>
                </c:pt>
                <c:pt idx="9">
                  <c:v>65-70</c:v>
                </c:pt>
                <c:pt idx="10">
                  <c:v>70-75</c:v>
                </c:pt>
                <c:pt idx="11">
                  <c:v>75-80</c:v>
                </c:pt>
                <c:pt idx="12">
                  <c:v>80+</c:v>
                </c:pt>
              </c:strCache>
            </c:strRef>
          </c:cat>
          <c:val>
            <c:numRef>
              <c:f>Sheet2!$D$22:$D$34</c:f>
              <c:numCache>
                <c:formatCode>General</c:formatCode>
                <c:ptCount val="13"/>
                <c:pt idx="0">
                  <c:v>225114.078125</c:v>
                </c:pt>
                <c:pt idx="1">
                  <c:v>218302.1875</c:v>
                </c:pt>
                <c:pt idx="2">
                  <c:v>352978.6875</c:v>
                </c:pt>
                <c:pt idx="3">
                  <c:v>421813.03125</c:v>
                </c:pt>
                <c:pt idx="4">
                  <c:v>301141.90625</c:v>
                </c:pt>
                <c:pt idx="5">
                  <c:v>320778.46875</c:v>
                </c:pt>
                <c:pt idx="6">
                  <c:v>347864.3125</c:v>
                </c:pt>
                <c:pt idx="7">
                  <c:v>250500.8125</c:v>
                </c:pt>
                <c:pt idx="8">
                  <c:v>302686.3125</c:v>
                </c:pt>
                <c:pt idx="9">
                  <c:v>351179</c:v>
                </c:pt>
                <c:pt idx="10">
                  <c:v>367466.84375</c:v>
                </c:pt>
                <c:pt idx="11">
                  <c:v>266567.28125</c:v>
                </c:pt>
                <c:pt idx="12">
                  <c:v>216155.9375</c:v>
                </c:pt>
              </c:numCache>
            </c:numRef>
          </c:val>
          <c:extLst>
            <c:ext xmlns:c16="http://schemas.microsoft.com/office/drawing/2014/chart" uri="{C3380CC4-5D6E-409C-BE32-E72D297353CC}">
              <c16:uniqueId val="{00000002-6705-2E4C-B8CB-5A4017CD82F0}"/>
            </c:ext>
          </c:extLst>
        </c:ser>
        <c:ser>
          <c:idx val="3"/>
          <c:order val="3"/>
          <c:tx>
            <c:strRef>
              <c:f>Sheet2!$E$21</c:f>
              <c:strCache>
                <c:ptCount val="1"/>
                <c:pt idx="0">
                  <c:v>Other</c:v>
                </c:pt>
              </c:strCache>
            </c:strRef>
          </c:tx>
          <c:spPr>
            <a:solidFill>
              <a:srgbClr val="195993"/>
            </a:solidFill>
          </c:spPr>
          <c:invertIfNegative val="0"/>
          <c:cat>
            <c:strRef>
              <c:f>Sheet2!$A$22:$A$34</c:f>
              <c:strCache>
                <c:ptCount val="13"/>
                <c:pt idx="0">
                  <c:v>18-24</c:v>
                </c:pt>
                <c:pt idx="1">
                  <c:v>25-29</c:v>
                </c:pt>
                <c:pt idx="2">
                  <c:v>30-34</c:v>
                </c:pt>
                <c:pt idx="3">
                  <c:v>35-39</c:v>
                </c:pt>
                <c:pt idx="4">
                  <c:v>40-44</c:v>
                </c:pt>
                <c:pt idx="5">
                  <c:v>45-49</c:v>
                </c:pt>
                <c:pt idx="6">
                  <c:v>50-54</c:v>
                </c:pt>
                <c:pt idx="7">
                  <c:v>55-59</c:v>
                </c:pt>
                <c:pt idx="8">
                  <c:v>60-64</c:v>
                </c:pt>
                <c:pt idx="9">
                  <c:v>65-70</c:v>
                </c:pt>
                <c:pt idx="10">
                  <c:v>70-75</c:v>
                </c:pt>
                <c:pt idx="11">
                  <c:v>75-80</c:v>
                </c:pt>
                <c:pt idx="12">
                  <c:v>80+</c:v>
                </c:pt>
              </c:strCache>
            </c:strRef>
          </c:cat>
          <c:val>
            <c:numRef>
              <c:f>Sheet2!$E$22:$E$34</c:f>
              <c:numCache>
                <c:formatCode>General</c:formatCode>
                <c:ptCount val="13"/>
                <c:pt idx="0">
                  <c:v>217331.546875</c:v>
                </c:pt>
                <c:pt idx="1">
                  <c:v>239887.03125</c:v>
                </c:pt>
                <c:pt idx="2">
                  <c:v>241481.6875</c:v>
                </c:pt>
                <c:pt idx="3">
                  <c:v>156030.4375</c:v>
                </c:pt>
                <c:pt idx="4">
                  <c:v>108706.453125</c:v>
                </c:pt>
                <c:pt idx="5">
                  <c:v>56893.5</c:v>
                </c:pt>
                <c:pt idx="6">
                  <c:v>8876.8759765624309</c:v>
                </c:pt>
                <c:pt idx="7">
                  <c:v>14312.0498046874</c:v>
                </c:pt>
                <c:pt idx="8">
                  <c:v>93940.5546875</c:v>
                </c:pt>
                <c:pt idx="9">
                  <c:v>111853.0234375</c:v>
                </c:pt>
                <c:pt idx="10">
                  <c:v>99281.601562500102</c:v>
                </c:pt>
                <c:pt idx="11">
                  <c:v>72596</c:v>
                </c:pt>
                <c:pt idx="12">
                  <c:v>60675.484375000196</c:v>
                </c:pt>
              </c:numCache>
            </c:numRef>
          </c:val>
          <c:extLst>
            <c:ext xmlns:c16="http://schemas.microsoft.com/office/drawing/2014/chart" uri="{C3380CC4-5D6E-409C-BE32-E72D297353CC}">
              <c16:uniqueId val="{00000003-6705-2E4C-B8CB-5A4017CD82F0}"/>
            </c:ext>
          </c:extLst>
        </c:ser>
        <c:ser>
          <c:idx val="4"/>
          <c:order val="4"/>
          <c:tx>
            <c:strRef>
              <c:f>Sheet2!$F$21</c:f>
              <c:strCache>
                <c:ptCount val="1"/>
                <c:pt idx="0">
                  <c:v>Hispanic</c:v>
                </c:pt>
              </c:strCache>
            </c:strRef>
          </c:tx>
          <c:spPr>
            <a:solidFill>
              <a:srgbClr val="253661"/>
            </a:solidFill>
          </c:spPr>
          <c:invertIfNegative val="0"/>
          <c:cat>
            <c:strRef>
              <c:f>Sheet2!$A$22:$A$34</c:f>
              <c:strCache>
                <c:ptCount val="13"/>
                <c:pt idx="0">
                  <c:v>18-24</c:v>
                </c:pt>
                <c:pt idx="1">
                  <c:v>25-29</c:v>
                </c:pt>
                <c:pt idx="2">
                  <c:v>30-34</c:v>
                </c:pt>
                <c:pt idx="3">
                  <c:v>35-39</c:v>
                </c:pt>
                <c:pt idx="4">
                  <c:v>40-44</c:v>
                </c:pt>
                <c:pt idx="5">
                  <c:v>45-49</c:v>
                </c:pt>
                <c:pt idx="6">
                  <c:v>50-54</c:v>
                </c:pt>
                <c:pt idx="7">
                  <c:v>55-59</c:v>
                </c:pt>
                <c:pt idx="8">
                  <c:v>60-64</c:v>
                </c:pt>
                <c:pt idx="9">
                  <c:v>65-70</c:v>
                </c:pt>
                <c:pt idx="10">
                  <c:v>70-75</c:v>
                </c:pt>
                <c:pt idx="11">
                  <c:v>75-80</c:v>
                </c:pt>
                <c:pt idx="12">
                  <c:v>80+</c:v>
                </c:pt>
              </c:strCache>
            </c:strRef>
          </c:cat>
          <c:val>
            <c:numRef>
              <c:f>Sheet2!$F$22:$F$34</c:f>
              <c:numCache>
                <c:formatCode>General</c:formatCode>
                <c:ptCount val="13"/>
                <c:pt idx="0">
                  <c:v>1026848.8125</c:v>
                </c:pt>
                <c:pt idx="1">
                  <c:v>995136.4375</c:v>
                </c:pt>
                <c:pt idx="2">
                  <c:v>1052288.75</c:v>
                </c:pt>
                <c:pt idx="3">
                  <c:v>853749.75</c:v>
                </c:pt>
                <c:pt idx="4">
                  <c:v>932265.75</c:v>
                </c:pt>
                <c:pt idx="5">
                  <c:v>950813.125</c:v>
                </c:pt>
                <c:pt idx="6">
                  <c:v>992730.5</c:v>
                </c:pt>
                <c:pt idx="7">
                  <c:v>1048597.625</c:v>
                </c:pt>
                <c:pt idx="8">
                  <c:v>1129316.5</c:v>
                </c:pt>
                <c:pt idx="9">
                  <c:v>950883.0625</c:v>
                </c:pt>
                <c:pt idx="10">
                  <c:v>733311</c:v>
                </c:pt>
                <c:pt idx="11">
                  <c:v>475612.71875</c:v>
                </c:pt>
                <c:pt idx="12">
                  <c:v>468210.3125</c:v>
                </c:pt>
              </c:numCache>
            </c:numRef>
          </c:val>
          <c:extLst>
            <c:ext xmlns:c16="http://schemas.microsoft.com/office/drawing/2014/chart" uri="{C3380CC4-5D6E-409C-BE32-E72D297353CC}">
              <c16:uniqueId val="{00000004-6705-2E4C-B8CB-5A4017CD82F0}"/>
            </c:ext>
          </c:extLst>
        </c:ser>
        <c:dLbls>
          <c:showLegendKey val="0"/>
          <c:showVal val="0"/>
          <c:showCatName val="0"/>
          <c:showSerName val="0"/>
          <c:showPercent val="0"/>
          <c:showBubbleSize val="0"/>
        </c:dLbls>
        <c:gapWidth val="150"/>
        <c:overlap val="100"/>
        <c:axId val="332630048"/>
        <c:axId val="332628872"/>
      </c:barChart>
      <c:catAx>
        <c:axId val="332630048"/>
        <c:scaling>
          <c:orientation val="minMax"/>
        </c:scaling>
        <c:delete val="0"/>
        <c:axPos val="b"/>
        <c:numFmt formatCode="General" sourceLinked="1"/>
        <c:majorTickMark val="out"/>
        <c:minorTickMark val="none"/>
        <c:tickLblPos val="low"/>
        <c:txPr>
          <a:bodyPr rot="0" vert="horz"/>
          <a:lstStyle/>
          <a:p>
            <a:pPr>
              <a:defRPr sz="1200" b="0" i="0" smtId="4294967295">
                <a:solidFill>
                  <a:schemeClr val="bg2">
                    <a:lumMod val="25000"/>
                  </a:schemeClr>
                </a:solidFill>
                <a:latin typeface="Whitney Book" pitchFamily="2" charset="0"/>
              </a:defRPr>
            </a:pPr>
            <a:endParaRPr lang="en-US"/>
          </a:p>
        </c:txPr>
        <c:crossAx val="332628872"/>
        <c:crosses val="autoZero"/>
        <c:auto val="0"/>
        <c:lblAlgn val="ctr"/>
        <c:lblOffset val="100"/>
        <c:noMultiLvlLbl val="0"/>
      </c:catAx>
      <c:valAx>
        <c:axId val="332628872"/>
        <c:scaling>
          <c:orientation val="minMax"/>
        </c:scaling>
        <c:delete val="0"/>
        <c:axPos val="l"/>
        <c:majorGridlines>
          <c:spPr>
            <a:ln>
              <a:solidFill>
                <a:srgbClr val="E7E6E6">
                  <a:lumMod val="50000"/>
                </a:srgbClr>
              </a:solidFill>
            </a:ln>
          </c:spPr>
        </c:majorGridlines>
        <c:numFmt formatCode="General" sourceLinked="1"/>
        <c:majorTickMark val="out"/>
        <c:minorTickMark val="none"/>
        <c:tickLblPos val="nextTo"/>
        <c:txPr>
          <a:bodyPr rot="0" vert="horz"/>
          <a:lstStyle/>
          <a:p>
            <a:pPr>
              <a:defRPr/>
            </a:pPr>
            <a:endParaRPr lang="en-US"/>
          </a:p>
        </c:txPr>
        <c:crossAx val="332630048"/>
        <c:crosses val="autoZero"/>
        <c:crossBetween val="between"/>
        <c:dispUnits>
          <c:builtInUnit val="millions"/>
          <c:dispUnitsLbl>
            <c:tx>
              <c:rich>
                <a:bodyPr rot="-5400000" vert="horz"/>
                <a:lstStyle/>
                <a:p>
                  <a:pPr algn="ctr">
                    <a:defRPr/>
                  </a:pPr>
                  <a:r>
                    <a:rPr lang="en-US" dirty="0">
                      <a:solidFill>
                        <a:schemeClr val="bg2">
                          <a:lumMod val="25000"/>
                        </a:schemeClr>
                      </a:solidFill>
                    </a:rPr>
                    <a:t>Millions</a:t>
                  </a:r>
                </a:p>
              </c:rich>
            </c:tx>
          </c:dispUnitsLbl>
        </c:dispUnits>
      </c:valAx>
      <c:spPr>
        <a:noFill/>
        <a:ln>
          <a:solidFill>
            <a:srgbClr val="E7E6E6">
              <a:lumMod val="50000"/>
            </a:srgbClr>
          </a:solidFill>
        </a:ln>
      </c:spPr>
    </c:plotArea>
    <c:legend>
      <c:legendPos val="b"/>
      <c:legendEntry>
        <c:idx val="0"/>
        <c:txPr>
          <a:bodyPr/>
          <a:lstStyle/>
          <a:p>
            <a:pPr>
              <a:defRPr sz="1400" smtId="4294967295">
                <a:solidFill>
                  <a:schemeClr val="bg2">
                    <a:lumMod val="25000"/>
                  </a:schemeClr>
                </a:solidFill>
                <a:latin typeface="Whitney Medium" pitchFamily="2" charset="0"/>
              </a:defRPr>
            </a:pPr>
            <a:endParaRPr lang="en-US"/>
          </a:p>
        </c:txPr>
      </c:legendEntry>
      <c:layout>
        <c:manualLayout>
          <c:xMode val="edge"/>
          <c:yMode val="edge"/>
          <c:x val="0.27732549106706678"/>
          <c:y val="0.92388777396854604"/>
          <c:w val="0.44079318642616272"/>
          <c:h val="5.4309818893671036E-2"/>
        </c:manualLayout>
      </c:layout>
      <c:overlay val="0"/>
      <c:txPr>
        <a:bodyPr/>
        <a:lstStyle/>
        <a:p>
          <a:pPr>
            <a:defRPr sz="1400" smtId="4294967295">
              <a:solidFill>
                <a:schemeClr val="bg2">
                  <a:lumMod val="25000"/>
                </a:schemeClr>
              </a:solidFill>
            </a:defRPr>
          </a:pPr>
          <a:endParaRPr lang="en-US"/>
        </a:p>
      </c:txPr>
    </c:legend>
    <c:plotVisOnly val="1"/>
    <c:dispBlanksAs val="gap"/>
    <c:showDLblsOverMax val="0"/>
  </c:chart>
  <c:spPr>
    <a:noFill/>
    <a:ln>
      <a:noFill/>
    </a:ln>
  </c:spPr>
  <c:txPr>
    <a:bodyPr/>
    <a:lstStyle/>
    <a:p>
      <a:pPr>
        <a:defRPr sz="1000" b="0" i="0" u="none" strike="noStrike" baseline="0" smtId="4294967295">
          <a:solidFill>
            <a:srgbClr val="000000"/>
          </a:solidFill>
          <a:latin typeface="Arial" panose="020B0604020202020204" pitchFamily="34" charset="0"/>
          <a:ea typeface="Gotham Light"/>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06338891533114"/>
          <c:y val="4.9409203029254015E-2"/>
          <c:w val="0.54343540988842598"/>
          <c:h val="0.84306975884298918"/>
        </c:manualLayout>
      </c:layout>
      <c:barChart>
        <c:barDir val="bar"/>
        <c:grouping val="clustered"/>
        <c:varyColors val="0"/>
        <c:ser>
          <c:idx val="0"/>
          <c:order val="0"/>
          <c:tx>
            <c:strRef>
              <c:f>Sheet1!$B$1</c:f>
              <c:strCache>
                <c:ptCount val="1"/>
                <c:pt idx="0">
                  <c:v>Column1</c:v>
                </c:pt>
              </c:strCache>
            </c:strRef>
          </c:tx>
          <c:spPr>
            <a:solidFill>
              <a:srgbClr val="156B62"/>
            </a:solidFill>
            <a:ln>
              <a:noFill/>
            </a:ln>
            <a:effectLst/>
          </c:spPr>
          <c:invertIfNegative val="0"/>
          <c:cat>
            <c:strRef>
              <c:f>Sheet1!$A$2:$A$6</c:f>
              <c:strCache>
                <c:ptCount val="5"/>
                <c:pt idx="0">
                  <c:v>Closer to family/amenities</c:v>
                </c:pt>
                <c:pt idx="1">
                  <c:v>Reduce housing expense</c:v>
                </c:pt>
                <c:pt idx="2">
                  <c:v>Change in health status</c:v>
                </c:pt>
                <c:pt idx="3">
                  <c:v>Empty nest</c:v>
                </c:pt>
                <c:pt idx="4">
                  <c:v>Access equity</c:v>
                </c:pt>
              </c:strCache>
            </c:strRef>
          </c:cat>
          <c:val>
            <c:numRef>
              <c:f>Sheet1!$B$2:$B$6</c:f>
              <c:numCache>
                <c:formatCode>0%</c:formatCode>
                <c:ptCount val="5"/>
                <c:pt idx="0">
                  <c:v>0.28999999999999998</c:v>
                </c:pt>
                <c:pt idx="1">
                  <c:v>0.26</c:v>
                </c:pt>
                <c:pt idx="2">
                  <c:v>0.17</c:v>
                </c:pt>
                <c:pt idx="3">
                  <c:v>7.0000000000000007E-2</c:v>
                </c:pt>
                <c:pt idx="4">
                  <c:v>7.0000000000000007E-2</c:v>
                </c:pt>
              </c:numCache>
            </c:numRef>
          </c:val>
          <c:extLst>
            <c:ext xmlns:c16="http://schemas.microsoft.com/office/drawing/2014/chart" uri="{C3380CC4-5D6E-409C-BE32-E72D297353CC}">
              <c16:uniqueId val="{00000000-9886-544C-AC6F-45D9EFFF04EF}"/>
            </c:ext>
          </c:extLst>
        </c:ser>
        <c:dLbls>
          <c:showLegendKey val="0"/>
          <c:showVal val="0"/>
          <c:showCatName val="0"/>
          <c:showSerName val="0"/>
          <c:showPercent val="0"/>
          <c:showBubbleSize val="0"/>
        </c:dLbls>
        <c:gapWidth val="182"/>
        <c:axId val="1369498480"/>
        <c:axId val="1340809936"/>
      </c:barChart>
      <c:catAx>
        <c:axId val="136949848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just">
              <a:defRPr sz="1400" b="0" i="0" u="none" strike="noStrike" kern="1200" spc="0" baseline="0">
                <a:ln>
                  <a:noFill/>
                </a:ln>
                <a:solidFill>
                  <a:schemeClr val="tx1">
                    <a:lumMod val="65000"/>
                    <a:lumOff val="35000"/>
                  </a:schemeClr>
                </a:solidFill>
                <a:effectLst/>
                <a:latin typeface="Arial" panose="020B0604020202020204" pitchFamily="34" charset="0"/>
                <a:ea typeface="+mn-ea"/>
                <a:cs typeface="Arial" panose="020B0604020202020204" pitchFamily="34" charset="0"/>
              </a:defRPr>
            </a:pPr>
            <a:endParaRPr lang="en-US"/>
          </a:p>
        </c:txPr>
        <c:crossAx val="1340809936"/>
        <c:crosses val="autoZero"/>
        <c:auto val="1"/>
        <c:lblAlgn val="ctr"/>
        <c:lblOffset val="100"/>
        <c:noMultiLvlLbl val="0"/>
      </c:catAx>
      <c:valAx>
        <c:axId val="1340809936"/>
        <c:scaling>
          <c:orientation val="minMax"/>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9498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bg1"/>
              </a:solidFill>
            </a:ln>
            <a:effectLst/>
          </c:spPr>
          <c:dPt>
            <c:idx val="0"/>
            <c:bubble3D val="0"/>
            <c:spPr>
              <a:solidFill>
                <a:srgbClr val="EBAD34"/>
              </a:solidFill>
              <a:ln>
                <a:solidFill>
                  <a:schemeClr val="bg1"/>
                </a:solidFill>
              </a:ln>
              <a:effectLst/>
            </c:spPr>
            <c:extLst>
              <c:ext xmlns:c16="http://schemas.microsoft.com/office/drawing/2014/chart" uri="{C3380CC4-5D6E-409C-BE32-E72D297353CC}">
                <c16:uniqueId val="{00000001-4B89-7D45-9792-3709F4A13ABE}"/>
              </c:ext>
            </c:extLst>
          </c:dPt>
          <c:dPt>
            <c:idx val="1"/>
            <c:bubble3D val="0"/>
            <c:spPr>
              <a:solidFill>
                <a:srgbClr val="195993"/>
              </a:solidFill>
              <a:ln>
                <a:solidFill>
                  <a:schemeClr val="bg1"/>
                </a:solidFill>
              </a:ln>
              <a:effectLst/>
            </c:spPr>
            <c:extLst>
              <c:ext xmlns:c16="http://schemas.microsoft.com/office/drawing/2014/chart" uri="{C3380CC4-5D6E-409C-BE32-E72D297353CC}">
                <c16:uniqueId val="{00000003-4B89-7D45-9792-3709F4A13ABE}"/>
              </c:ext>
            </c:extLst>
          </c:dPt>
          <c:dPt>
            <c:idx val="2"/>
            <c:bubble3D val="0"/>
            <c:spPr>
              <a:solidFill>
                <a:srgbClr val="156B62"/>
              </a:solidFill>
              <a:ln>
                <a:solidFill>
                  <a:schemeClr val="bg1"/>
                </a:solidFill>
              </a:ln>
              <a:effectLst/>
            </c:spPr>
            <c:extLst>
              <c:ext xmlns:c16="http://schemas.microsoft.com/office/drawing/2014/chart" uri="{C3380CC4-5D6E-409C-BE32-E72D297353CC}">
                <c16:uniqueId val="{00000005-4B89-7D45-9792-3709F4A13ABE}"/>
              </c:ext>
            </c:extLst>
          </c:dPt>
          <c:dPt>
            <c:idx val="3"/>
            <c:bubble3D val="0"/>
            <c:spPr>
              <a:solidFill>
                <a:schemeClr val="accent4"/>
              </a:solidFill>
              <a:ln>
                <a:solidFill>
                  <a:schemeClr val="bg1"/>
                </a:solidFill>
              </a:ln>
              <a:effectLst/>
            </c:spPr>
            <c:extLst>
              <c:ext xmlns:c16="http://schemas.microsoft.com/office/drawing/2014/chart" uri="{C3380CC4-5D6E-409C-BE32-E72D297353CC}">
                <c16:uniqueId val="{00000007-4B89-7D45-9792-3709F4A13ABE}"/>
              </c:ext>
            </c:extLst>
          </c:dPt>
          <c:dLbls>
            <c:dLbl>
              <c:idx val="0"/>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fld id="{1D269F89-C2C3-7648-9DFE-E02A86F1FD41}" type="PERCENTAGE">
                      <a:rPr lang="en-US" sz="2800"/>
                      <a:pPr>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layout>
                    <c:manualLayout>
                      <c:w val="0.20255007808219799"/>
                      <c:h val="0.24474084090390935"/>
                    </c:manualLayout>
                  </c15:layout>
                  <c15:dlblFieldTable/>
                  <c15:showDataLabelsRange val="0"/>
                </c:ext>
                <c:ext xmlns:c16="http://schemas.microsoft.com/office/drawing/2014/chart" uri="{C3380CC4-5D6E-409C-BE32-E72D297353CC}">
                  <c16:uniqueId val="{00000001-4B89-7D45-9792-3709F4A13ABE}"/>
                </c:ext>
              </c:extLst>
            </c:dLbl>
            <c:dLbl>
              <c:idx val="1"/>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layout>
                    <c:manualLayout>
                      <c:w val="0.18047772824750172"/>
                      <c:h val="0.24356803608538996"/>
                    </c:manualLayout>
                  </c15:layout>
                </c:ext>
                <c:ext xmlns:c16="http://schemas.microsoft.com/office/drawing/2014/chart" uri="{C3380CC4-5D6E-409C-BE32-E72D297353CC}">
                  <c16:uniqueId val="{00000003-4B89-7D45-9792-3709F4A13ABE}"/>
                </c:ext>
              </c:extLst>
            </c:dLbl>
            <c:dLbl>
              <c:idx val="2"/>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fld id="{2B0C8F12-3922-4D47-B273-9F94DA47FB23}" type="PERCENTAGE">
                      <a:rPr lang="en-US" sz="2800"/>
                      <a:pPr>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layout>
                    <c:manualLayout>
                      <c:w val="0.19784915723490099"/>
                      <c:h val="0.2196335192005171"/>
                    </c:manualLayout>
                  </c15:layout>
                  <c15:dlblFieldTable/>
                  <c15:showDataLabelsRange val="0"/>
                </c:ext>
                <c:ext xmlns:c16="http://schemas.microsoft.com/office/drawing/2014/chart" uri="{C3380CC4-5D6E-409C-BE32-E72D297353CC}">
                  <c16:uniqueId val="{00000005-4B89-7D45-9792-3709F4A13ABE}"/>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3"/>
                <c:pt idx="0">
                  <c:v>1st Qtr</c:v>
                </c:pt>
                <c:pt idx="1">
                  <c:v>2nd Qtr</c:v>
                </c:pt>
                <c:pt idx="2">
                  <c:v>3rd Qtr</c:v>
                </c:pt>
              </c:strCache>
            </c:strRef>
          </c:cat>
          <c:val>
            <c:numRef>
              <c:f>Sheet1!$B$2:$B$5</c:f>
              <c:numCache>
                <c:formatCode>0%</c:formatCode>
                <c:ptCount val="4"/>
                <c:pt idx="0">
                  <c:v>0.27</c:v>
                </c:pt>
                <c:pt idx="1">
                  <c:v>0.36</c:v>
                </c:pt>
                <c:pt idx="2">
                  <c:v>0.37</c:v>
                </c:pt>
              </c:numCache>
            </c:numRef>
          </c:val>
          <c:extLst>
            <c:ext xmlns:c16="http://schemas.microsoft.com/office/drawing/2014/chart" uri="{C3380CC4-5D6E-409C-BE32-E72D297353CC}">
              <c16:uniqueId val="{00000008-4B89-7D45-9792-3709F4A13ABE}"/>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0.41838</cdr:x>
      <cdr:y>0.16796</cdr:y>
    </cdr:from>
    <cdr:to>
      <cdr:x>0.60168</cdr:x>
      <cdr:y>0.49875</cdr:y>
    </cdr:to>
    <cdr:sp macro="" textlink="">
      <cdr:nvSpPr>
        <cdr:cNvPr id="2" name="TextBox 1">
          <a:extLst xmlns:a="http://schemas.openxmlformats.org/drawingml/2006/main">
            <a:ext uri="{FF2B5EF4-FFF2-40B4-BE49-F238E27FC236}">
              <a16:creationId xmlns:a16="http://schemas.microsoft.com/office/drawing/2014/main" id="{65FF41E0-19CF-9E4B-8D48-46AAAC8C5344}"/>
            </a:ext>
          </a:extLst>
        </cdr:cNvPr>
        <cdr:cNvSpPr txBox="1"/>
      </cdr:nvSpPr>
      <cdr:spPr>
        <a:xfrm xmlns:a="http://schemas.openxmlformats.org/drawingml/2006/main">
          <a:off x="2087040" y="46427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CD7E5-0F21-174C-82FC-8A84A9830BF0}" type="datetimeFigureOut">
              <a:rPr lang="en-US" smtClean="0"/>
              <a:t>5/26/23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A229DE-0EBF-B845-8973-AFC06A22E791}" type="slidenum">
              <a:rPr lang="en-US" smtClean="0"/>
              <a:t>‹#›</a:t>
            </a:fld>
            <a:endParaRPr lang="en-US"/>
          </a:p>
        </p:txBody>
      </p:sp>
    </p:spTree>
    <p:extLst>
      <p:ext uri="{BB962C8B-B14F-4D97-AF65-F5344CB8AC3E}">
        <p14:creationId xmlns:p14="http://schemas.microsoft.com/office/powerpoint/2010/main" val="2327728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3C0180-3D1E-4CF8-AEE0-4BEB80CB1B79}" type="slidenum">
              <a:rPr lang="en-US" smtClean="0"/>
              <a:t>2</a:t>
            </a:fld>
            <a:endParaRPr lang="en-US"/>
          </a:p>
        </p:txBody>
      </p:sp>
    </p:spTree>
    <p:extLst>
      <p:ext uri="{BB962C8B-B14F-4D97-AF65-F5344CB8AC3E}">
        <p14:creationId xmlns:p14="http://schemas.microsoft.com/office/powerpoint/2010/main" val="855843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A229DE-0EBF-B845-8973-AFC06A22E791}" type="slidenum">
              <a:rPr lang="en-US" smtClean="0"/>
              <a:t>22</a:t>
            </a:fld>
            <a:endParaRPr lang="en-US"/>
          </a:p>
        </p:txBody>
      </p:sp>
    </p:spTree>
    <p:extLst>
      <p:ext uri="{BB962C8B-B14F-4D97-AF65-F5344CB8AC3E}">
        <p14:creationId xmlns:p14="http://schemas.microsoft.com/office/powerpoint/2010/main" val="137863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3C0180-3D1E-4CF8-AEE0-4BEB80CB1B79}" type="slidenum">
              <a:rPr lang="en-US" smtClean="0"/>
              <a:t>3</a:t>
            </a:fld>
            <a:endParaRPr lang="en-US"/>
          </a:p>
        </p:txBody>
      </p:sp>
    </p:spTree>
    <p:extLst>
      <p:ext uri="{BB962C8B-B14F-4D97-AF65-F5344CB8AC3E}">
        <p14:creationId xmlns:p14="http://schemas.microsoft.com/office/powerpoint/2010/main" val="3290799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3C0180-3D1E-4CF8-AEE0-4BEB80CB1B79}" type="slidenum">
              <a:rPr lang="en-US" smtClean="0"/>
              <a:t>8</a:t>
            </a:fld>
            <a:endParaRPr lang="en-US"/>
          </a:p>
        </p:txBody>
      </p:sp>
    </p:spTree>
    <p:extLst>
      <p:ext uri="{BB962C8B-B14F-4D97-AF65-F5344CB8AC3E}">
        <p14:creationId xmlns:p14="http://schemas.microsoft.com/office/powerpoint/2010/main" val="727537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3C0180-3D1E-4CF8-AEE0-4BEB80CB1B79}" type="slidenum">
              <a:rPr lang="en-US" smtClean="0"/>
              <a:t>12</a:t>
            </a:fld>
            <a:endParaRPr lang="en-US"/>
          </a:p>
        </p:txBody>
      </p:sp>
    </p:spTree>
    <p:extLst>
      <p:ext uri="{BB962C8B-B14F-4D97-AF65-F5344CB8AC3E}">
        <p14:creationId xmlns:p14="http://schemas.microsoft.com/office/powerpoint/2010/main" val="1156336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A229DE-0EBF-B845-8973-AFC06A22E791}" type="slidenum">
              <a:rPr lang="en-US" smtClean="0"/>
              <a:t>16</a:t>
            </a:fld>
            <a:endParaRPr lang="en-US"/>
          </a:p>
        </p:txBody>
      </p:sp>
    </p:spTree>
    <p:extLst>
      <p:ext uri="{BB962C8B-B14F-4D97-AF65-F5344CB8AC3E}">
        <p14:creationId xmlns:p14="http://schemas.microsoft.com/office/powerpoint/2010/main" val="170584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A229DE-0EBF-B845-8973-AFC06A22E791}" type="slidenum">
              <a:rPr lang="en-US" smtClean="0"/>
              <a:t>17</a:t>
            </a:fld>
            <a:endParaRPr lang="en-US"/>
          </a:p>
        </p:txBody>
      </p:sp>
    </p:spTree>
    <p:extLst>
      <p:ext uri="{BB962C8B-B14F-4D97-AF65-F5344CB8AC3E}">
        <p14:creationId xmlns:p14="http://schemas.microsoft.com/office/powerpoint/2010/main" val="1125564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A229DE-0EBF-B845-8973-AFC06A22E791}" type="slidenum">
              <a:rPr lang="en-US" smtClean="0"/>
              <a:t>18</a:t>
            </a:fld>
            <a:endParaRPr lang="en-US"/>
          </a:p>
        </p:txBody>
      </p:sp>
    </p:spTree>
    <p:extLst>
      <p:ext uri="{BB962C8B-B14F-4D97-AF65-F5344CB8AC3E}">
        <p14:creationId xmlns:p14="http://schemas.microsoft.com/office/powerpoint/2010/main" val="669184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A229DE-0EBF-B845-8973-AFC06A22E791}" type="slidenum">
              <a:rPr lang="en-US" smtClean="0"/>
              <a:t>19</a:t>
            </a:fld>
            <a:endParaRPr lang="en-US"/>
          </a:p>
        </p:txBody>
      </p:sp>
    </p:spTree>
    <p:extLst>
      <p:ext uri="{BB962C8B-B14F-4D97-AF65-F5344CB8AC3E}">
        <p14:creationId xmlns:p14="http://schemas.microsoft.com/office/powerpoint/2010/main" val="773795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A229DE-0EBF-B845-8973-AFC06A22E791}" type="slidenum">
              <a:rPr lang="en-US" smtClean="0"/>
              <a:t>20</a:t>
            </a:fld>
            <a:endParaRPr lang="en-US"/>
          </a:p>
        </p:txBody>
      </p:sp>
    </p:spTree>
    <p:extLst>
      <p:ext uri="{BB962C8B-B14F-4D97-AF65-F5344CB8AC3E}">
        <p14:creationId xmlns:p14="http://schemas.microsoft.com/office/powerpoint/2010/main" val="3620200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DDA6C-ACD6-2E48-825C-4DF3D31E9D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B80CCE-DFB1-214F-981D-0D297C77AB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2265FB-0837-0040-9414-A586BC7950B4}"/>
              </a:ext>
            </a:extLst>
          </p:cNvPr>
          <p:cNvSpPr>
            <a:spLocks noGrp="1"/>
          </p:cNvSpPr>
          <p:nvPr>
            <p:ph type="dt" sz="half" idx="10"/>
          </p:nvPr>
        </p:nvSpPr>
        <p:spPr/>
        <p:txBody>
          <a:bodyPr/>
          <a:lstStyle/>
          <a:p>
            <a:fld id="{19FC90F8-3925-344F-8A2B-85A6A108CE76}" type="datetimeFigureOut">
              <a:rPr lang="en-US" smtClean="0"/>
              <a:t>5/26/23</a:t>
            </a:fld>
            <a:endParaRPr lang="en-US"/>
          </a:p>
        </p:txBody>
      </p:sp>
      <p:sp>
        <p:nvSpPr>
          <p:cNvPr id="5" name="Footer Placeholder 4">
            <a:extLst>
              <a:ext uri="{FF2B5EF4-FFF2-40B4-BE49-F238E27FC236}">
                <a16:creationId xmlns:a16="http://schemas.microsoft.com/office/drawing/2014/main" id="{18EAD416-DFD0-6F4C-82F5-F67ED1A708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CCA364-10ED-ED40-BFB4-F13C0D00C800}"/>
              </a:ext>
            </a:extLst>
          </p:cNvPr>
          <p:cNvSpPr>
            <a:spLocks noGrp="1"/>
          </p:cNvSpPr>
          <p:nvPr>
            <p:ph type="sldNum" sz="quarter" idx="12"/>
          </p:nvPr>
        </p:nvSpPr>
        <p:spPr/>
        <p:txBody>
          <a:bodyPr/>
          <a:lstStyle/>
          <a:p>
            <a:fld id="{45F7FE08-1307-F04A-B8E3-85214D26A7A6}" type="slidenum">
              <a:rPr lang="en-US" smtClean="0"/>
              <a:t>‹#›</a:t>
            </a:fld>
            <a:endParaRPr lang="en-US"/>
          </a:p>
        </p:txBody>
      </p:sp>
    </p:spTree>
    <p:extLst>
      <p:ext uri="{BB962C8B-B14F-4D97-AF65-F5344CB8AC3E}">
        <p14:creationId xmlns:p14="http://schemas.microsoft.com/office/powerpoint/2010/main" val="2899469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C5F20-6889-D548-9884-6805247A43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CC39DF-2C44-FA48-A213-E8F15A7C60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4C269-F200-8348-9892-1F0D4F6EFE58}"/>
              </a:ext>
            </a:extLst>
          </p:cNvPr>
          <p:cNvSpPr>
            <a:spLocks noGrp="1"/>
          </p:cNvSpPr>
          <p:nvPr>
            <p:ph type="dt" sz="half" idx="10"/>
          </p:nvPr>
        </p:nvSpPr>
        <p:spPr/>
        <p:txBody>
          <a:bodyPr/>
          <a:lstStyle/>
          <a:p>
            <a:fld id="{19FC90F8-3925-344F-8A2B-85A6A108CE76}" type="datetimeFigureOut">
              <a:rPr lang="en-US" smtClean="0"/>
              <a:t>5/26/23</a:t>
            </a:fld>
            <a:endParaRPr lang="en-US"/>
          </a:p>
        </p:txBody>
      </p:sp>
      <p:sp>
        <p:nvSpPr>
          <p:cNvPr id="5" name="Footer Placeholder 4">
            <a:extLst>
              <a:ext uri="{FF2B5EF4-FFF2-40B4-BE49-F238E27FC236}">
                <a16:creationId xmlns:a16="http://schemas.microsoft.com/office/drawing/2014/main" id="{5438FB31-F614-4749-B020-9FBCB9E5A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7856D1-90C4-6E4A-8C35-80A30FB51CF6}"/>
              </a:ext>
            </a:extLst>
          </p:cNvPr>
          <p:cNvSpPr>
            <a:spLocks noGrp="1"/>
          </p:cNvSpPr>
          <p:nvPr>
            <p:ph type="sldNum" sz="quarter" idx="12"/>
          </p:nvPr>
        </p:nvSpPr>
        <p:spPr/>
        <p:txBody>
          <a:bodyPr/>
          <a:lstStyle/>
          <a:p>
            <a:fld id="{45F7FE08-1307-F04A-B8E3-85214D26A7A6}" type="slidenum">
              <a:rPr lang="en-US" smtClean="0"/>
              <a:t>‹#›</a:t>
            </a:fld>
            <a:endParaRPr lang="en-US"/>
          </a:p>
        </p:txBody>
      </p:sp>
    </p:spTree>
    <p:extLst>
      <p:ext uri="{BB962C8B-B14F-4D97-AF65-F5344CB8AC3E}">
        <p14:creationId xmlns:p14="http://schemas.microsoft.com/office/powerpoint/2010/main" val="849929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B46062-FAAC-394B-AE0D-EA7D7A9F78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0AC991-D063-E442-92DA-5DBCB538C7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7D190-9F34-AB42-BB2C-E0A709114B76}"/>
              </a:ext>
            </a:extLst>
          </p:cNvPr>
          <p:cNvSpPr>
            <a:spLocks noGrp="1"/>
          </p:cNvSpPr>
          <p:nvPr>
            <p:ph type="dt" sz="half" idx="10"/>
          </p:nvPr>
        </p:nvSpPr>
        <p:spPr/>
        <p:txBody>
          <a:bodyPr/>
          <a:lstStyle/>
          <a:p>
            <a:fld id="{19FC90F8-3925-344F-8A2B-85A6A108CE76}" type="datetimeFigureOut">
              <a:rPr lang="en-US" smtClean="0"/>
              <a:t>5/26/23</a:t>
            </a:fld>
            <a:endParaRPr lang="en-US"/>
          </a:p>
        </p:txBody>
      </p:sp>
      <p:sp>
        <p:nvSpPr>
          <p:cNvPr id="5" name="Footer Placeholder 4">
            <a:extLst>
              <a:ext uri="{FF2B5EF4-FFF2-40B4-BE49-F238E27FC236}">
                <a16:creationId xmlns:a16="http://schemas.microsoft.com/office/drawing/2014/main" id="{F1EC9554-316F-DC46-B5BE-32A8BFDE1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30BB50-CB51-8749-967F-98710C493C23}"/>
              </a:ext>
            </a:extLst>
          </p:cNvPr>
          <p:cNvSpPr>
            <a:spLocks noGrp="1"/>
          </p:cNvSpPr>
          <p:nvPr>
            <p:ph type="sldNum" sz="quarter" idx="12"/>
          </p:nvPr>
        </p:nvSpPr>
        <p:spPr/>
        <p:txBody>
          <a:bodyPr/>
          <a:lstStyle/>
          <a:p>
            <a:fld id="{45F7FE08-1307-F04A-B8E3-85214D26A7A6}" type="slidenum">
              <a:rPr lang="en-US" smtClean="0"/>
              <a:t>‹#›</a:t>
            </a:fld>
            <a:endParaRPr lang="en-US"/>
          </a:p>
        </p:txBody>
      </p:sp>
    </p:spTree>
    <p:extLst>
      <p:ext uri="{BB962C8B-B14F-4D97-AF65-F5344CB8AC3E}">
        <p14:creationId xmlns:p14="http://schemas.microsoft.com/office/powerpoint/2010/main" val="2494800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526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671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_Dark Text">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C6FB39E6-E898-FD4E-86A7-FF3E1D152347}"/>
              </a:ext>
            </a:extLst>
          </p:cNvPr>
          <p:cNvSpPr>
            <a:spLocks noGrp="1"/>
          </p:cNvSpPr>
          <p:nvPr>
            <p:ph type="pic" sz="quarter" idx="19"/>
          </p:nvPr>
        </p:nvSpPr>
        <p:spPr>
          <a:xfrm>
            <a:off x="0" y="3"/>
            <a:ext cx="12192000" cy="5595687"/>
          </a:xfrm>
          <a:solidFill>
            <a:schemeClr val="bg2">
              <a:lumMod val="90000"/>
            </a:schemeClr>
          </a:solidFill>
        </p:spPr>
        <p:txBody>
          <a:bodyPr anchor="ctr"/>
          <a:lstStyle>
            <a:lvl1pPr marL="0" indent="0" algn="ctr">
              <a:buNone/>
              <a:defRPr>
                <a:solidFill>
                  <a:schemeClr val="tx2"/>
                </a:solidFill>
              </a:defRPr>
            </a:lvl1pPr>
          </a:lstStyle>
          <a:p>
            <a:r>
              <a:rPr lang="en-US" dirty="0"/>
              <a:t>Click icon to add picture</a:t>
            </a:r>
          </a:p>
        </p:txBody>
      </p:sp>
      <p:sp>
        <p:nvSpPr>
          <p:cNvPr id="31" name="Text Placeholder 30">
            <a:extLst>
              <a:ext uri="{FF2B5EF4-FFF2-40B4-BE49-F238E27FC236}">
                <a16:creationId xmlns:a16="http://schemas.microsoft.com/office/drawing/2014/main" id="{C90FB553-072D-1449-809F-D3FBBDCDFA14}"/>
              </a:ext>
            </a:extLst>
          </p:cNvPr>
          <p:cNvSpPr>
            <a:spLocks noGrp="1"/>
          </p:cNvSpPr>
          <p:nvPr>
            <p:ph type="body" sz="quarter" idx="18" hasCustomPrompt="1"/>
          </p:nvPr>
        </p:nvSpPr>
        <p:spPr>
          <a:xfrm>
            <a:off x="0" y="5185462"/>
            <a:ext cx="12192000" cy="1749707"/>
          </a:xfrm>
          <a:blipFill>
            <a:blip r:embed="rId2" cstate="hqprint">
              <a:extLst>
                <a:ext uri="{28A0092B-C50C-407E-A947-70E740481C1C}">
                  <a14:useLocalDpi xmlns:a14="http://schemas.microsoft.com/office/drawing/2010/main"/>
                </a:ext>
              </a:extLst>
            </a:blip>
            <a:srcRect/>
            <a:stretch>
              <a:fillRect t="4977" b="3181"/>
            </a:stretch>
          </a:blipFill>
        </p:spPr>
        <p:txBody>
          <a:bodyPr/>
          <a:lstStyle>
            <a:lvl1pPr>
              <a:defRPr>
                <a:solidFill>
                  <a:srgbClr val="181717">
                    <a:alpha val="0"/>
                  </a:srgbClr>
                </a:solidFill>
              </a:defRPr>
            </a:lvl1pPr>
          </a:lstStyle>
          <a:p>
            <a:pPr lvl="0"/>
            <a:r>
              <a:rPr lang="en-US" dirty="0"/>
              <a:t> </a:t>
            </a:r>
          </a:p>
        </p:txBody>
      </p:sp>
      <p:sp>
        <p:nvSpPr>
          <p:cNvPr id="29" name="Text Placeholder 28">
            <a:extLst>
              <a:ext uri="{FF2B5EF4-FFF2-40B4-BE49-F238E27FC236}">
                <a16:creationId xmlns:a16="http://schemas.microsoft.com/office/drawing/2014/main" id="{2C8FC940-09BE-4F4B-905D-5204CF9F275E}"/>
              </a:ext>
            </a:extLst>
          </p:cNvPr>
          <p:cNvSpPr>
            <a:spLocks noGrp="1"/>
          </p:cNvSpPr>
          <p:nvPr>
            <p:ph type="body" sz="quarter" idx="17" hasCustomPrompt="1"/>
          </p:nvPr>
        </p:nvSpPr>
        <p:spPr>
          <a:xfrm>
            <a:off x="442083" y="-36602"/>
            <a:ext cx="1805075" cy="1313844"/>
          </a:xfrm>
          <a:blipFill>
            <a:blip r:embed="rId3"/>
            <a:srcRect/>
            <a:stretch>
              <a:fillRect l="-109" t="54" r="604" b="2724"/>
            </a:stretch>
          </a:blipFill>
        </p:spPr>
        <p:txBody>
          <a:bodyPr/>
          <a:lstStyle>
            <a:lvl1pPr>
              <a:defRPr>
                <a:solidFill>
                  <a:srgbClr val="FFFFFF">
                    <a:alpha val="0"/>
                  </a:srgbClr>
                </a:solidFill>
              </a:defRPr>
            </a:lvl1pPr>
          </a:lstStyle>
          <a:p>
            <a:pPr lvl="0"/>
            <a:r>
              <a:rPr lang="en-US" dirty="0"/>
              <a:t> </a:t>
            </a:r>
          </a:p>
        </p:txBody>
      </p:sp>
      <p:sp>
        <p:nvSpPr>
          <p:cNvPr id="23" name="Text Placeholder 22">
            <a:extLst>
              <a:ext uri="{FF2B5EF4-FFF2-40B4-BE49-F238E27FC236}">
                <a16:creationId xmlns:a16="http://schemas.microsoft.com/office/drawing/2014/main" id="{D2C210BD-8696-A741-94F4-27D0821669B0}"/>
              </a:ext>
            </a:extLst>
          </p:cNvPr>
          <p:cNvSpPr>
            <a:spLocks noGrp="1"/>
          </p:cNvSpPr>
          <p:nvPr>
            <p:ph type="body" sz="quarter" idx="16" hasCustomPrompt="1"/>
          </p:nvPr>
        </p:nvSpPr>
        <p:spPr>
          <a:xfrm>
            <a:off x="616858" y="258574"/>
            <a:ext cx="1422400" cy="578683"/>
          </a:xfrm>
        </p:spPr>
        <p:txBody>
          <a:bodyPr/>
          <a:lstStyle>
            <a:lvl1pPr marL="0" indent="0" algn="ctr">
              <a:buNone/>
              <a:defRPr sz="1300">
                <a:solidFill>
                  <a:schemeClr val="bg1"/>
                </a:solidFill>
              </a:defRPr>
            </a:lvl1pPr>
          </a:lstStyle>
          <a:p>
            <a:pPr lvl="0"/>
            <a:r>
              <a:rPr lang="en-US" dirty="0"/>
              <a:t>PRODUCT TAB</a:t>
            </a:r>
          </a:p>
        </p:txBody>
      </p:sp>
      <p:sp>
        <p:nvSpPr>
          <p:cNvPr id="11" name="Text Placeholder 10"/>
          <p:cNvSpPr>
            <a:spLocks noGrp="1"/>
          </p:cNvSpPr>
          <p:nvPr>
            <p:ph type="body" sz="quarter" idx="12" hasCustomPrompt="1"/>
          </p:nvPr>
        </p:nvSpPr>
        <p:spPr>
          <a:xfrm>
            <a:off x="452968" y="1896537"/>
            <a:ext cx="5111750" cy="2308321"/>
          </a:xfrm>
          <a:noFill/>
        </p:spPr>
        <p:txBody>
          <a:bodyPr anchor="ctr" anchorCtr="0"/>
          <a:lstStyle>
            <a:lvl1pPr marL="0" indent="0">
              <a:buNone/>
              <a:defRPr sz="4550" b="1">
                <a:solidFill>
                  <a:schemeClr val="bg2">
                    <a:lumMod val="25000"/>
                  </a:schemeClr>
                </a:solidFill>
              </a:defRPr>
            </a:lvl1pPr>
            <a:lvl2pPr marL="445743" indent="0">
              <a:buNone/>
              <a:defRPr/>
            </a:lvl2pPr>
            <a:lvl3pPr marL="891483" indent="0">
              <a:buNone/>
              <a:defRPr/>
            </a:lvl3pPr>
            <a:lvl4pPr marL="1337224" indent="0">
              <a:buNone/>
              <a:defRPr/>
            </a:lvl4pPr>
            <a:lvl5pPr marL="1782964" indent="0">
              <a:buNone/>
              <a:defRPr/>
            </a:lvl5pPr>
          </a:lstStyle>
          <a:p>
            <a:pPr lvl="0"/>
            <a:r>
              <a:rPr lang="en-US" dirty="0"/>
              <a:t>CLICK TO EDIT MASTER TEXT STYLES.</a:t>
            </a:r>
          </a:p>
        </p:txBody>
      </p:sp>
      <p:sp>
        <p:nvSpPr>
          <p:cNvPr id="12" name="Text Placeholder 10"/>
          <p:cNvSpPr>
            <a:spLocks noGrp="1"/>
          </p:cNvSpPr>
          <p:nvPr>
            <p:ph type="body" sz="quarter" idx="13" hasCustomPrompt="1"/>
          </p:nvPr>
        </p:nvSpPr>
        <p:spPr>
          <a:xfrm>
            <a:off x="452968" y="5946021"/>
            <a:ext cx="5111750" cy="418909"/>
          </a:xfrm>
          <a:noFill/>
        </p:spPr>
        <p:txBody>
          <a:bodyPr/>
          <a:lstStyle>
            <a:lvl1pPr marL="0" indent="0">
              <a:buNone/>
              <a:defRPr sz="1820" b="1">
                <a:solidFill>
                  <a:schemeClr val="tx1"/>
                </a:solidFill>
              </a:defRPr>
            </a:lvl1pPr>
            <a:lvl2pPr marL="445743" indent="0">
              <a:buNone/>
              <a:defRPr/>
            </a:lvl2pPr>
            <a:lvl3pPr marL="891483" indent="0">
              <a:buNone/>
              <a:defRPr/>
            </a:lvl3pPr>
            <a:lvl4pPr marL="1337224" indent="0">
              <a:buNone/>
              <a:defRPr/>
            </a:lvl4pPr>
            <a:lvl5pPr marL="1782964" indent="0">
              <a:buNone/>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2484359E-A663-CC43-87CF-CC716ECC2808}"/>
              </a:ext>
            </a:extLst>
          </p:cNvPr>
          <p:cNvSpPr>
            <a:spLocks noGrp="1"/>
          </p:cNvSpPr>
          <p:nvPr>
            <p:ph type="body" sz="quarter" idx="15" hasCustomPrompt="1"/>
          </p:nvPr>
        </p:nvSpPr>
        <p:spPr>
          <a:xfrm>
            <a:off x="2" y="6567715"/>
            <a:ext cx="881743" cy="290284"/>
          </a:xfrm>
        </p:spPr>
        <p:txBody>
          <a:bodyPr/>
          <a:lstStyle>
            <a:lvl1pPr marL="0" indent="0">
              <a:buNone/>
              <a:defRPr sz="1040">
                <a:solidFill>
                  <a:schemeClr val="bg2">
                    <a:lumMod val="50000"/>
                  </a:schemeClr>
                </a:solidFill>
              </a:defRPr>
            </a:lvl1pPr>
            <a:lvl2pPr>
              <a:defRPr sz="1170">
                <a:solidFill>
                  <a:schemeClr val="bg2">
                    <a:lumMod val="50000"/>
                  </a:schemeClr>
                </a:solidFill>
              </a:defRPr>
            </a:lvl2pPr>
            <a:lvl3pPr>
              <a:defRPr sz="1170">
                <a:solidFill>
                  <a:schemeClr val="bg2">
                    <a:lumMod val="50000"/>
                  </a:schemeClr>
                </a:solidFill>
              </a:defRPr>
            </a:lvl3pPr>
            <a:lvl4pPr>
              <a:defRPr sz="1170">
                <a:solidFill>
                  <a:schemeClr val="bg2">
                    <a:lumMod val="50000"/>
                  </a:schemeClr>
                </a:solidFill>
              </a:defRPr>
            </a:lvl4pPr>
            <a:lvl5pPr>
              <a:defRPr sz="1170">
                <a:solidFill>
                  <a:schemeClr val="bg2">
                    <a:lumMod val="50000"/>
                  </a:schemeClr>
                </a:solidFill>
              </a:defRPr>
            </a:lvl5pPr>
          </a:lstStyle>
          <a:p>
            <a:pPr lvl="0"/>
            <a:r>
              <a:rPr lang="en-US" dirty="0"/>
              <a:t>XXXXXX</a:t>
            </a:r>
          </a:p>
        </p:txBody>
      </p:sp>
      <p:sp>
        <p:nvSpPr>
          <p:cNvPr id="15" name="Rectangle 14">
            <a:extLst>
              <a:ext uri="{FF2B5EF4-FFF2-40B4-BE49-F238E27FC236}">
                <a16:creationId xmlns:a16="http://schemas.microsoft.com/office/drawing/2014/main" id="{9FAEA7CE-3ED0-E787-A456-1B404A92BF7D}"/>
              </a:ext>
            </a:extLst>
          </p:cNvPr>
          <p:cNvSpPr/>
          <p:nvPr userDrawn="1"/>
        </p:nvSpPr>
        <p:spPr>
          <a:xfrm>
            <a:off x="8452338" y="5732585"/>
            <a:ext cx="3001108" cy="961292"/>
          </a:xfrm>
          <a:prstGeom prst="rect">
            <a:avLst/>
          </a:prstGeom>
          <a:solidFill>
            <a:srgbClr val="FFF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FE26A62-5C20-E783-AA7E-CFA12971D671}"/>
              </a:ext>
            </a:extLst>
          </p:cNvPr>
          <p:cNvPicPr>
            <a:picLocks noChangeAspect="1"/>
          </p:cNvPicPr>
          <p:nvPr userDrawn="1"/>
        </p:nvPicPr>
        <p:blipFill>
          <a:blip r:embed="rId4"/>
          <a:stretch>
            <a:fillRect/>
          </a:stretch>
        </p:blipFill>
        <p:spPr>
          <a:xfrm>
            <a:off x="8747393" y="5946021"/>
            <a:ext cx="2410997" cy="517918"/>
          </a:xfrm>
          <a:prstGeom prst="rect">
            <a:avLst/>
          </a:prstGeom>
        </p:spPr>
      </p:pic>
    </p:spTree>
    <p:extLst>
      <p:ext uri="{BB962C8B-B14F-4D97-AF65-F5344CB8AC3E}">
        <p14:creationId xmlns:p14="http://schemas.microsoft.com/office/powerpoint/2010/main" val="1952640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F8871-FB2F-77DA-8644-5115F9E8BE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751C3E-305D-E240-9329-4D91D1CDC0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20E673-5023-F47A-8157-72DE848AA46B}"/>
              </a:ext>
            </a:extLst>
          </p:cNvPr>
          <p:cNvSpPr>
            <a:spLocks noGrp="1"/>
          </p:cNvSpPr>
          <p:nvPr>
            <p:ph type="dt" sz="half" idx="10"/>
          </p:nvPr>
        </p:nvSpPr>
        <p:spPr/>
        <p:txBody>
          <a:bodyPr/>
          <a:lstStyle/>
          <a:p>
            <a:fld id="{40F4B1DB-AAF0-744E-9F93-F8E2513B272F}" type="datetimeFigureOut">
              <a:rPr lang="en-US" smtClean="0"/>
              <a:t>5/26/23</a:t>
            </a:fld>
            <a:endParaRPr lang="en-US"/>
          </a:p>
        </p:txBody>
      </p:sp>
      <p:sp>
        <p:nvSpPr>
          <p:cNvPr id="5" name="Footer Placeholder 4">
            <a:extLst>
              <a:ext uri="{FF2B5EF4-FFF2-40B4-BE49-F238E27FC236}">
                <a16:creationId xmlns:a16="http://schemas.microsoft.com/office/drawing/2014/main" id="{F638EBD1-2D3A-267D-EC77-1972BB829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449F37-2318-F4C9-5082-57F004612894}"/>
              </a:ext>
            </a:extLst>
          </p:cNvPr>
          <p:cNvSpPr>
            <a:spLocks noGrp="1"/>
          </p:cNvSpPr>
          <p:nvPr>
            <p:ph type="sldNum" sz="quarter" idx="12"/>
          </p:nvPr>
        </p:nvSpPr>
        <p:spPr/>
        <p:txBody>
          <a:bodyPr/>
          <a:lstStyle/>
          <a:p>
            <a:fld id="{9CEBF4F8-DAF0-3245-A178-14DC3F689303}" type="slidenum">
              <a:rPr lang="en-US" smtClean="0"/>
              <a:t>‹#›</a:t>
            </a:fld>
            <a:endParaRPr lang="en-US"/>
          </a:p>
        </p:txBody>
      </p:sp>
    </p:spTree>
    <p:extLst>
      <p:ext uri="{BB962C8B-B14F-4D97-AF65-F5344CB8AC3E}">
        <p14:creationId xmlns:p14="http://schemas.microsoft.com/office/powerpoint/2010/main" val="2311257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51A3-DF6F-AA2E-9157-9936F7C59C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2B085B-05F2-0961-E767-6E00BB0272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AC23C9-DA72-4A2E-2FF0-4144CC37BFB9}"/>
              </a:ext>
            </a:extLst>
          </p:cNvPr>
          <p:cNvSpPr>
            <a:spLocks noGrp="1"/>
          </p:cNvSpPr>
          <p:nvPr>
            <p:ph type="dt" sz="half" idx="10"/>
          </p:nvPr>
        </p:nvSpPr>
        <p:spPr/>
        <p:txBody>
          <a:bodyPr/>
          <a:lstStyle/>
          <a:p>
            <a:fld id="{40F4B1DB-AAF0-744E-9F93-F8E2513B272F}" type="datetimeFigureOut">
              <a:rPr lang="en-US" smtClean="0"/>
              <a:t>5/26/23</a:t>
            </a:fld>
            <a:endParaRPr lang="en-US"/>
          </a:p>
        </p:txBody>
      </p:sp>
      <p:sp>
        <p:nvSpPr>
          <p:cNvPr id="5" name="Footer Placeholder 4">
            <a:extLst>
              <a:ext uri="{FF2B5EF4-FFF2-40B4-BE49-F238E27FC236}">
                <a16:creationId xmlns:a16="http://schemas.microsoft.com/office/drawing/2014/main" id="{37C646B4-0B20-DD7F-BA86-80A52A48B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188C2-EA98-D5FF-4A7A-36058AA0EF18}"/>
              </a:ext>
            </a:extLst>
          </p:cNvPr>
          <p:cNvSpPr>
            <a:spLocks noGrp="1"/>
          </p:cNvSpPr>
          <p:nvPr>
            <p:ph type="sldNum" sz="quarter" idx="12"/>
          </p:nvPr>
        </p:nvSpPr>
        <p:spPr/>
        <p:txBody>
          <a:bodyPr/>
          <a:lstStyle/>
          <a:p>
            <a:fld id="{9CEBF4F8-DAF0-3245-A178-14DC3F689303}" type="slidenum">
              <a:rPr lang="en-US" smtClean="0"/>
              <a:t>‹#›</a:t>
            </a:fld>
            <a:endParaRPr lang="en-US"/>
          </a:p>
        </p:txBody>
      </p:sp>
    </p:spTree>
    <p:extLst>
      <p:ext uri="{BB962C8B-B14F-4D97-AF65-F5344CB8AC3E}">
        <p14:creationId xmlns:p14="http://schemas.microsoft.com/office/powerpoint/2010/main" val="3972575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765A-CED9-BA5F-7786-F5CAC211B0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9DC2A1-FAC5-0ED3-E682-4CD831B844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1E5A3F-5A17-2079-B71A-0F5E19953DB5}"/>
              </a:ext>
            </a:extLst>
          </p:cNvPr>
          <p:cNvSpPr>
            <a:spLocks noGrp="1"/>
          </p:cNvSpPr>
          <p:nvPr>
            <p:ph type="dt" sz="half" idx="10"/>
          </p:nvPr>
        </p:nvSpPr>
        <p:spPr/>
        <p:txBody>
          <a:bodyPr/>
          <a:lstStyle/>
          <a:p>
            <a:fld id="{40F4B1DB-AAF0-744E-9F93-F8E2513B272F}" type="datetimeFigureOut">
              <a:rPr lang="en-US" smtClean="0"/>
              <a:t>5/26/23</a:t>
            </a:fld>
            <a:endParaRPr lang="en-US"/>
          </a:p>
        </p:txBody>
      </p:sp>
      <p:sp>
        <p:nvSpPr>
          <p:cNvPr id="5" name="Footer Placeholder 4">
            <a:extLst>
              <a:ext uri="{FF2B5EF4-FFF2-40B4-BE49-F238E27FC236}">
                <a16:creationId xmlns:a16="http://schemas.microsoft.com/office/drawing/2014/main" id="{A5D7E4DB-BC9A-C07C-847F-746A5B9F8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EC4156-BBE4-5AD8-E696-E87E995B764F}"/>
              </a:ext>
            </a:extLst>
          </p:cNvPr>
          <p:cNvSpPr>
            <a:spLocks noGrp="1"/>
          </p:cNvSpPr>
          <p:nvPr>
            <p:ph type="sldNum" sz="quarter" idx="12"/>
          </p:nvPr>
        </p:nvSpPr>
        <p:spPr/>
        <p:txBody>
          <a:bodyPr/>
          <a:lstStyle/>
          <a:p>
            <a:fld id="{9CEBF4F8-DAF0-3245-A178-14DC3F689303}" type="slidenum">
              <a:rPr lang="en-US" smtClean="0"/>
              <a:t>‹#›</a:t>
            </a:fld>
            <a:endParaRPr lang="en-US"/>
          </a:p>
        </p:txBody>
      </p:sp>
    </p:spTree>
    <p:extLst>
      <p:ext uri="{BB962C8B-B14F-4D97-AF65-F5344CB8AC3E}">
        <p14:creationId xmlns:p14="http://schemas.microsoft.com/office/powerpoint/2010/main" val="3376122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1D564-B174-40C5-2202-C6C7B70915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4F496C-5691-DABF-439A-525BC7C41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639CFE-A0C2-2F1F-5747-4434BE0AD7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FFDD43-15B9-C5A2-5EFA-7F292307FAF5}"/>
              </a:ext>
            </a:extLst>
          </p:cNvPr>
          <p:cNvSpPr>
            <a:spLocks noGrp="1"/>
          </p:cNvSpPr>
          <p:nvPr>
            <p:ph type="dt" sz="half" idx="10"/>
          </p:nvPr>
        </p:nvSpPr>
        <p:spPr/>
        <p:txBody>
          <a:bodyPr/>
          <a:lstStyle/>
          <a:p>
            <a:fld id="{40F4B1DB-AAF0-744E-9F93-F8E2513B272F}" type="datetimeFigureOut">
              <a:rPr lang="en-US" smtClean="0"/>
              <a:t>5/26/23</a:t>
            </a:fld>
            <a:endParaRPr lang="en-US"/>
          </a:p>
        </p:txBody>
      </p:sp>
      <p:sp>
        <p:nvSpPr>
          <p:cNvPr id="6" name="Footer Placeholder 5">
            <a:extLst>
              <a:ext uri="{FF2B5EF4-FFF2-40B4-BE49-F238E27FC236}">
                <a16:creationId xmlns:a16="http://schemas.microsoft.com/office/drawing/2014/main" id="{75E72910-016E-389D-CF50-9BF44B6454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BDE435-89D0-4167-978D-64865EA7B9B3}"/>
              </a:ext>
            </a:extLst>
          </p:cNvPr>
          <p:cNvSpPr>
            <a:spLocks noGrp="1"/>
          </p:cNvSpPr>
          <p:nvPr>
            <p:ph type="sldNum" sz="quarter" idx="12"/>
          </p:nvPr>
        </p:nvSpPr>
        <p:spPr/>
        <p:txBody>
          <a:bodyPr/>
          <a:lstStyle/>
          <a:p>
            <a:fld id="{9CEBF4F8-DAF0-3245-A178-14DC3F689303}" type="slidenum">
              <a:rPr lang="en-US" smtClean="0"/>
              <a:t>‹#›</a:t>
            </a:fld>
            <a:endParaRPr lang="en-US"/>
          </a:p>
        </p:txBody>
      </p:sp>
    </p:spTree>
    <p:extLst>
      <p:ext uri="{BB962C8B-B14F-4D97-AF65-F5344CB8AC3E}">
        <p14:creationId xmlns:p14="http://schemas.microsoft.com/office/powerpoint/2010/main" val="1245903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570BD-6AE4-7FA9-0484-D9B51C9726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A68F01-F370-C2F6-0F26-32E2515228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01DCED-93A9-CB79-5DF7-E982BB612B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414110-E88D-1B90-E6FE-C31F72EBFF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06373C-578D-0465-024C-5531962DF0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960E75-E207-FAE0-36B0-BBF2E1B48628}"/>
              </a:ext>
            </a:extLst>
          </p:cNvPr>
          <p:cNvSpPr>
            <a:spLocks noGrp="1"/>
          </p:cNvSpPr>
          <p:nvPr>
            <p:ph type="dt" sz="half" idx="10"/>
          </p:nvPr>
        </p:nvSpPr>
        <p:spPr/>
        <p:txBody>
          <a:bodyPr/>
          <a:lstStyle/>
          <a:p>
            <a:fld id="{40F4B1DB-AAF0-744E-9F93-F8E2513B272F}" type="datetimeFigureOut">
              <a:rPr lang="en-US" smtClean="0"/>
              <a:t>5/26/23</a:t>
            </a:fld>
            <a:endParaRPr lang="en-US"/>
          </a:p>
        </p:txBody>
      </p:sp>
      <p:sp>
        <p:nvSpPr>
          <p:cNvPr id="8" name="Footer Placeholder 7">
            <a:extLst>
              <a:ext uri="{FF2B5EF4-FFF2-40B4-BE49-F238E27FC236}">
                <a16:creationId xmlns:a16="http://schemas.microsoft.com/office/drawing/2014/main" id="{5E7684FD-78A0-1FBB-4560-9744236BD0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7CCFC2-3FF9-990F-D693-1BCA4F1465F8}"/>
              </a:ext>
            </a:extLst>
          </p:cNvPr>
          <p:cNvSpPr>
            <a:spLocks noGrp="1"/>
          </p:cNvSpPr>
          <p:nvPr>
            <p:ph type="sldNum" sz="quarter" idx="12"/>
          </p:nvPr>
        </p:nvSpPr>
        <p:spPr/>
        <p:txBody>
          <a:bodyPr/>
          <a:lstStyle/>
          <a:p>
            <a:fld id="{9CEBF4F8-DAF0-3245-A178-14DC3F689303}" type="slidenum">
              <a:rPr lang="en-US" smtClean="0"/>
              <a:t>‹#›</a:t>
            </a:fld>
            <a:endParaRPr lang="en-US"/>
          </a:p>
        </p:txBody>
      </p:sp>
    </p:spTree>
    <p:extLst>
      <p:ext uri="{BB962C8B-B14F-4D97-AF65-F5344CB8AC3E}">
        <p14:creationId xmlns:p14="http://schemas.microsoft.com/office/powerpoint/2010/main" val="342440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380D7-884E-9843-BFC3-BCEFD3CEC5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A2A2DE-FE47-1840-B0CD-3789F78D62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D52D55-AB55-4A44-9A03-0BB50716B6FE}"/>
              </a:ext>
            </a:extLst>
          </p:cNvPr>
          <p:cNvSpPr>
            <a:spLocks noGrp="1"/>
          </p:cNvSpPr>
          <p:nvPr>
            <p:ph type="dt" sz="half" idx="10"/>
          </p:nvPr>
        </p:nvSpPr>
        <p:spPr/>
        <p:txBody>
          <a:bodyPr/>
          <a:lstStyle/>
          <a:p>
            <a:fld id="{19FC90F8-3925-344F-8A2B-85A6A108CE76}" type="datetimeFigureOut">
              <a:rPr lang="en-US" smtClean="0"/>
              <a:t>5/26/23</a:t>
            </a:fld>
            <a:endParaRPr lang="en-US"/>
          </a:p>
        </p:txBody>
      </p:sp>
      <p:sp>
        <p:nvSpPr>
          <p:cNvPr id="5" name="Footer Placeholder 4">
            <a:extLst>
              <a:ext uri="{FF2B5EF4-FFF2-40B4-BE49-F238E27FC236}">
                <a16:creationId xmlns:a16="http://schemas.microsoft.com/office/drawing/2014/main" id="{557994F9-F111-964E-9276-45B0D7891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9BCC5F-0316-7240-B19D-D441FF4832E9}"/>
              </a:ext>
            </a:extLst>
          </p:cNvPr>
          <p:cNvSpPr>
            <a:spLocks noGrp="1"/>
          </p:cNvSpPr>
          <p:nvPr>
            <p:ph type="sldNum" sz="quarter" idx="12"/>
          </p:nvPr>
        </p:nvSpPr>
        <p:spPr/>
        <p:txBody>
          <a:bodyPr/>
          <a:lstStyle/>
          <a:p>
            <a:fld id="{45F7FE08-1307-F04A-B8E3-85214D26A7A6}" type="slidenum">
              <a:rPr lang="en-US" smtClean="0"/>
              <a:t>‹#›</a:t>
            </a:fld>
            <a:endParaRPr lang="en-US"/>
          </a:p>
        </p:txBody>
      </p:sp>
    </p:spTree>
    <p:extLst>
      <p:ext uri="{BB962C8B-B14F-4D97-AF65-F5344CB8AC3E}">
        <p14:creationId xmlns:p14="http://schemas.microsoft.com/office/powerpoint/2010/main" val="1177880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E8982-A5E8-6EC0-9363-B6DF8CA827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376832-D0A7-A302-77CC-5A4951A81FF8}"/>
              </a:ext>
            </a:extLst>
          </p:cNvPr>
          <p:cNvSpPr>
            <a:spLocks noGrp="1"/>
          </p:cNvSpPr>
          <p:nvPr>
            <p:ph type="dt" sz="half" idx="10"/>
          </p:nvPr>
        </p:nvSpPr>
        <p:spPr/>
        <p:txBody>
          <a:bodyPr/>
          <a:lstStyle/>
          <a:p>
            <a:fld id="{40F4B1DB-AAF0-744E-9F93-F8E2513B272F}" type="datetimeFigureOut">
              <a:rPr lang="en-US" smtClean="0"/>
              <a:t>5/26/23</a:t>
            </a:fld>
            <a:endParaRPr lang="en-US"/>
          </a:p>
        </p:txBody>
      </p:sp>
      <p:sp>
        <p:nvSpPr>
          <p:cNvPr id="4" name="Footer Placeholder 3">
            <a:extLst>
              <a:ext uri="{FF2B5EF4-FFF2-40B4-BE49-F238E27FC236}">
                <a16:creationId xmlns:a16="http://schemas.microsoft.com/office/drawing/2014/main" id="{FD9DDA2B-A6EB-C8A8-B090-5BB41BB96B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61FD75-E067-FB4C-AC8D-6BEB08CB68E2}"/>
              </a:ext>
            </a:extLst>
          </p:cNvPr>
          <p:cNvSpPr>
            <a:spLocks noGrp="1"/>
          </p:cNvSpPr>
          <p:nvPr>
            <p:ph type="sldNum" sz="quarter" idx="12"/>
          </p:nvPr>
        </p:nvSpPr>
        <p:spPr/>
        <p:txBody>
          <a:bodyPr/>
          <a:lstStyle/>
          <a:p>
            <a:fld id="{9CEBF4F8-DAF0-3245-A178-14DC3F689303}" type="slidenum">
              <a:rPr lang="en-US" smtClean="0"/>
              <a:t>‹#›</a:t>
            </a:fld>
            <a:endParaRPr lang="en-US"/>
          </a:p>
        </p:txBody>
      </p:sp>
    </p:spTree>
    <p:extLst>
      <p:ext uri="{BB962C8B-B14F-4D97-AF65-F5344CB8AC3E}">
        <p14:creationId xmlns:p14="http://schemas.microsoft.com/office/powerpoint/2010/main" val="2852637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DC84B7-CC3C-04A0-C3E6-A9FEC28AED4B}"/>
              </a:ext>
            </a:extLst>
          </p:cNvPr>
          <p:cNvSpPr>
            <a:spLocks noGrp="1"/>
          </p:cNvSpPr>
          <p:nvPr>
            <p:ph type="dt" sz="half" idx="10"/>
          </p:nvPr>
        </p:nvSpPr>
        <p:spPr/>
        <p:txBody>
          <a:bodyPr/>
          <a:lstStyle/>
          <a:p>
            <a:fld id="{40F4B1DB-AAF0-744E-9F93-F8E2513B272F}" type="datetimeFigureOut">
              <a:rPr lang="en-US" smtClean="0"/>
              <a:t>5/26/23</a:t>
            </a:fld>
            <a:endParaRPr lang="en-US"/>
          </a:p>
        </p:txBody>
      </p:sp>
      <p:sp>
        <p:nvSpPr>
          <p:cNvPr id="3" name="Footer Placeholder 2">
            <a:extLst>
              <a:ext uri="{FF2B5EF4-FFF2-40B4-BE49-F238E27FC236}">
                <a16:creationId xmlns:a16="http://schemas.microsoft.com/office/drawing/2014/main" id="{D2934FE6-0F87-1D06-8D00-91ACB182EA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45CD72-D72E-B4E2-9FF0-279629ADE774}"/>
              </a:ext>
            </a:extLst>
          </p:cNvPr>
          <p:cNvSpPr>
            <a:spLocks noGrp="1"/>
          </p:cNvSpPr>
          <p:nvPr>
            <p:ph type="sldNum" sz="quarter" idx="12"/>
          </p:nvPr>
        </p:nvSpPr>
        <p:spPr/>
        <p:txBody>
          <a:bodyPr/>
          <a:lstStyle/>
          <a:p>
            <a:fld id="{9CEBF4F8-DAF0-3245-A178-14DC3F689303}" type="slidenum">
              <a:rPr lang="en-US" smtClean="0"/>
              <a:t>‹#›</a:t>
            </a:fld>
            <a:endParaRPr lang="en-US"/>
          </a:p>
        </p:txBody>
      </p:sp>
    </p:spTree>
    <p:extLst>
      <p:ext uri="{BB962C8B-B14F-4D97-AF65-F5344CB8AC3E}">
        <p14:creationId xmlns:p14="http://schemas.microsoft.com/office/powerpoint/2010/main" val="4121450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91B51-A535-746A-974B-27820DC4D7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3AE7AA-2894-E2FC-220F-8D948D22AA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CA6C90-9105-5AA6-0EF1-96CFDBCC05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59E29-FB54-7D51-0EF0-9CB0DFAA798D}"/>
              </a:ext>
            </a:extLst>
          </p:cNvPr>
          <p:cNvSpPr>
            <a:spLocks noGrp="1"/>
          </p:cNvSpPr>
          <p:nvPr>
            <p:ph type="dt" sz="half" idx="10"/>
          </p:nvPr>
        </p:nvSpPr>
        <p:spPr/>
        <p:txBody>
          <a:bodyPr/>
          <a:lstStyle/>
          <a:p>
            <a:fld id="{40F4B1DB-AAF0-744E-9F93-F8E2513B272F}" type="datetimeFigureOut">
              <a:rPr lang="en-US" smtClean="0"/>
              <a:t>5/26/23</a:t>
            </a:fld>
            <a:endParaRPr lang="en-US"/>
          </a:p>
        </p:txBody>
      </p:sp>
      <p:sp>
        <p:nvSpPr>
          <p:cNvPr id="6" name="Footer Placeholder 5">
            <a:extLst>
              <a:ext uri="{FF2B5EF4-FFF2-40B4-BE49-F238E27FC236}">
                <a16:creationId xmlns:a16="http://schemas.microsoft.com/office/drawing/2014/main" id="{240DA7D5-6BD4-9750-BED0-BC6C0DBFF1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5B4DE3-1450-E7A8-E553-C9A73AE55145}"/>
              </a:ext>
            </a:extLst>
          </p:cNvPr>
          <p:cNvSpPr>
            <a:spLocks noGrp="1"/>
          </p:cNvSpPr>
          <p:nvPr>
            <p:ph type="sldNum" sz="quarter" idx="12"/>
          </p:nvPr>
        </p:nvSpPr>
        <p:spPr/>
        <p:txBody>
          <a:bodyPr/>
          <a:lstStyle/>
          <a:p>
            <a:fld id="{9CEBF4F8-DAF0-3245-A178-14DC3F689303}" type="slidenum">
              <a:rPr lang="en-US" smtClean="0"/>
              <a:t>‹#›</a:t>
            </a:fld>
            <a:endParaRPr lang="en-US"/>
          </a:p>
        </p:txBody>
      </p:sp>
    </p:spTree>
    <p:extLst>
      <p:ext uri="{BB962C8B-B14F-4D97-AF65-F5344CB8AC3E}">
        <p14:creationId xmlns:p14="http://schemas.microsoft.com/office/powerpoint/2010/main" val="3878635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783C-800B-D46E-64D3-B6AC7476F4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8A206A-CE06-9A8F-DC03-335782A78B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153BA0-ED43-ED24-212C-079B8DB0A6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586267-0645-020E-917F-736D08E29500}"/>
              </a:ext>
            </a:extLst>
          </p:cNvPr>
          <p:cNvSpPr>
            <a:spLocks noGrp="1"/>
          </p:cNvSpPr>
          <p:nvPr>
            <p:ph type="dt" sz="half" idx="10"/>
          </p:nvPr>
        </p:nvSpPr>
        <p:spPr/>
        <p:txBody>
          <a:bodyPr/>
          <a:lstStyle/>
          <a:p>
            <a:fld id="{40F4B1DB-AAF0-744E-9F93-F8E2513B272F}" type="datetimeFigureOut">
              <a:rPr lang="en-US" smtClean="0"/>
              <a:t>5/26/23</a:t>
            </a:fld>
            <a:endParaRPr lang="en-US"/>
          </a:p>
        </p:txBody>
      </p:sp>
      <p:sp>
        <p:nvSpPr>
          <p:cNvPr id="6" name="Footer Placeholder 5">
            <a:extLst>
              <a:ext uri="{FF2B5EF4-FFF2-40B4-BE49-F238E27FC236}">
                <a16:creationId xmlns:a16="http://schemas.microsoft.com/office/drawing/2014/main" id="{3DE8A606-D808-59C7-1626-D6528C4129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41CE2-76A7-5FBE-5517-73393219477C}"/>
              </a:ext>
            </a:extLst>
          </p:cNvPr>
          <p:cNvSpPr>
            <a:spLocks noGrp="1"/>
          </p:cNvSpPr>
          <p:nvPr>
            <p:ph type="sldNum" sz="quarter" idx="12"/>
          </p:nvPr>
        </p:nvSpPr>
        <p:spPr/>
        <p:txBody>
          <a:bodyPr/>
          <a:lstStyle/>
          <a:p>
            <a:fld id="{9CEBF4F8-DAF0-3245-A178-14DC3F689303}" type="slidenum">
              <a:rPr lang="en-US" smtClean="0"/>
              <a:t>‹#›</a:t>
            </a:fld>
            <a:endParaRPr lang="en-US"/>
          </a:p>
        </p:txBody>
      </p:sp>
    </p:spTree>
    <p:extLst>
      <p:ext uri="{BB962C8B-B14F-4D97-AF65-F5344CB8AC3E}">
        <p14:creationId xmlns:p14="http://schemas.microsoft.com/office/powerpoint/2010/main" val="2608140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45588-B935-E8C0-3A2B-D890B4937D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4B6788-702A-D211-6254-C38139967B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646C6-62FC-CFCC-2D93-F342EB2382AB}"/>
              </a:ext>
            </a:extLst>
          </p:cNvPr>
          <p:cNvSpPr>
            <a:spLocks noGrp="1"/>
          </p:cNvSpPr>
          <p:nvPr>
            <p:ph type="dt" sz="half" idx="10"/>
          </p:nvPr>
        </p:nvSpPr>
        <p:spPr/>
        <p:txBody>
          <a:bodyPr/>
          <a:lstStyle/>
          <a:p>
            <a:fld id="{40F4B1DB-AAF0-744E-9F93-F8E2513B272F}" type="datetimeFigureOut">
              <a:rPr lang="en-US" smtClean="0"/>
              <a:t>5/26/23</a:t>
            </a:fld>
            <a:endParaRPr lang="en-US"/>
          </a:p>
        </p:txBody>
      </p:sp>
      <p:sp>
        <p:nvSpPr>
          <p:cNvPr id="5" name="Footer Placeholder 4">
            <a:extLst>
              <a:ext uri="{FF2B5EF4-FFF2-40B4-BE49-F238E27FC236}">
                <a16:creationId xmlns:a16="http://schemas.microsoft.com/office/drawing/2014/main" id="{2B9E6602-CB31-AE96-F5BA-EB8E069F36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7B40A-2218-B41B-A362-CFEEDADD5DEC}"/>
              </a:ext>
            </a:extLst>
          </p:cNvPr>
          <p:cNvSpPr>
            <a:spLocks noGrp="1"/>
          </p:cNvSpPr>
          <p:nvPr>
            <p:ph type="sldNum" sz="quarter" idx="12"/>
          </p:nvPr>
        </p:nvSpPr>
        <p:spPr/>
        <p:txBody>
          <a:bodyPr/>
          <a:lstStyle/>
          <a:p>
            <a:fld id="{9CEBF4F8-DAF0-3245-A178-14DC3F689303}" type="slidenum">
              <a:rPr lang="en-US" smtClean="0"/>
              <a:t>‹#›</a:t>
            </a:fld>
            <a:endParaRPr lang="en-US"/>
          </a:p>
        </p:txBody>
      </p:sp>
    </p:spTree>
    <p:extLst>
      <p:ext uri="{BB962C8B-B14F-4D97-AF65-F5344CB8AC3E}">
        <p14:creationId xmlns:p14="http://schemas.microsoft.com/office/powerpoint/2010/main" val="3845510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1DCE6F-AD2E-7708-4AD0-68468EF925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D76498-0D79-8026-D83C-F6B6569BDF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3E8F4-9B62-EF21-F93A-56CCFD8FE873}"/>
              </a:ext>
            </a:extLst>
          </p:cNvPr>
          <p:cNvSpPr>
            <a:spLocks noGrp="1"/>
          </p:cNvSpPr>
          <p:nvPr>
            <p:ph type="dt" sz="half" idx="10"/>
          </p:nvPr>
        </p:nvSpPr>
        <p:spPr/>
        <p:txBody>
          <a:bodyPr/>
          <a:lstStyle/>
          <a:p>
            <a:fld id="{40F4B1DB-AAF0-744E-9F93-F8E2513B272F}" type="datetimeFigureOut">
              <a:rPr lang="en-US" smtClean="0"/>
              <a:t>5/26/23</a:t>
            </a:fld>
            <a:endParaRPr lang="en-US"/>
          </a:p>
        </p:txBody>
      </p:sp>
      <p:sp>
        <p:nvSpPr>
          <p:cNvPr id="5" name="Footer Placeholder 4">
            <a:extLst>
              <a:ext uri="{FF2B5EF4-FFF2-40B4-BE49-F238E27FC236}">
                <a16:creationId xmlns:a16="http://schemas.microsoft.com/office/drawing/2014/main" id="{060CFD77-2725-C0CB-B049-6F67E9CF1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AB1E3-DD7F-51F4-6499-A1A9AA1E870B}"/>
              </a:ext>
            </a:extLst>
          </p:cNvPr>
          <p:cNvSpPr>
            <a:spLocks noGrp="1"/>
          </p:cNvSpPr>
          <p:nvPr>
            <p:ph type="sldNum" sz="quarter" idx="12"/>
          </p:nvPr>
        </p:nvSpPr>
        <p:spPr/>
        <p:txBody>
          <a:bodyPr/>
          <a:lstStyle/>
          <a:p>
            <a:fld id="{9CEBF4F8-DAF0-3245-A178-14DC3F689303}" type="slidenum">
              <a:rPr lang="en-US" smtClean="0"/>
              <a:t>‹#›</a:t>
            </a:fld>
            <a:endParaRPr lang="en-US"/>
          </a:p>
        </p:txBody>
      </p:sp>
    </p:spTree>
    <p:extLst>
      <p:ext uri="{BB962C8B-B14F-4D97-AF65-F5344CB8AC3E}">
        <p14:creationId xmlns:p14="http://schemas.microsoft.com/office/powerpoint/2010/main" val="3592576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A7C7D-3E60-F442-8424-FA59DF83E8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F22754-406B-414D-9E94-D25EEE0CAB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2E844C-7D5C-5544-92E1-FC3B7AEC86A7}"/>
              </a:ext>
            </a:extLst>
          </p:cNvPr>
          <p:cNvSpPr>
            <a:spLocks noGrp="1"/>
          </p:cNvSpPr>
          <p:nvPr>
            <p:ph type="dt" sz="half" idx="10"/>
          </p:nvPr>
        </p:nvSpPr>
        <p:spPr/>
        <p:txBody>
          <a:bodyPr/>
          <a:lstStyle/>
          <a:p>
            <a:fld id="{19FC90F8-3925-344F-8A2B-85A6A108CE76}" type="datetimeFigureOut">
              <a:rPr lang="en-US" smtClean="0"/>
              <a:t>5/26/23</a:t>
            </a:fld>
            <a:endParaRPr lang="en-US"/>
          </a:p>
        </p:txBody>
      </p:sp>
      <p:sp>
        <p:nvSpPr>
          <p:cNvPr id="5" name="Footer Placeholder 4">
            <a:extLst>
              <a:ext uri="{FF2B5EF4-FFF2-40B4-BE49-F238E27FC236}">
                <a16:creationId xmlns:a16="http://schemas.microsoft.com/office/drawing/2014/main" id="{DBD5CC99-259D-A943-AD92-7B1A62E619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D5F1BB-260F-394F-9663-C7069F23FBCC}"/>
              </a:ext>
            </a:extLst>
          </p:cNvPr>
          <p:cNvSpPr>
            <a:spLocks noGrp="1"/>
          </p:cNvSpPr>
          <p:nvPr>
            <p:ph type="sldNum" sz="quarter" idx="12"/>
          </p:nvPr>
        </p:nvSpPr>
        <p:spPr/>
        <p:txBody>
          <a:bodyPr/>
          <a:lstStyle/>
          <a:p>
            <a:fld id="{45F7FE08-1307-F04A-B8E3-85214D26A7A6}" type="slidenum">
              <a:rPr lang="en-US" smtClean="0"/>
              <a:t>‹#›</a:t>
            </a:fld>
            <a:endParaRPr lang="en-US"/>
          </a:p>
        </p:txBody>
      </p:sp>
    </p:spTree>
    <p:extLst>
      <p:ext uri="{BB962C8B-B14F-4D97-AF65-F5344CB8AC3E}">
        <p14:creationId xmlns:p14="http://schemas.microsoft.com/office/powerpoint/2010/main" val="2267689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A113-9B71-6048-9DC6-FBDB4AC8CF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5FC670-DF5C-2049-9A81-2D21BD7D40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310E39-15E7-4744-8F8D-A869046487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18B7BD-7CDE-AF48-97FD-F48C5BA9F72F}"/>
              </a:ext>
            </a:extLst>
          </p:cNvPr>
          <p:cNvSpPr>
            <a:spLocks noGrp="1"/>
          </p:cNvSpPr>
          <p:nvPr>
            <p:ph type="dt" sz="half" idx="10"/>
          </p:nvPr>
        </p:nvSpPr>
        <p:spPr/>
        <p:txBody>
          <a:bodyPr/>
          <a:lstStyle/>
          <a:p>
            <a:fld id="{19FC90F8-3925-344F-8A2B-85A6A108CE76}" type="datetimeFigureOut">
              <a:rPr lang="en-US" smtClean="0"/>
              <a:t>5/26/23</a:t>
            </a:fld>
            <a:endParaRPr lang="en-US"/>
          </a:p>
        </p:txBody>
      </p:sp>
      <p:sp>
        <p:nvSpPr>
          <p:cNvPr id="6" name="Footer Placeholder 5">
            <a:extLst>
              <a:ext uri="{FF2B5EF4-FFF2-40B4-BE49-F238E27FC236}">
                <a16:creationId xmlns:a16="http://schemas.microsoft.com/office/drawing/2014/main" id="{84C4B590-C75E-644F-9065-FF6DB873D0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16AC1C-7A26-3849-A789-D6942B30FB01}"/>
              </a:ext>
            </a:extLst>
          </p:cNvPr>
          <p:cNvSpPr>
            <a:spLocks noGrp="1"/>
          </p:cNvSpPr>
          <p:nvPr>
            <p:ph type="sldNum" sz="quarter" idx="12"/>
          </p:nvPr>
        </p:nvSpPr>
        <p:spPr/>
        <p:txBody>
          <a:bodyPr/>
          <a:lstStyle/>
          <a:p>
            <a:fld id="{45F7FE08-1307-F04A-B8E3-85214D26A7A6}" type="slidenum">
              <a:rPr lang="en-US" smtClean="0"/>
              <a:t>‹#›</a:t>
            </a:fld>
            <a:endParaRPr lang="en-US"/>
          </a:p>
        </p:txBody>
      </p:sp>
    </p:spTree>
    <p:extLst>
      <p:ext uri="{BB962C8B-B14F-4D97-AF65-F5344CB8AC3E}">
        <p14:creationId xmlns:p14="http://schemas.microsoft.com/office/powerpoint/2010/main" val="896705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DD8D-5754-4944-A9CF-D09CD6DC33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E67982-084E-204C-8258-583B77B2B1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85CE2D-AEB7-9F43-84CC-38CB738795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1682B7-3032-3043-9969-142D8ABBD3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734A5C-FA68-D34B-A08C-AAD2CA8D17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8FB3B6-A2BF-4748-88CB-57D32D4C5C13}"/>
              </a:ext>
            </a:extLst>
          </p:cNvPr>
          <p:cNvSpPr>
            <a:spLocks noGrp="1"/>
          </p:cNvSpPr>
          <p:nvPr>
            <p:ph type="dt" sz="half" idx="10"/>
          </p:nvPr>
        </p:nvSpPr>
        <p:spPr/>
        <p:txBody>
          <a:bodyPr/>
          <a:lstStyle/>
          <a:p>
            <a:fld id="{19FC90F8-3925-344F-8A2B-85A6A108CE76}" type="datetimeFigureOut">
              <a:rPr lang="en-US" smtClean="0"/>
              <a:t>5/26/23</a:t>
            </a:fld>
            <a:endParaRPr lang="en-US"/>
          </a:p>
        </p:txBody>
      </p:sp>
      <p:sp>
        <p:nvSpPr>
          <p:cNvPr id="8" name="Footer Placeholder 7">
            <a:extLst>
              <a:ext uri="{FF2B5EF4-FFF2-40B4-BE49-F238E27FC236}">
                <a16:creationId xmlns:a16="http://schemas.microsoft.com/office/drawing/2014/main" id="{9E8E97B5-A543-E34A-89C0-036E79E8B7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F1D8C0-6D6D-F846-9A6E-B04A46CEEE21}"/>
              </a:ext>
            </a:extLst>
          </p:cNvPr>
          <p:cNvSpPr>
            <a:spLocks noGrp="1"/>
          </p:cNvSpPr>
          <p:nvPr>
            <p:ph type="sldNum" sz="quarter" idx="12"/>
          </p:nvPr>
        </p:nvSpPr>
        <p:spPr/>
        <p:txBody>
          <a:bodyPr/>
          <a:lstStyle/>
          <a:p>
            <a:fld id="{45F7FE08-1307-F04A-B8E3-85214D26A7A6}" type="slidenum">
              <a:rPr lang="en-US" smtClean="0"/>
              <a:t>‹#›</a:t>
            </a:fld>
            <a:endParaRPr lang="en-US"/>
          </a:p>
        </p:txBody>
      </p:sp>
    </p:spTree>
    <p:extLst>
      <p:ext uri="{BB962C8B-B14F-4D97-AF65-F5344CB8AC3E}">
        <p14:creationId xmlns:p14="http://schemas.microsoft.com/office/powerpoint/2010/main" val="234776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0CE4E-5647-4642-A7E6-9958EFEA1D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0CEDF-CD1E-6F4D-9030-AEDF5FFA932D}"/>
              </a:ext>
            </a:extLst>
          </p:cNvPr>
          <p:cNvSpPr>
            <a:spLocks noGrp="1"/>
          </p:cNvSpPr>
          <p:nvPr>
            <p:ph type="dt" sz="half" idx="10"/>
          </p:nvPr>
        </p:nvSpPr>
        <p:spPr/>
        <p:txBody>
          <a:bodyPr/>
          <a:lstStyle/>
          <a:p>
            <a:fld id="{19FC90F8-3925-344F-8A2B-85A6A108CE76}" type="datetimeFigureOut">
              <a:rPr lang="en-US" smtClean="0"/>
              <a:t>5/26/23</a:t>
            </a:fld>
            <a:endParaRPr lang="en-US"/>
          </a:p>
        </p:txBody>
      </p:sp>
      <p:sp>
        <p:nvSpPr>
          <p:cNvPr id="4" name="Footer Placeholder 3">
            <a:extLst>
              <a:ext uri="{FF2B5EF4-FFF2-40B4-BE49-F238E27FC236}">
                <a16:creationId xmlns:a16="http://schemas.microsoft.com/office/drawing/2014/main" id="{90BD0038-98AB-BE47-936E-2474EE54BD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A642B8-1A8C-5E47-B0F1-A94FAD3F6E84}"/>
              </a:ext>
            </a:extLst>
          </p:cNvPr>
          <p:cNvSpPr>
            <a:spLocks noGrp="1"/>
          </p:cNvSpPr>
          <p:nvPr>
            <p:ph type="sldNum" sz="quarter" idx="12"/>
          </p:nvPr>
        </p:nvSpPr>
        <p:spPr/>
        <p:txBody>
          <a:bodyPr/>
          <a:lstStyle/>
          <a:p>
            <a:fld id="{45F7FE08-1307-F04A-B8E3-85214D26A7A6}" type="slidenum">
              <a:rPr lang="en-US" smtClean="0"/>
              <a:t>‹#›</a:t>
            </a:fld>
            <a:endParaRPr lang="en-US"/>
          </a:p>
        </p:txBody>
      </p:sp>
    </p:spTree>
    <p:extLst>
      <p:ext uri="{BB962C8B-B14F-4D97-AF65-F5344CB8AC3E}">
        <p14:creationId xmlns:p14="http://schemas.microsoft.com/office/powerpoint/2010/main" val="259284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8D7879-C9F3-A646-ADDE-C15233146F73}"/>
              </a:ext>
            </a:extLst>
          </p:cNvPr>
          <p:cNvSpPr>
            <a:spLocks noGrp="1"/>
          </p:cNvSpPr>
          <p:nvPr>
            <p:ph type="dt" sz="half" idx="10"/>
          </p:nvPr>
        </p:nvSpPr>
        <p:spPr/>
        <p:txBody>
          <a:bodyPr/>
          <a:lstStyle/>
          <a:p>
            <a:fld id="{19FC90F8-3925-344F-8A2B-85A6A108CE76}" type="datetimeFigureOut">
              <a:rPr lang="en-US" smtClean="0"/>
              <a:t>5/26/23</a:t>
            </a:fld>
            <a:endParaRPr lang="en-US"/>
          </a:p>
        </p:txBody>
      </p:sp>
      <p:sp>
        <p:nvSpPr>
          <p:cNvPr id="3" name="Footer Placeholder 2">
            <a:extLst>
              <a:ext uri="{FF2B5EF4-FFF2-40B4-BE49-F238E27FC236}">
                <a16:creationId xmlns:a16="http://schemas.microsoft.com/office/drawing/2014/main" id="{566AE97F-B38A-A140-9045-43275CE723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CE4598-73C1-BB47-B3F6-C02FC687BB54}"/>
              </a:ext>
            </a:extLst>
          </p:cNvPr>
          <p:cNvSpPr>
            <a:spLocks noGrp="1"/>
          </p:cNvSpPr>
          <p:nvPr>
            <p:ph type="sldNum" sz="quarter" idx="12"/>
          </p:nvPr>
        </p:nvSpPr>
        <p:spPr/>
        <p:txBody>
          <a:bodyPr/>
          <a:lstStyle/>
          <a:p>
            <a:fld id="{45F7FE08-1307-F04A-B8E3-85214D26A7A6}" type="slidenum">
              <a:rPr lang="en-US" smtClean="0"/>
              <a:t>‹#›</a:t>
            </a:fld>
            <a:endParaRPr lang="en-US"/>
          </a:p>
        </p:txBody>
      </p:sp>
    </p:spTree>
    <p:extLst>
      <p:ext uri="{BB962C8B-B14F-4D97-AF65-F5344CB8AC3E}">
        <p14:creationId xmlns:p14="http://schemas.microsoft.com/office/powerpoint/2010/main" val="364149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EA1FC-9F52-8049-ACE0-BF3DDFEDD7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A09D72-4EB4-D541-9A33-D0D5AEFC14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0BB548-03C2-B845-B55A-BEC7BD274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36922C-32E4-9949-BDE1-9B0826B642A8}"/>
              </a:ext>
            </a:extLst>
          </p:cNvPr>
          <p:cNvSpPr>
            <a:spLocks noGrp="1"/>
          </p:cNvSpPr>
          <p:nvPr>
            <p:ph type="dt" sz="half" idx="10"/>
          </p:nvPr>
        </p:nvSpPr>
        <p:spPr/>
        <p:txBody>
          <a:bodyPr/>
          <a:lstStyle/>
          <a:p>
            <a:fld id="{19FC90F8-3925-344F-8A2B-85A6A108CE76}" type="datetimeFigureOut">
              <a:rPr lang="en-US" smtClean="0"/>
              <a:t>5/26/23</a:t>
            </a:fld>
            <a:endParaRPr lang="en-US"/>
          </a:p>
        </p:txBody>
      </p:sp>
      <p:sp>
        <p:nvSpPr>
          <p:cNvPr id="6" name="Footer Placeholder 5">
            <a:extLst>
              <a:ext uri="{FF2B5EF4-FFF2-40B4-BE49-F238E27FC236}">
                <a16:creationId xmlns:a16="http://schemas.microsoft.com/office/drawing/2014/main" id="{9D9DDFBA-1C6A-AD4E-A34C-E8CF0FD984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FFFC4-ED64-1640-99D6-580B7BFB8553}"/>
              </a:ext>
            </a:extLst>
          </p:cNvPr>
          <p:cNvSpPr>
            <a:spLocks noGrp="1"/>
          </p:cNvSpPr>
          <p:nvPr>
            <p:ph type="sldNum" sz="quarter" idx="12"/>
          </p:nvPr>
        </p:nvSpPr>
        <p:spPr/>
        <p:txBody>
          <a:bodyPr/>
          <a:lstStyle/>
          <a:p>
            <a:fld id="{45F7FE08-1307-F04A-B8E3-85214D26A7A6}" type="slidenum">
              <a:rPr lang="en-US" smtClean="0"/>
              <a:t>‹#›</a:t>
            </a:fld>
            <a:endParaRPr lang="en-US"/>
          </a:p>
        </p:txBody>
      </p:sp>
    </p:spTree>
    <p:extLst>
      <p:ext uri="{BB962C8B-B14F-4D97-AF65-F5344CB8AC3E}">
        <p14:creationId xmlns:p14="http://schemas.microsoft.com/office/powerpoint/2010/main" val="845389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76824-2E79-1C44-925A-A0B91B8C5E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A78B1A-656B-EA41-90C4-8B565D10BE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7A5EDA-1D1F-9A49-B0C1-8283E93747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9F1BF8-BB67-5649-9ABC-55888644161E}"/>
              </a:ext>
            </a:extLst>
          </p:cNvPr>
          <p:cNvSpPr>
            <a:spLocks noGrp="1"/>
          </p:cNvSpPr>
          <p:nvPr>
            <p:ph type="dt" sz="half" idx="10"/>
          </p:nvPr>
        </p:nvSpPr>
        <p:spPr/>
        <p:txBody>
          <a:bodyPr/>
          <a:lstStyle/>
          <a:p>
            <a:fld id="{19FC90F8-3925-344F-8A2B-85A6A108CE76}" type="datetimeFigureOut">
              <a:rPr lang="en-US" smtClean="0"/>
              <a:t>5/26/23</a:t>
            </a:fld>
            <a:endParaRPr lang="en-US"/>
          </a:p>
        </p:txBody>
      </p:sp>
      <p:sp>
        <p:nvSpPr>
          <p:cNvPr id="6" name="Footer Placeholder 5">
            <a:extLst>
              <a:ext uri="{FF2B5EF4-FFF2-40B4-BE49-F238E27FC236}">
                <a16:creationId xmlns:a16="http://schemas.microsoft.com/office/drawing/2014/main" id="{81A2C7A3-5636-4F46-8004-9F8B06D334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54C271-C646-9C4D-9595-FAE118CB0D75}"/>
              </a:ext>
            </a:extLst>
          </p:cNvPr>
          <p:cNvSpPr>
            <a:spLocks noGrp="1"/>
          </p:cNvSpPr>
          <p:nvPr>
            <p:ph type="sldNum" sz="quarter" idx="12"/>
          </p:nvPr>
        </p:nvSpPr>
        <p:spPr/>
        <p:txBody>
          <a:bodyPr/>
          <a:lstStyle/>
          <a:p>
            <a:fld id="{45F7FE08-1307-F04A-B8E3-85214D26A7A6}" type="slidenum">
              <a:rPr lang="en-US" smtClean="0"/>
              <a:t>‹#›</a:t>
            </a:fld>
            <a:endParaRPr lang="en-US"/>
          </a:p>
        </p:txBody>
      </p:sp>
    </p:spTree>
    <p:extLst>
      <p:ext uri="{BB962C8B-B14F-4D97-AF65-F5344CB8AC3E}">
        <p14:creationId xmlns:p14="http://schemas.microsoft.com/office/powerpoint/2010/main" val="2276528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516990-91AA-254D-8C00-97BEDCD24E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E79881-9EC6-FE4A-AF11-C7D23C6A20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332262-36CC-FC4E-A236-F36CD6ACB2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C90F8-3925-344F-8A2B-85A6A108CE76}" type="datetimeFigureOut">
              <a:rPr lang="en-US" smtClean="0"/>
              <a:t>5/26/23</a:t>
            </a:fld>
            <a:endParaRPr lang="en-US"/>
          </a:p>
        </p:txBody>
      </p:sp>
      <p:sp>
        <p:nvSpPr>
          <p:cNvPr id="5" name="Footer Placeholder 4">
            <a:extLst>
              <a:ext uri="{FF2B5EF4-FFF2-40B4-BE49-F238E27FC236}">
                <a16:creationId xmlns:a16="http://schemas.microsoft.com/office/drawing/2014/main" id="{CDA856C1-74FD-B440-9940-DCF54046FF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2EBF92-8DEB-2D42-84B3-3B334BFC61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F7FE08-1307-F04A-B8E3-85214D26A7A6}" type="slidenum">
              <a:rPr lang="en-US" smtClean="0"/>
              <a:t>‹#›</a:t>
            </a:fld>
            <a:endParaRPr lang="en-US"/>
          </a:p>
        </p:txBody>
      </p:sp>
      <p:pic>
        <p:nvPicPr>
          <p:cNvPr id="7" name="Picture 6">
            <a:extLst>
              <a:ext uri="{FF2B5EF4-FFF2-40B4-BE49-F238E27FC236}">
                <a16:creationId xmlns:a16="http://schemas.microsoft.com/office/drawing/2014/main" id="{8F43BFE9-CCFE-BC40-8E23-1D97C32D3993}"/>
              </a:ext>
            </a:extLst>
          </p:cNvPr>
          <p:cNvPicPr>
            <a:picLocks noChangeAspect="1"/>
          </p:cNvPicPr>
          <p:nvPr userDrawn="1"/>
        </p:nvPicPr>
        <p:blipFill>
          <a:blip r:embed="rId16"/>
          <a:stretch>
            <a:fillRect/>
          </a:stretch>
        </p:blipFill>
        <p:spPr>
          <a:xfrm>
            <a:off x="9382539" y="5974066"/>
            <a:ext cx="2410997" cy="517918"/>
          </a:xfrm>
          <a:prstGeom prst="rect">
            <a:avLst/>
          </a:prstGeom>
        </p:spPr>
      </p:pic>
    </p:spTree>
    <p:extLst>
      <p:ext uri="{BB962C8B-B14F-4D97-AF65-F5344CB8AC3E}">
        <p14:creationId xmlns:p14="http://schemas.microsoft.com/office/powerpoint/2010/main" val="1896334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BD835-59D1-FF77-79E2-51934F8B50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4CA841-74BA-BE93-1053-CECF0B52CE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984DB-F91F-1952-3118-CC62E6E13C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4B1DB-AAF0-744E-9F93-F8E2513B272F}" type="datetimeFigureOut">
              <a:rPr lang="en-US" smtClean="0"/>
              <a:t>5/26/23</a:t>
            </a:fld>
            <a:endParaRPr lang="en-US"/>
          </a:p>
        </p:txBody>
      </p:sp>
      <p:sp>
        <p:nvSpPr>
          <p:cNvPr id="5" name="Footer Placeholder 4">
            <a:extLst>
              <a:ext uri="{FF2B5EF4-FFF2-40B4-BE49-F238E27FC236}">
                <a16:creationId xmlns:a16="http://schemas.microsoft.com/office/drawing/2014/main" id="{6E5C339C-5941-3C9B-28FB-0DF7413C38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3F7092-5037-5AA0-EEC1-A64DD1DE24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BF4F8-DAF0-3245-A178-14DC3F689303}" type="slidenum">
              <a:rPr lang="en-US" smtClean="0"/>
              <a:t>‹#›</a:t>
            </a:fld>
            <a:endParaRPr lang="en-US"/>
          </a:p>
        </p:txBody>
      </p:sp>
    </p:spTree>
    <p:extLst>
      <p:ext uri="{BB962C8B-B14F-4D97-AF65-F5344CB8AC3E}">
        <p14:creationId xmlns:p14="http://schemas.microsoft.com/office/powerpoint/2010/main" val="15850650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4.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gif"/><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gif"/><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g"/><Relationship Id="rId1" Type="http://schemas.openxmlformats.org/officeDocument/2006/relationships/slideLayout" Target="../slideLayouts/slideLayout13.x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chart" Target="../charts/char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2.em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gif"/><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window, sofa, indoor, living&#10;&#10;Description automatically generated">
            <a:extLst>
              <a:ext uri="{FF2B5EF4-FFF2-40B4-BE49-F238E27FC236}">
                <a16:creationId xmlns:a16="http://schemas.microsoft.com/office/drawing/2014/main" id="{6FABD39B-36B0-EB88-279E-6C0B992DACF4}"/>
              </a:ext>
            </a:extLst>
          </p:cNvPr>
          <p:cNvPicPr>
            <a:picLocks noGrp="1" noChangeAspect="1"/>
          </p:cNvPicPr>
          <p:nvPr>
            <p:ph type="pic" sz="quarter" idx="19"/>
          </p:nvPr>
        </p:nvPicPr>
        <p:blipFill>
          <a:blip r:embed="rId2"/>
          <a:srcRect l="111" r="111"/>
          <a:stretch>
            <a:fillRect/>
          </a:stretch>
        </p:blipFill>
        <p:spPr/>
      </p:pic>
      <p:sp>
        <p:nvSpPr>
          <p:cNvPr id="15" name="Rectangle 14">
            <a:extLst>
              <a:ext uri="{FF2B5EF4-FFF2-40B4-BE49-F238E27FC236}">
                <a16:creationId xmlns:a16="http://schemas.microsoft.com/office/drawing/2014/main" id="{0B5CF987-4F77-A943-BAF6-4D4C97F33667}"/>
              </a:ext>
            </a:extLst>
          </p:cNvPr>
          <p:cNvSpPr/>
          <p:nvPr/>
        </p:nvSpPr>
        <p:spPr>
          <a:xfrm>
            <a:off x="0" y="24"/>
            <a:ext cx="12209755" cy="5886055"/>
          </a:xfrm>
          <a:prstGeom prst="rect">
            <a:avLst/>
          </a:prstGeom>
          <a:gradFill>
            <a:gsLst>
              <a:gs pos="29000">
                <a:srgbClr val="343433">
                  <a:alpha val="40000"/>
                </a:srgbClr>
              </a:gs>
              <a:gs pos="100000">
                <a:srgbClr val="FFFFFF">
                  <a:alpha val="7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0">
            <a:extLst>
              <a:ext uri="{FF2B5EF4-FFF2-40B4-BE49-F238E27FC236}">
                <a16:creationId xmlns:a16="http://schemas.microsoft.com/office/drawing/2014/main" id="{CCFF935D-6B49-4E46-CCA7-7CC48D0EEE61}"/>
              </a:ext>
            </a:extLst>
          </p:cNvPr>
          <p:cNvSpPr>
            <a:spLocks noGrp="1"/>
          </p:cNvSpPr>
          <p:nvPr>
            <p:ph type="body" sz="quarter" idx="18" hasCustomPrompt="1"/>
          </p:nvPr>
        </p:nvSpPr>
        <p:spPr>
          <a:xfrm>
            <a:off x="0" y="5185462"/>
            <a:ext cx="12192000" cy="1749707"/>
          </a:xfrm>
          <a:blipFill>
            <a:blip r:embed="rId3" cstate="hqprint">
              <a:extLst>
                <a:ext uri="{28A0092B-C50C-407E-A947-70E740481C1C}">
                  <a14:useLocalDpi xmlns:a14="http://schemas.microsoft.com/office/drawing/2010/main"/>
                </a:ext>
              </a:extLst>
            </a:blip>
            <a:srcRect/>
            <a:stretch>
              <a:fillRect t="4977" b="3181"/>
            </a:stretch>
          </a:blipFill>
        </p:spPr>
        <p:txBody>
          <a:bodyPr/>
          <a:lstStyle>
            <a:lvl1pPr>
              <a:defRPr>
                <a:solidFill>
                  <a:srgbClr val="181717">
                    <a:alpha val="0"/>
                  </a:srgbClr>
                </a:solidFill>
              </a:defRPr>
            </a:lvl1pPr>
          </a:lstStyle>
          <a:p>
            <a:pPr lvl="0"/>
            <a:r>
              <a:rPr lang="en-US" dirty="0"/>
              <a:t> </a:t>
            </a:r>
          </a:p>
        </p:txBody>
      </p:sp>
      <p:sp>
        <p:nvSpPr>
          <p:cNvPr id="24" name="Rectangle 23">
            <a:extLst>
              <a:ext uri="{FF2B5EF4-FFF2-40B4-BE49-F238E27FC236}">
                <a16:creationId xmlns:a16="http://schemas.microsoft.com/office/drawing/2014/main" id="{C42443F6-CAFA-EA44-DD23-41D91D26E36B}"/>
              </a:ext>
            </a:extLst>
          </p:cNvPr>
          <p:cNvSpPr/>
          <p:nvPr/>
        </p:nvSpPr>
        <p:spPr>
          <a:xfrm>
            <a:off x="8452338" y="5732585"/>
            <a:ext cx="3001108" cy="961292"/>
          </a:xfrm>
          <a:prstGeom prst="rect">
            <a:avLst/>
          </a:prstGeom>
          <a:solidFill>
            <a:srgbClr val="FFF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D2036F0A-66B0-C9F3-D5F0-AEB3407F914F}"/>
              </a:ext>
            </a:extLst>
          </p:cNvPr>
          <p:cNvPicPr>
            <a:picLocks noChangeAspect="1"/>
          </p:cNvPicPr>
          <p:nvPr/>
        </p:nvPicPr>
        <p:blipFill>
          <a:blip r:embed="rId4"/>
          <a:stretch>
            <a:fillRect/>
          </a:stretch>
        </p:blipFill>
        <p:spPr>
          <a:xfrm>
            <a:off x="8747393" y="5946021"/>
            <a:ext cx="2410997" cy="517918"/>
          </a:xfrm>
          <a:prstGeom prst="rect">
            <a:avLst/>
          </a:prstGeom>
        </p:spPr>
      </p:pic>
      <p:sp>
        <p:nvSpPr>
          <p:cNvPr id="20" name="Text Placeholder 19">
            <a:extLst>
              <a:ext uri="{FF2B5EF4-FFF2-40B4-BE49-F238E27FC236}">
                <a16:creationId xmlns:a16="http://schemas.microsoft.com/office/drawing/2014/main" id="{3AEA5F46-2175-1C4C-8852-56DD885214D4}"/>
              </a:ext>
            </a:extLst>
          </p:cNvPr>
          <p:cNvSpPr>
            <a:spLocks noGrp="1"/>
          </p:cNvSpPr>
          <p:nvPr>
            <p:ph type="body" sz="quarter" idx="17"/>
          </p:nvPr>
        </p:nvSpPr>
        <p:spPr/>
        <p:txBody>
          <a:bodyPr/>
          <a:lstStyle/>
          <a:p>
            <a:endParaRPr lang="en-US" dirty="0"/>
          </a:p>
        </p:txBody>
      </p:sp>
      <p:sp>
        <p:nvSpPr>
          <p:cNvPr id="19" name="Text Placeholder 18">
            <a:extLst>
              <a:ext uri="{FF2B5EF4-FFF2-40B4-BE49-F238E27FC236}">
                <a16:creationId xmlns:a16="http://schemas.microsoft.com/office/drawing/2014/main" id="{FDB1104C-3B59-3B46-98F5-815446973467}"/>
              </a:ext>
            </a:extLst>
          </p:cNvPr>
          <p:cNvSpPr>
            <a:spLocks noGrp="1"/>
          </p:cNvSpPr>
          <p:nvPr>
            <p:ph type="body" sz="quarter" idx="16"/>
          </p:nvPr>
        </p:nvSpPr>
        <p:spPr/>
        <p:txBody>
          <a:bodyPr/>
          <a:lstStyle/>
          <a:p>
            <a:pPr>
              <a:lnSpc>
                <a:spcPct val="100000"/>
              </a:lnSpc>
            </a:pPr>
            <a:r>
              <a:rPr lang="en-US" dirty="0">
                <a:latin typeface="Arial" panose="020B0604020202020204" pitchFamily="34" charset="0"/>
                <a:cs typeface="Arial" panose="020B0604020202020204" pitchFamily="34" charset="0"/>
              </a:rPr>
              <a:t>HECM FOR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PURCHASE</a:t>
            </a:r>
          </a:p>
        </p:txBody>
      </p:sp>
      <p:sp>
        <p:nvSpPr>
          <p:cNvPr id="17" name="Text Placeholder 15">
            <a:extLst>
              <a:ext uri="{FF2B5EF4-FFF2-40B4-BE49-F238E27FC236}">
                <a16:creationId xmlns:a16="http://schemas.microsoft.com/office/drawing/2014/main" id="{5947C793-B4E1-0541-A668-DD6C1EDA7AC9}"/>
              </a:ext>
            </a:extLst>
          </p:cNvPr>
          <p:cNvSpPr>
            <a:spLocks noGrp="1"/>
          </p:cNvSpPr>
          <p:nvPr>
            <p:ph type="body" sz="quarter" idx="12"/>
          </p:nvPr>
        </p:nvSpPr>
        <p:spPr>
          <a:xfrm>
            <a:off x="378826" y="1262311"/>
            <a:ext cx="6229364" cy="4051094"/>
          </a:xfrm>
        </p:spPr>
        <p:txBody>
          <a:bodyPr>
            <a:normAutofit/>
          </a:bodyPr>
          <a:lstStyle/>
          <a:p>
            <a:pPr>
              <a:lnSpc>
                <a:spcPct val="100000"/>
              </a:lnSpc>
            </a:pPr>
            <a:r>
              <a:rPr lang="en-US" sz="3600" dirty="0">
                <a:solidFill>
                  <a:schemeClr val="bg1"/>
                </a:solidFill>
                <a:latin typeface="Arial Black" panose="020B0604020202020204" pitchFamily="34" charset="0"/>
                <a:cs typeface="Arial Black" panose="020B0604020202020204" pitchFamily="34" charset="0"/>
              </a:rPr>
              <a:t>INTRODUCING THE HECM FOR PURCHASE FOR REALTORS</a:t>
            </a:r>
          </a:p>
        </p:txBody>
      </p:sp>
    </p:spTree>
    <p:extLst>
      <p:ext uri="{BB962C8B-B14F-4D97-AF65-F5344CB8AC3E}">
        <p14:creationId xmlns:p14="http://schemas.microsoft.com/office/powerpoint/2010/main" val="3426849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erson standing in front of a building&#10;&#10;Description automatically generated">
            <a:extLst>
              <a:ext uri="{FF2B5EF4-FFF2-40B4-BE49-F238E27FC236}">
                <a16:creationId xmlns:a16="http://schemas.microsoft.com/office/drawing/2014/main" id="{8DE9F88B-9C87-AB48-A3C4-CEAF3DB0D7FE}"/>
              </a:ext>
            </a:extLst>
          </p:cNvPr>
          <p:cNvPicPr>
            <a:picLocks noChangeAspect="1"/>
          </p:cNvPicPr>
          <p:nvPr/>
        </p:nvPicPr>
        <p:blipFill rotWithShape="1">
          <a:blip r:embed="rId2">
            <a:extLst>
              <a:ext uri="{28A0092B-C50C-407E-A947-70E740481C1C}">
                <a14:useLocalDpi xmlns:a14="http://schemas.microsoft.com/office/drawing/2010/main" val="0"/>
              </a:ext>
            </a:extLst>
          </a:blip>
          <a:srcRect t="9685" b="5940"/>
          <a:stretch/>
        </p:blipFill>
        <p:spPr>
          <a:xfrm flipH="1">
            <a:off x="0" y="0"/>
            <a:ext cx="12191999" cy="6858000"/>
          </a:xfrm>
          <a:prstGeom prst="rect">
            <a:avLst/>
          </a:prstGeom>
        </p:spPr>
      </p:pic>
      <p:pic>
        <p:nvPicPr>
          <p:cNvPr id="15" name="Picture 14" descr="Shape&#10;&#10;Description automatically generated">
            <a:extLst>
              <a:ext uri="{FF2B5EF4-FFF2-40B4-BE49-F238E27FC236}">
                <a16:creationId xmlns:a16="http://schemas.microsoft.com/office/drawing/2014/main" id="{0EB6DEC7-FD1A-A1D3-E179-B8BA7567F8F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1095630"/>
            <a:ext cx="5943600" cy="4666743"/>
          </a:xfrm>
          <a:prstGeom prst="rect">
            <a:avLst/>
          </a:prstGeom>
        </p:spPr>
      </p:pic>
      <p:sp>
        <p:nvSpPr>
          <p:cNvPr id="16" name="Title 1">
            <a:extLst>
              <a:ext uri="{FF2B5EF4-FFF2-40B4-BE49-F238E27FC236}">
                <a16:creationId xmlns:a16="http://schemas.microsoft.com/office/drawing/2014/main" id="{6F47B2D0-DD4C-4175-B7B1-C44ED3A44620}"/>
              </a:ext>
            </a:extLst>
          </p:cNvPr>
          <p:cNvSpPr txBox="1">
            <a:spLocks/>
          </p:cNvSpPr>
          <p:nvPr/>
        </p:nvSpPr>
        <p:spPr>
          <a:xfrm>
            <a:off x="0" y="1095628"/>
            <a:ext cx="5457825" cy="4666742"/>
          </a:xfrm>
          <a:prstGeom prst="rect">
            <a:avLst/>
          </a:prstGeom>
        </p:spPr>
        <p:txBody>
          <a:bodyPr anchor="ctr"/>
          <a:lstStyle>
            <a:lvl1pPr algn="l" defTabSz="914400" rtl="0" eaLnBrk="1" latinLnBrk="0" hangingPunct="1">
              <a:lnSpc>
                <a:spcPct val="90000"/>
              </a:lnSpc>
              <a:spcBef>
                <a:spcPct val="0"/>
              </a:spcBef>
              <a:buNone/>
              <a:defRPr sz="4160" kern="1200">
                <a:solidFill>
                  <a:schemeClr val="bg1"/>
                </a:solidFill>
                <a:latin typeface="+mj-lt"/>
                <a:ea typeface="+mj-ea"/>
                <a:cs typeface="+mj-cs"/>
              </a:defRPr>
            </a:lvl1pPr>
          </a:lstStyle>
          <a:p>
            <a:pPr marL="45711" algn="ctr">
              <a:lnSpc>
                <a:spcPct val="100000"/>
              </a:lnSpc>
            </a:pPr>
            <a:r>
              <a:rPr lang="en-US" sz="4000" b="1" dirty="0">
                <a:latin typeface="Arial Black" panose="020B0604020202020204" pitchFamily="34" charset="0"/>
                <a:cs typeface="Arial Black" panose="020B0604020202020204" pitchFamily="34" charset="0"/>
              </a:rPr>
              <a:t>HECM FOR PURCHASE</a:t>
            </a:r>
          </a:p>
          <a:p>
            <a:pPr algn="ctr">
              <a:lnSpc>
                <a:spcPct val="100000"/>
              </a:lnSpc>
              <a:spcBef>
                <a:spcPts val="2000"/>
              </a:spcBef>
            </a:pPr>
            <a:r>
              <a:rPr lang="en-US" altLang="en-US" sz="3200" dirty="0">
                <a:latin typeface="Arial" panose="020B0604020202020204" pitchFamily="34" charset="0"/>
                <a:cs typeface="Arial" panose="020B0604020202020204" pitchFamily="34" charset="0"/>
              </a:rPr>
              <a:t>The Last Time               Home Buyer</a:t>
            </a:r>
          </a:p>
        </p:txBody>
      </p:sp>
    </p:spTree>
    <p:extLst>
      <p:ext uri="{BB962C8B-B14F-4D97-AF65-F5344CB8AC3E}">
        <p14:creationId xmlns:p14="http://schemas.microsoft.com/office/powerpoint/2010/main" val="459134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9DD7C2F7-D4F1-4A4B-9907-CBD1A8FD8F83}"/>
              </a:ext>
            </a:extLst>
          </p:cNvPr>
          <p:cNvSpPr txBox="1"/>
          <p:nvPr/>
        </p:nvSpPr>
        <p:spPr>
          <a:xfrm>
            <a:off x="1184085" y="0"/>
            <a:ext cx="9996533" cy="6858000"/>
          </a:xfrm>
          <a:prstGeom prst="rect">
            <a:avLst/>
          </a:prstGeom>
        </p:spPr>
        <p:txBody>
          <a:bodyPr wrap="square" lIns="0" tIns="12700" rIns="0" bIns="0" anchor="ctr">
            <a:noAutofit/>
          </a:bodyPr>
          <a:lstStyle>
            <a:lvl1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2844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7416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1988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6560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marL="0" lvl="1">
              <a:spcAft>
                <a:spcPts val="1067"/>
              </a:spcAft>
              <a:defRPr/>
            </a:pPr>
            <a:r>
              <a:rPr lang="en-US" sz="3200" b="1" dirty="0">
                <a:solidFill>
                  <a:srgbClr val="195993"/>
                </a:solidFill>
                <a:latin typeface="Arial Black" panose="020B0604020202020204" pitchFamily="34" charset="0"/>
                <a:cs typeface="Arial Black" panose="020B0604020202020204" pitchFamily="34" charset="0"/>
              </a:rPr>
              <a:t>WHAT IS THE HECM FOR PURCHASE?</a:t>
            </a:r>
            <a:endParaRPr lang="en-US" altLang="en-US" sz="3200" b="1" dirty="0">
              <a:solidFill>
                <a:srgbClr val="195993"/>
              </a:solidFill>
              <a:latin typeface="Arial Black" panose="020B0604020202020204" pitchFamily="34" charset="0"/>
              <a:cs typeface="Arial Black" panose="020B0604020202020204" pitchFamily="34" charset="0"/>
            </a:endParaRPr>
          </a:p>
          <a:p>
            <a:pPr marL="0" lvl="1">
              <a:spcBef>
                <a:spcPts val="2000"/>
              </a:spcBef>
              <a:defRPr/>
            </a:pPr>
            <a:r>
              <a:rPr lang="en-US" altLang="en-US" sz="2400" dirty="0">
                <a:solidFill>
                  <a:srgbClr val="343433"/>
                </a:solidFill>
                <a:latin typeface="Arial" panose="020B0604020202020204" pitchFamily="34" charset="0"/>
                <a:cs typeface="Arial" panose="020B0604020202020204" pitchFamily="34" charset="0"/>
              </a:rPr>
              <a:t>Seniors 62 or over are able to purchase real estate by combining a down payment with a reverse mortgage at the closing table and have no monthly mortgage payment.* </a:t>
            </a:r>
          </a:p>
          <a:p>
            <a:pPr marL="0" lvl="1">
              <a:spcBef>
                <a:spcPts val="3000"/>
              </a:spcBef>
              <a:defRPr/>
            </a:pPr>
            <a:r>
              <a:rPr lang="en-US" altLang="en-US" sz="1400" dirty="0">
                <a:solidFill>
                  <a:srgbClr val="343433"/>
                </a:solidFill>
                <a:latin typeface="Arial Narrow" panose="020B0604020202020204" pitchFamily="34" charset="0"/>
                <a:cs typeface="Arial Narrow" panose="020B0604020202020204" pitchFamily="34" charset="0"/>
              </a:rPr>
              <a:t>*Borrower must occupy home as primary residence and remain current on property taxes, homeowner’s insurance, the costs of home maintenance, and any HOA fees.                      </a:t>
            </a:r>
          </a:p>
        </p:txBody>
      </p:sp>
      <p:pic>
        <p:nvPicPr>
          <p:cNvPr id="8" name="Picture 7">
            <a:extLst>
              <a:ext uri="{FF2B5EF4-FFF2-40B4-BE49-F238E27FC236}">
                <a16:creationId xmlns:a16="http://schemas.microsoft.com/office/drawing/2014/main" id="{83C67929-3AC0-D809-BB65-9A1792A0E9AD}"/>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 y="-29633"/>
            <a:ext cx="371211" cy="6887633"/>
          </a:xfrm>
          <a:prstGeom prst="rect">
            <a:avLst/>
          </a:prstGeom>
        </p:spPr>
      </p:pic>
    </p:spTree>
    <p:extLst>
      <p:ext uri="{BB962C8B-B14F-4D97-AF65-F5344CB8AC3E}">
        <p14:creationId xmlns:p14="http://schemas.microsoft.com/office/powerpoint/2010/main" val="3267847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sitting on a bench&#10;&#10;Description automatically generated">
            <a:extLst>
              <a:ext uri="{FF2B5EF4-FFF2-40B4-BE49-F238E27FC236}">
                <a16:creationId xmlns:a16="http://schemas.microsoft.com/office/drawing/2014/main" id="{6D431E2A-58C7-0A45-A4D6-074927BB4940}"/>
              </a:ext>
            </a:extLst>
          </p:cNvPr>
          <p:cNvPicPr>
            <a:picLocks noChangeAspect="1"/>
          </p:cNvPicPr>
          <p:nvPr/>
        </p:nvPicPr>
        <p:blipFill rotWithShape="1">
          <a:blip r:embed="rId3">
            <a:extLst>
              <a:ext uri="{28A0092B-C50C-407E-A947-70E740481C1C}">
                <a14:useLocalDpi xmlns:a14="http://schemas.microsoft.com/office/drawing/2010/main" val="0"/>
              </a:ext>
            </a:extLst>
          </a:blip>
          <a:srcRect b="5872"/>
          <a:stretch/>
        </p:blipFill>
        <p:spPr>
          <a:xfrm>
            <a:off x="-5977" y="-32596"/>
            <a:ext cx="4880333" cy="6890597"/>
          </a:xfrm>
          <a:prstGeom prst="rect">
            <a:avLst/>
          </a:prstGeom>
        </p:spPr>
      </p:pic>
      <p:sp>
        <p:nvSpPr>
          <p:cNvPr id="7" name="object 4">
            <a:extLst>
              <a:ext uri="{FF2B5EF4-FFF2-40B4-BE49-F238E27FC236}">
                <a16:creationId xmlns:a16="http://schemas.microsoft.com/office/drawing/2014/main" id="{692B6459-E66C-A24C-B252-CEF4F88CA2B3}"/>
              </a:ext>
            </a:extLst>
          </p:cNvPr>
          <p:cNvSpPr txBox="1"/>
          <p:nvPr/>
        </p:nvSpPr>
        <p:spPr>
          <a:xfrm>
            <a:off x="5456604" y="0"/>
            <a:ext cx="6302009" cy="6857999"/>
          </a:xfrm>
          <a:prstGeom prst="rect">
            <a:avLst/>
          </a:prstGeom>
        </p:spPr>
        <p:txBody>
          <a:bodyPr wrap="square" lIns="0" tIns="12700" rIns="0" bIns="0" anchor="ctr">
            <a:noAutofit/>
          </a:bodyPr>
          <a:lstStyle>
            <a:lvl1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2844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7416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1988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6560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spcBef>
                <a:spcPts val="1000"/>
              </a:spcBef>
              <a:buSzPct val="150000"/>
              <a:defRPr/>
            </a:pPr>
            <a:r>
              <a:rPr lang="en-US" sz="3200" b="1" dirty="0">
                <a:solidFill>
                  <a:srgbClr val="195993"/>
                </a:solidFill>
                <a:latin typeface="Arial Black" panose="020B0604020202020204" pitchFamily="34" charset="0"/>
                <a:cs typeface="Arial Black" panose="020B0604020202020204" pitchFamily="34" charset="0"/>
              </a:rPr>
              <a:t>ELIGIBLE PROPERTIES</a:t>
            </a:r>
          </a:p>
          <a:p>
            <a:pPr>
              <a:spcBef>
                <a:spcPts val="2000"/>
              </a:spcBef>
              <a:buSzPct val="150000"/>
              <a:defRPr/>
            </a:pPr>
            <a:r>
              <a:rPr lang="en-US" altLang="en-US" sz="2800" dirty="0">
                <a:solidFill>
                  <a:srgbClr val="343433"/>
                </a:solidFill>
                <a:latin typeface="Arial" panose="020B0604020202020204" pitchFamily="34" charset="0"/>
                <a:cs typeface="Arial" panose="020B0604020202020204" pitchFamily="34" charset="0"/>
              </a:rPr>
              <a:t>One-to-four-unit properties</a:t>
            </a:r>
          </a:p>
          <a:p>
            <a:pPr marL="548626" indent="-548626">
              <a:spcBef>
                <a:spcPts val="2000"/>
              </a:spcBef>
              <a:buSzPct val="150000"/>
              <a:buBlip>
                <a:blip r:embed="rId4"/>
              </a:buBlip>
              <a:defRPr/>
            </a:pPr>
            <a:r>
              <a:rPr lang="en-US" altLang="en-US" sz="2400" dirty="0">
                <a:solidFill>
                  <a:srgbClr val="343433"/>
                </a:solidFill>
                <a:latin typeface="Arial" panose="020B0604020202020204" pitchFamily="34" charset="0"/>
                <a:cs typeface="Arial" panose="020B0604020202020204" pitchFamily="34" charset="0"/>
              </a:rPr>
              <a:t>Manufactured homes - double wide built after June 15, 1976</a:t>
            </a:r>
          </a:p>
          <a:p>
            <a:pPr marL="548626" indent="-548626">
              <a:spcBef>
                <a:spcPts val="1000"/>
              </a:spcBef>
              <a:buSzPct val="150000"/>
              <a:buBlip>
                <a:blip r:embed="rId4"/>
              </a:buBlip>
              <a:defRPr/>
            </a:pPr>
            <a:r>
              <a:rPr lang="en-US" altLang="en-US" sz="2400" dirty="0">
                <a:solidFill>
                  <a:srgbClr val="343433"/>
                </a:solidFill>
                <a:latin typeface="Arial" panose="020B0604020202020204" pitchFamily="34" charset="0"/>
                <a:cs typeface="Arial" panose="020B0604020202020204" pitchFamily="34" charset="0"/>
              </a:rPr>
              <a:t>Condos - Must be FHA approved*</a:t>
            </a:r>
          </a:p>
          <a:p>
            <a:pPr marL="548626" indent="-548626">
              <a:spcBef>
                <a:spcPts val="1000"/>
              </a:spcBef>
              <a:buSzPct val="150000"/>
              <a:buBlip>
                <a:blip r:embed="rId4"/>
              </a:buBlip>
              <a:defRPr/>
            </a:pPr>
            <a:r>
              <a:rPr lang="en-US" altLang="en-US" sz="2400" dirty="0">
                <a:solidFill>
                  <a:srgbClr val="343433"/>
                </a:solidFill>
                <a:latin typeface="Arial" panose="020B0604020202020204" pitchFamily="34" charset="0"/>
                <a:cs typeface="Arial" panose="020B0604020202020204" pitchFamily="34" charset="0"/>
              </a:rPr>
              <a:t>PUDS</a:t>
            </a:r>
          </a:p>
          <a:p>
            <a:pPr marL="548626" indent="-548626">
              <a:spcBef>
                <a:spcPts val="1000"/>
              </a:spcBef>
              <a:buSzPct val="150000"/>
              <a:buBlip>
                <a:blip r:embed="rId4"/>
              </a:buBlip>
              <a:defRPr/>
            </a:pPr>
            <a:r>
              <a:rPr lang="en-US" altLang="en-US" sz="2400" dirty="0">
                <a:solidFill>
                  <a:srgbClr val="343433"/>
                </a:solidFill>
                <a:latin typeface="Arial" panose="020B0604020202020204" pitchFamily="34" charset="0"/>
                <a:cs typeface="Arial" panose="020B0604020202020204" pitchFamily="34" charset="0"/>
              </a:rPr>
              <a:t>Townhouses</a:t>
            </a:r>
          </a:p>
          <a:p>
            <a:pPr marL="548626" indent="-548626">
              <a:spcBef>
                <a:spcPts val="1000"/>
              </a:spcBef>
              <a:buSzPct val="150000"/>
              <a:buBlip>
                <a:blip r:embed="rId4"/>
              </a:buBlip>
              <a:defRPr/>
            </a:pPr>
            <a:r>
              <a:rPr lang="en-US" altLang="en-US" sz="2400" dirty="0">
                <a:solidFill>
                  <a:srgbClr val="343433"/>
                </a:solidFill>
                <a:latin typeface="Arial" panose="020B0604020202020204" pitchFamily="34" charset="0"/>
                <a:cs typeface="Arial" panose="020B0604020202020204" pitchFamily="34" charset="0"/>
              </a:rPr>
              <a:t>Properties held in a living trust</a:t>
            </a:r>
          </a:p>
        </p:txBody>
      </p:sp>
      <p:pic>
        <p:nvPicPr>
          <p:cNvPr id="5" name="Picture 4">
            <a:extLst>
              <a:ext uri="{FF2B5EF4-FFF2-40B4-BE49-F238E27FC236}">
                <a16:creationId xmlns:a16="http://schemas.microsoft.com/office/drawing/2014/main" id="{7D6F4A89-9599-F665-BBBB-EC3EFC6A501D}"/>
              </a:ext>
            </a:extLst>
          </p:cNvPr>
          <p:cNvPicPr>
            <a:picLocks noChangeAspect="1"/>
          </p:cNvPicPr>
          <p:nvPr/>
        </p:nvPicPr>
        <p:blipFill rotWithShape="1">
          <a:blip r:embed="rId5"/>
          <a:srcRect l="34352" t="16897" r="22217" b="59963"/>
          <a:stretch/>
        </p:blipFill>
        <p:spPr>
          <a:xfrm rot="16200000">
            <a:off x="1145485" y="3049594"/>
            <a:ext cx="6858003" cy="758813"/>
          </a:xfrm>
          <a:prstGeom prst="rect">
            <a:avLst/>
          </a:prstGeom>
        </p:spPr>
      </p:pic>
    </p:spTree>
    <p:extLst>
      <p:ext uri="{BB962C8B-B14F-4D97-AF65-F5344CB8AC3E}">
        <p14:creationId xmlns:p14="http://schemas.microsoft.com/office/powerpoint/2010/main" val="3102135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754298-7342-6143-864D-974A73C08B45}"/>
              </a:ext>
            </a:extLst>
          </p:cNvPr>
          <p:cNvSpPr/>
          <p:nvPr/>
        </p:nvSpPr>
        <p:spPr>
          <a:xfrm>
            <a:off x="1" y="-35859"/>
            <a:ext cx="12206876" cy="68938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bject 4">
            <a:extLst>
              <a:ext uri="{FF2B5EF4-FFF2-40B4-BE49-F238E27FC236}">
                <a16:creationId xmlns:a16="http://schemas.microsoft.com/office/drawing/2014/main" id="{B9CEF84E-4B6E-5F47-9087-51B4872E0BF0}"/>
              </a:ext>
            </a:extLst>
          </p:cNvPr>
          <p:cNvSpPr txBox="1"/>
          <p:nvPr/>
        </p:nvSpPr>
        <p:spPr>
          <a:xfrm>
            <a:off x="4879238" y="-35859"/>
            <a:ext cx="6465037" cy="6887633"/>
          </a:xfrm>
          <a:prstGeom prst="rect">
            <a:avLst/>
          </a:prstGeom>
        </p:spPr>
        <p:txBody>
          <a:bodyPr wrap="square" lIns="0" tIns="12700" rIns="0" bIns="0" anchor="ctr">
            <a:noAutofit/>
          </a:bodyPr>
          <a:lstStyle>
            <a:lvl1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2844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7416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1988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6560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spcBef>
                <a:spcPts val="1000"/>
              </a:spcBef>
              <a:defRPr/>
            </a:pPr>
            <a:r>
              <a:rPr lang="en-US" sz="3200" b="1" dirty="0">
                <a:solidFill>
                  <a:srgbClr val="195993"/>
                </a:solidFill>
                <a:latin typeface="Arial Black" panose="020B0604020202020204" pitchFamily="34" charset="0"/>
                <a:cs typeface="Arial Black" panose="020B0604020202020204" pitchFamily="34" charset="0"/>
              </a:rPr>
              <a:t>SELLER CONCESSIONS   NOT ALLOWED</a:t>
            </a:r>
          </a:p>
          <a:p>
            <a:pPr marL="342900" indent="-342900">
              <a:spcBef>
                <a:spcPts val="2000"/>
              </a:spcBef>
              <a:buFont typeface="Arial" panose="020B0604020202020204" pitchFamily="34" charset="0"/>
              <a:buChar char="•"/>
              <a:defRPr/>
            </a:pPr>
            <a:r>
              <a:rPr lang="en-US" altLang="en-US" sz="2100" dirty="0">
                <a:solidFill>
                  <a:srgbClr val="424143"/>
                </a:solidFill>
                <a:latin typeface="Arial" panose="020B0604020202020204" pitchFamily="34" charset="0"/>
                <a:cs typeface="Arial" panose="020B0604020202020204" pitchFamily="34" charset="0"/>
              </a:rPr>
              <a:t>No lender credits</a:t>
            </a:r>
          </a:p>
          <a:p>
            <a:pPr marL="342900" indent="-342900">
              <a:spcBef>
                <a:spcPts val="1000"/>
              </a:spcBef>
              <a:buFont typeface="Arial" panose="020B0604020202020204" pitchFamily="34" charset="0"/>
              <a:buChar char="•"/>
              <a:defRPr/>
            </a:pPr>
            <a:r>
              <a:rPr lang="en-US" altLang="en-US" sz="2100" dirty="0">
                <a:solidFill>
                  <a:srgbClr val="424143"/>
                </a:solidFill>
                <a:latin typeface="Arial" panose="020B0604020202020204" pitchFamily="34" charset="0"/>
                <a:cs typeface="Arial" panose="020B0604020202020204" pitchFamily="34" charset="0"/>
              </a:rPr>
              <a:t>No realtor credits</a:t>
            </a:r>
          </a:p>
          <a:p>
            <a:pPr marL="342900" indent="-342900">
              <a:spcBef>
                <a:spcPts val="1000"/>
              </a:spcBef>
              <a:buFont typeface="Arial" panose="020B0604020202020204" pitchFamily="34" charset="0"/>
              <a:buChar char="•"/>
              <a:defRPr/>
            </a:pPr>
            <a:r>
              <a:rPr lang="en-US" altLang="en-US" sz="2100" dirty="0">
                <a:solidFill>
                  <a:srgbClr val="424143"/>
                </a:solidFill>
                <a:latin typeface="Arial" panose="020B0604020202020204" pitchFamily="34" charset="0"/>
                <a:cs typeface="Arial" panose="020B0604020202020204" pitchFamily="34" charset="0"/>
              </a:rPr>
              <a:t>Sellers can pay for the following:</a:t>
            </a:r>
          </a:p>
          <a:p>
            <a:pPr marL="800100" lvl="1" indent="-342900">
              <a:spcBef>
                <a:spcPts val="1000"/>
              </a:spcBef>
              <a:buFont typeface="Arial" panose="020B0604020202020204" pitchFamily="34" charset="0"/>
              <a:buChar char="•"/>
              <a:defRPr/>
            </a:pPr>
            <a:r>
              <a:rPr lang="en-US" altLang="en-US" sz="2100" dirty="0">
                <a:solidFill>
                  <a:srgbClr val="424143"/>
                </a:solidFill>
                <a:latin typeface="Arial" panose="020B0604020202020204" pitchFamily="34" charset="0"/>
                <a:cs typeface="Arial" panose="020B0604020202020204" pitchFamily="34" charset="0"/>
              </a:rPr>
              <a:t>Owner’s title insurance</a:t>
            </a:r>
          </a:p>
          <a:p>
            <a:pPr marL="800100" lvl="1" indent="-342900">
              <a:spcBef>
                <a:spcPts val="1000"/>
              </a:spcBef>
              <a:buFont typeface="Arial" panose="020B0604020202020204" pitchFamily="34" charset="0"/>
              <a:buChar char="•"/>
              <a:defRPr/>
            </a:pPr>
            <a:r>
              <a:rPr lang="en-US" altLang="en-US" sz="2100" dirty="0">
                <a:solidFill>
                  <a:srgbClr val="424143"/>
                </a:solidFill>
                <a:latin typeface="Arial" panose="020B0604020202020204" pitchFamily="34" charset="0"/>
                <a:cs typeface="Arial" panose="020B0604020202020204" pitchFamily="34" charset="0"/>
              </a:rPr>
              <a:t>Home warranty</a:t>
            </a:r>
          </a:p>
          <a:p>
            <a:pPr marL="800100" lvl="1" indent="-342900">
              <a:spcBef>
                <a:spcPts val="1000"/>
              </a:spcBef>
              <a:buFont typeface="Arial" panose="020B0604020202020204" pitchFamily="34" charset="0"/>
              <a:buChar char="•"/>
              <a:defRPr/>
            </a:pPr>
            <a:r>
              <a:rPr lang="en-US" altLang="en-US" sz="2100" dirty="0">
                <a:solidFill>
                  <a:srgbClr val="424143"/>
                </a:solidFill>
                <a:latin typeface="Arial" panose="020B0604020202020204" pitchFamily="34" charset="0"/>
                <a:cs typeface="Arial" panose="020B0604020202020204" pitchFamily="34" charset="0"/>
              </a:rPr>
              <a:t>Fees required to be paid under state or local law (transfer taxes)</a:t>
            </a:r>
          </a:p>
          <a:p>
            <a:pPr marL="342900" indent="-342900">
              <a:spcBef>
                <a:spcPts val="1000"/>
              </a:spcBef>
              <a:buFont typeface="Arial" panose="020B0604020202020204" pitchFamily="34" charset="0"/>
              <a:buChar char="•"/>
              <a:defRPr/>
            </a:pPr>
            <a:r>
              <a:rPr lang="en-US" altLang="en-US" sz="2100" dirty="0">
                <a:solidFill>
                  <a:srgbClr val="424143"/>
                </a:solidFill>
                <a:latin typeface="Arial" panose="020B0604020202020204" pitchFamily="34" charset="0"/>
                <a:cs typeface="Arial" panose="020B0604020202020204" pitchFamily="34" charset="0"/>
              </a:rPr>
              <a:t>If home inspection is listed on the purchase contract, a copy of the home inspection must be provided to lender for review and any safety issues must be fixed</a:t>
            </a:r>
          </a:p>
          <a:p>
            <a:pPr marL="380990" indent="-182875">
              <a:lnSpc>
                <a:spcPts val="2667"/>
              </a:lnSpc>
              <a:spcAft>
                <a:spcPts val="800"/>
              </a:spcAft>
              <a:buFont typeface="Arial" panose="020B0604020202020204" pitchFamily="34" charset="0"/>
              <a:buChar char="•"/>
              <a:defRPr/>
            </a:pPr>
            <a:endParaRPr lang="en-US" altLang="en-US" sz="2133" dirty="0">
              <a:solidFill>
                <a:srgbClr val="424143"/>
              </a:solidFill>
              <a:latin typeface="Whitney Book" pitchFamily="2" charset="0"/>
              <a:cs typeface="Arial" panose="020B0604020202020204" pitchFamily="34" charset="0"/>
            </a:endParaRPr>
          </a:p>
        </p:txBody>
      </p:sp>
      <p:pic>
        <p:nvPicPr>
          <p:cNvPr id="10" name="Picture 9">
            <a:extLst>
              <a:ext uri="{FF2B5EF4-FFF2-40B4-BE49-F238E27FC236}">
                <a16:creationId xmlns:a16="http://schemas.microsoft.com/office/drawing/2014/main" id="{231351EF-D2E3-9C4D-9068-4BA3FAF515B6}"/>
              </a:ext>
            </a:extLst>
          </p:cNvPr>
          <p:cNvPicPr>
            <a:picLocks noChangeAspect="1"/>
          </p:cNvPicPr>
          <p:nvPr/>
        </p:nvPicPr>
        <p:blipFill>
          <a:blip r:embed="rId2"/>
          <a:stretch>
            <a:fillRect/>
          </a:stretch>
        </p:blipFill>
        <p:spPr>
          <a:xfrm>
            <a:off x="9382539" y="5974066"/>
            <a:ext cx="2410997" cy="517918"/>
          </a:xfrm>
          <a:prstGeom prst="rect">
            <a:avLst/>
          </a:prstGeom>
        </p:spPr>
      </p:pic>
      <p:pic>
        <p:nvPicPr>
          <p:cNvPr id="11" name="Picture 10">
            <a:extLst>
              <a:ext uri="{FF2B5EF4-FFF2-40B4-BE49-F238E27FC236}">
                <a16:creationId xmlns:a16="http://schemas.microsoft.com/office/drawing/2014/main" id="{389D3BD0-DDED-3F89-27D1-74377671477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 y="-29633"/>
            <a:ext cx="371211" cy="6887633"/>
          </a:xfrm>
          <a:prstGeom prst="rect">
            <a:avLst/>
          </a:prstGeom>
        </p:spPr>
      </p:pic>
      <p:pic>
        <p:nvPicPr>
          <p:cNvPr id="12" name="Picture 11">
            <a:extLst>
              <a:ext uri="{FF2B5EF4-FFF2-40B4-BE49-F238E27FC236}">
                <a16:creationId xmlns:a16="http://schemas.microsoft.com/office/drawing/2014/main" id="{E8B36AAE-52F1-4769-B2DF-141CDE04DC38}"/>
              </a:ext>
            </a:extLst>
          </p:cNvPr>
          <p:cNvPicPr>
            <a:picLocks noChangeAspect="1"/>
          </p:cNvPicPr>
          <p:nvPr/>
        </p:nvPicPr>
        <p:blipFill>
          <a:blip r:embed="rId4"/>
          <a:stretch>
            <a:fillRect/>
          </a:stretch>
        </p:blipFill>
        <p:spPr>
          <a:xfrm>
            <a:off x="265962" y="1048693"/>
            <a:ext cx="4718528" cy="4718528"/>
          </a:xfrm>
          <a:prstGeom prst="rect">
            <a:avLst/>
          </a:prstGeom>
        </p:spPr>
      </p:pic>
    </p:spTree>
    <p:extLst>
      <p:ext uri="{BB962C8B-B14F-4D97-AF65-F5344CB8AC3E}">
        <p14:creationId xmlns:p14="http://schemas.microsoft.com/office/powerpoint/2010/main" val="2221944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DBF0E0-9533-A240-BFB5-CE0F624A4F6B}"/>
              </a:ext>
            </a:extLst>
          </p:cNvPr>
          <p:cNvSpPr/>
          <p:nvPr/>
        </p:nvSpPr>
        <p:spPr>
          <a:xfrm>
            <a:off x="1" y="-35859"/>
            <a:ext cx="12206876" cy="68938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bject 4">
            <a:extLst>
              <a:ext uri="{FF2B5EF4-FFF2-40B4-BE49-F238E27FC236}">
                <a16:creationId xmlns:a16="http://schemas.microsoft.com/office/drawing/2014/main" id="{3142BB94-2ED9-8C48-A7F1-CCCA316E09CA}"/>
              </a:ext>
            </a:extLst>
          </p:cNvPr>
          <p:cNvSpPr txBox="1"/>
          <p:nvPr/>
        </p:nvSpPr>
        <p:spPr>
          <a:xfrm>
            <a:off x="5077967" y="-35859"/>
            <a:ext cx="6515413" cy="6887632"/>
          </a:xfrm>
          <a:prstGeom prst="rect">
            <a:avLst/>
          </a:prstGeom>
        </p:spPr>
        <p:txBody>
          <a:bodyPr wrap="square" lIns="0" tIns="12700" rIns="0" bIns="0" anchor="ctr">
            <a:noAutofit/>
          </a:bodyPr>
          <a:lstStyle>
            <a:lvl1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2844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7416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1988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6560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nSpc>
                <a:spcPts val="2667"/>
              </a:lnSpc>
              <a:spcAft>
                <a:spcPts val="1333"/>
              </a:spcAft>
              <a:buSzPct val="150000"/>
              <a:defRPr/>
            </a:pPr>
            <a:r>
              <a:rPr lang="en-US" sz="3200" b="1" dirty="0">
                <a:solidFill>
                  <a:srgbClr val="195993"/>
                </a:solidFill>
                <a:latin typeface="Arial Black" panose="020B0604020202020204" pitchFamily="34" charset="0"/>
                <a:cs typeface="Arial Black" panose="020B0604020202020204" pitchFamily="34" charset="0"/>
              </a:rPr>
              <a:t>WHO CAN SELL?</a:t>
            </a:r>
            <a:endParaRPr lang="en-US" altLang="en-US" sz="3200" b="1" dirty="0">
              <a:solidFill>
                <a:srgbClr val="195993"/>
              </a:solidFill>
              <a:latin typeface="Arial Black" panose="020B0604020202020204" pitchFamily="34" charset="0"/>
              <a:cs typeface="Arial Black" panose="020B0604020202020204" pitchFamily="34" charset="0"/>
            </a:endParaRPr>
          </a:p>
          <a:p>
            <a:pPr marL="548626" indent="-548626">
              <a:lnSpc>
                <a:spcPts val="2667"/>
              </a:lnSpc>
              <a:spcBef>
                <a:spcPts val="2000"/>
              </a:spcBef>
              <a:buSzPct val="150000"/>
              <a:buBlip>
                <a:blip r:embed="rId2"/>
              </a:buBlip>
              <a:defRPr/>
            </a:pPr>
            <a:r>
              <a:rPr lang="en-US" altLang="en-US" sz="2400" dirty="0">
                <a:solidFill>
                  <a:srgbClr val="424143"/>
                </a:solidFill>
                <a:latin typeface="Arial" panose="020B0604020202020204" pitchFamily="34" charset="0"/>
                <a:cs typeface="Arial" panose="020B0604020202020204" pitchFamily="34" charset="0"/>
              </a:rPr>
              <a:t>Trusts – Trustees</a:t>
            </a:r>
          </a:p>
          <a:p>
            <a:pPr marL="548626" indent="-548626">
              <a:lnSpc>
                <a:spcPts val="2667"/>
              </a:lnSpc>
              <a:spcBef>
                <a:spcPts val="2000"/>
              </a:spcBef>
              <a:buSzPct val="150000"/>
              <a:buBlip>
                <a:blip r:embed="rId2"/>
              </a:buBlip>
              <a:defRPr/>
            </a:pPr>
            <a:r>
              <a:rPr lang="en-US" altLang="en-US" sz="2400" dirty="0">
                <a:solidFill>
                  <a:srgbClr val="424143"/>
                </a:solidFill>
                <a:latin typeface="Arial" panose="020B0604020202020204" pitchFamily="34" charset="0"/>
                <a:cs typeface="Arial" panose="020B0604020202020204" pitchFamily="34" charset="0"/>
              </a:rPr>
              <a:t>Will- Personal Representative or Executor</a:t>
            </a:r>
          </a:p>
        </p:txBody>
      </p:sp>
      <p:pic>
        <p:nvPicPr>
          <p:cNvPr id="8" name="Picture 7">
            <a:extLst>
              <a:ext uri="{FF2B5EF4-FFF2-40B4-BE49-F238E27FC236}">
                <a16:creationId xmlns:a16="http://schemas.microsoft.com/office/drawing/2014/main" id="{875633DB-3F7E-354F-B592-7DAFB2585900}"/>
              </a:ext>
            </a:extLst>
          </p:cNvPr>
          <p:cNvPicPr>
            <a:picLocks noChangeAspect="1"/>
          </p:cNvPicPr>
          <p:nvPr/>
        </p:nvPicPr>
        <p:blipFill>
          <a:blip r:embed="rId3"/>
          <a:stretch>
            <a:fillRect/>
          </a:stretch>
        </p:blipFill>
        <p:spPr>
          <a:xfrm>
            <a:off x="9382539" y="5974066"/>
            <a:ext cx="2410997" cy="517918"/>
          </a:xfrm>
          <a:prstGeom prst="rect">
            <a:avLst/>
          </a:prstGeom>
        </p:spPr>
      </p:pic>
      <p:pic>
        <p:nvPicPr>
          <p:cNvPr id="9" name="Picture 8">
            <a:extLst>
              <a:ext uri="{FF2B5EF4-FFF2-40B4-BE49-F238E27FC236}">
                <a16:creationId xmlns:a16="http://schemas.microsoft.com/office/drawing/2014/main" id="{A411A3BA-36C6-AFF6-9B8B-80B07723889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 y="-29633"/>
            <a:ext cx="371211" cy="6887633"/>
          </a:xfrm>
          <a:prstGeom prst="rect">
            <a:avLst/>
          </a:prstGeom>
        </p:spPr>
      </p:pic>
      <p:pic>
        <p:nvPicPr>
          <p:cNvPr id="3" name="Picture 2" descr="Icon&#10;&#10;Description automatically generated">
            <a:extLst>
              <a:ext uri="{FF2B5EF4-FFF2-40B4-BE49-F238E27FC236}">
                <a16:creationId xmlns:a16="http://schemas.microsoft.com/office/drawing/2014/main" id="{6E6894BE-5A74-3853-F69E-847B2F928AFC}"/>
              </a:ext>
            </a:extLst>
          </p:cNvPr>
          <p:cNvPicPr>
            <a:picLocks noChangeAspect="1"/>
          </p:cNvPicPr>
          <p:nvPr/>
        </p:nvPicPr>
        <p:blipFill>
          <a:blip r:embed="rId5"/>
          <a:stretch>
            <a:fillRect/>
          </a:stretch>
        </p:blipFill>
        <p:spPr>
          <a:xfrm>
            <a:off x="598620" y="1286117"/>
            <a:ext cx="4243679" cy="4243679"/>
          </a:xfrm>
          <a:prstGeom prst="rect">
            <a:avLst/>
          </a:prstGeom>
        </p:spPr>
      </p:pic>
    </p:spTree>
    <p:extLst>
      <p:ext uri="{BB962C8B-B14F-4D97-AF65-F5344CB8AC3E}">
        <p14:creationId xmlns:p14="http://schemas.microsoft.com/office/powerpoint/2010/main" val="1946648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AF0CBA-76DF-A84B-9B14-40072DF45987}"/>
              </a:ext>
            </a:extLst>
          </p:cNvPr>
          <p:cNvSpPr/>
          <p:nvPr/>
        </p:nvSpPr>
        <p:spPr>
          <a:xfrm>
            <a:off x="1" y="-35859"/>
            <a:ext cx="12206876" cy="68938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bject 4">
            <a:extLst>
              <a:ext uri="{FF2B5EF4-FFF2-40B4-BE49-F238E27FC236}">
                <a16:creationId xmlns:a16="http://schemas.microsoft.com/office/drawing/2014/main" id="{AD404962-0BFB-9F48-A28B-5BB29BB56C6B}"/>
              </a:ext>
            </a:extLst>
          </p:cNvPr>
          <p:cNvSpPr txBox="1"/>
          <p:nvPr/>
        </p:nvSpPr>
        <p:spPr>
          <a:xfrm>
            <a:off x="1038081" y="-35860"/>
            <a:ext cx="10477644" cy="6893859"/>
          </a:xfrm>
          <a:prstGeom prst="rect">
            <a:avLst/>
          </a:prstGeom>
        </p:spPr>
        <p:txBody>
          <a:bodyPr wrap="square" lIns="0" tIns="12700" rIns="0" bIns="0" anchor="ctr">
            <a:noAutofit/>
          </a:bodyPr>
          <a:lstStyle>
            <a:lvl1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2844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7416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1988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6560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spcBef>
                <a:spcPts val="1000"/>
              </a:spcBef>
              <a:buSzPct val="150000"/>
              <a:defRPr/>
            </a:pPr>
            <a:r>
              <a:rPr lang="en-US" sz="3200" b="1" dirty="0">
                <a:solidFill>
                  <a:srgbClr val="195993"/>
                </a:solidFill>
                <a:latin typeface="Arial Black" panose="020B0604020202020204" pitchFamily="34" charset="0"/>
                <a:cs typeface="Arial Black" panose="020B0604020202020204" pitchFamily="34" charset="0"/>
              </a:rPr>
              <a:t>HECM FOR PURCHASE WITH NEW BUILDS</a:t>
            </a:r>
            <a:endParaRPr lang="en-US" altLang="en-US" sz="3200" b="1" dirty="0">
              <a:solidFill>
                <a:srgbClr val="195993"/>
              </a:solidFill>
              <a:latin typeface="Arial Black" panose="020B0604020202020204" pitchFamily="34" charset="0"/>
              <a:cs typeface="Arial Black" panose="020B0604020202020204" pitchFamily="34" charset="0"/>
            </a:endParaRPr>
          </a:p>
          <a:p>
            <a:pPr marL="548626" indent="-548626">
              <a:spcBef>
                <a:spcPts val="2000"/>
              </a:spcBef>
              <a:buSzPct val="150000"/>
              <a:buBlip>
                <a:blip r:embed="rId2"/>
              </a:buBlip>
              <a:defRPr/>
            </a:pPr>
            <a:r>
              <a:rPr lang="en-US" altLang="en-US" sz="2400" dirty="0">
                <a:solidFill>
                  <a:srgbClr val="343433"/>
                </a:solidFill>
                <a:latin typeface="Arial" panose="020B0604020202020204" pitchFamily="34" charset="0"/>
                <a:cs typeface="Arial" panose="020B0604020202020204" pitchFamily="34" charset="0"/>
              </a:rPr>
              <a:t>Prequalification will take place up front and a letter will be provided</a:t>
            </a:r>
          </a:p>
          <a:p>
            <a:pPr marL="548626" indent="-548626">
              <a:spcBef>
                <a:spcPts val="1000"/>
              </a:spcBef>
              <a:buSzPct val="150000"/>
              <a:buBlip>
                <a:blip r:embed="rId2"/>
              </a:buBlip>
              <a:defRPr/>
            </a:pPr>
            <a:r>
              <a:rPr lang="en-US" altLang="en-US" sz="2400" dirty="0">
                <a:solidFill>
                  <a:srgbClr val="343433"/>
                </a:solidFill>
                <a:latin typeface="Arial" panose="020B0604020202020204" pitchFamily="34" charset="0"/>
                <a:cs typeface="Arial" panose="020B0604020202020204" pitchFamily="34" charset="0"/>
              </a:rPr>
              <a:t>Application can be completed on a new build prior to the  certificate of occupancy being finalized</a:t>
            </a:r>
          </a:p>
          <a:p>
            <a:pPr marL="548626" indent="-548626">
              <a:spcBef>
                <a:spcPts val="1000"/>
              </a:spcBef>
              <a:buSzPct val="150000"/>
              <a:buBlip>
                <a:blip r:embed="rId2"/>
              </a:buBlip>
              <a:defRPr/>
            </a:pPr>
            <a:r>
              <a:rPr lang="en-US" altLang="en-US" sz="2400" dirty="0">
                <a:solidFill>
                  <a:srgbClr val="343433"/>
                </a:solidFill>
                <a:latin typeface="Arial" panose="020B0604020202020204" pitchFamily="34" charset="0"/>
                <a:cs typeface="Arial" panose="020B0604020202020204" pitchFamily="34" charset="0"/>
              </a:rPr>
              <a:t>More shoppers can become home buyers</a:t>
            </a:r>
          </a:p>
          <a:p>
            <a:pPr marL="548626" indent="-548626">
              <a:spcBef>
                <a:spcPts val="1000"/>
              </a:spcBef>
              <a:buSzPct val="150000"/>
              <a:buBlip>
                <a:blip r:embed="rId2"/>
              </a:buBlip>
              <a:defRPr/>
            </a:pPr>
            <a:r>
              <a:rPr lang="en-US" altLang="en-US" sz="2400" dirty="0">
                <a:solidFill>
                  <a:srgbClr val="343433"/>
                </a:solidFill>
                <a:latin typeface="Arial" panose="020B0604020202020204" pitchFamily="34" charset="0"/>
                <a:cs typeface="Arial" panose="020B0604020202020204" pitchFamily="34" charset="0"/>
              </a:rPr>
              <a:t>Potential increase in sales, purchase price, and add-ons</a:t>
            </a:r>
          </a:p>
          <a:p>
            <a:pPr marL="548626" indent="-548626">
              <a:spcBef>
                <a:spcPts val="1000"/>
              </a:spcBef>
              <a:buSzPct val="150000"/>
              <a:buBlip>
                <a:blip r:embed="rId2"/>
              </a:buBlip>
              <a:defRPr/>
            </a:pPr>
            <a:r>
              <a:rPr lang="en-US" altLang="en-US" sz="2400" dirty="0">
                <a:solidFill>
                  <a:srgbClr val="343433"/>
                </a:solidFill>
                <a:latin typeface="Arial" panose="020B0604020202020204" pitchFamily="34" charset="0"/>
                <a:cs typeface="Arial" panose="020B0604020202020204" pitchFamily="34" charset="0"/>
              </a:rPr>
              <a:t>More upgrades and add-ons can be purchased through the loan</a:t>
            </a:r>
            <a:endParaRPr lang="en-US" altLang="en-US" sz="2400" i="1" dirty="0">
              <a:solidFill>
                <a:srgbClr val="343433"/>
              </a:solidFill>
              <a:latin typeface="Arial" panose="020B0604020202020204" pitchFamily="34" charset="0"/>
              <a:cs typeface="Arial" panose="020B0604020202020204" pitchFamily="34" charset="0"/>
            </a:endParaRPr>
          </a:p>
          <a:p>
            <a:pPr marL="548626" indent="-548626">
              <a:spcBef>
                <a:spcPts val="1000"/>
              </a:spcBef>
              <a:buSzPct val="150000"/>
              <a:buBlip>
                <a:blip r:embed="rId2"/>
              </a:buBlip>
              <a:defRPr/>
            </a:pPr>
            <a:r>
              <a:rPr lang="en-US" altLang="en-US" sz="2400" dirty="0">
                <a:solidFill>
                  <a:srgbClr val="343433"/>
                </a:solidFill>
                <a:latin typeface="Arial" panose="020B0604020202020204" pitchFamily="34" charset="0"/>
                <a:cs typeface="Arial" panose="020B0604020202020204" pitchFamily="34" charset="0"/>
              </a:rPr>
              <a:t>Better builder and realtor relationships </a:t>
            </a:r>
          </a:p>
        </p:txBody>
      </p:sp>
      <p:pic>
        <p:nvPicPr>
          <p:cNvPr id="7" name="Picture 6">
            <a:extLst>
              <a:ext uri="{FF2B5EF4-FFF2-40B4-BE49-F238E27FC236}">
                <a16:creationId xmlns:a16="http://schemas.microsoft.com/office/drawing/2014/main" id="{451B0564-C4A9-5E47-9AF7-BCA45152F114}"/>
              </a:ext>
            </a:extLst>
          </p:cNvPr>
          <p:cNvPicPr>
            <a:picLocks noChangeAspect="1"/>
          </p:cNvPicPr>
          <p:nvPr/>
        </p:nvPicPr>
        <p:blipFill>
          <a:blip r:embed="rId3"/>
          <a:stretch>
            <a:fillRect/>
          </a:stretch>
        </p:blipFill>
        <p:spPr>
          <a:xfrm>
            <a:off x="9382539" y="5974066"/>
            <a:ext cx="2410997" cy="517918"/>
          </a:xfrm>
          <a:prstGeom prst="rect">
            <a:avLst/>
          </a:prstGeom>
        </p:spPr>
      </p:pic>
      <p:pic>
        <p:nvPicPr>
          <p:cNvPr id="8" name="Picture 7">
            <a:extLst>
              <a:ext uri="{FF2B5EF4-FFF2-40B4-BE49-F238E27FC236}">
                <a16:creationId xmlns:a16="http://schemas.microsoft.com/office/drawing/2014/main" id="{41520690-E57A-8CAB-4F48-F8969ACCFD2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 y="-29633"/>
            <a:ext cx="371211" cy="6887633"/>
          </a:xfrm>
          <a:prstGeom prst="rect">
            <a:avLst/>
          </a:prstGeom>
        </p:spPr>
      </p:pic>
    </p:spTree>
    <p:extLst>
      <p:ext uri="{BB962C8B-B14F-4D97-AF65-F5344CB8AC3E}">
        <p14:creationId xmlns:p14="http://schemas.microsoft.com/office/powerpoint/2010/main" val="112571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people sitting at a table&#10;&#10;Description automatically generated">
            <a:extLst>
              <a:ext uri="{FF2B5EF4-FFF2-40B4-BE49-F238E27FC236}">
                <a16:creationId xmlns:a16="http://schemas.microsoft.com/office/drawing/2014/main" id="{ABAF7EDA-FFB2-1C4F-BF25-42DC55D84C89}"/>
              </a:ext>
            </a:extLst>
          </p:cNvPr>
          <p:cNvPicPr>
            <a:picLocks noChangeAspect="1"/>
          </p:cNvPicPr>
          <p:nvPr/>
        </p:nvPicPr>
        <p:blipFill rotWithShape="1">
          <a:blip r:embed="rId3">
            <a:extLst>
              <a:ext uri="{28A0092B-C50C-407E-A947-70E740481C1C}">
                <a14:useLocalDpi xmlns:a14="http://schemas.microsoft.com/office/drawing/2010/main" val="0"/>
              </a:ext>
            </a:extLst>
          </a:blip>
          <a:srcRect t="5613" b="704"/>
          <a:stretch/>
        </p:blipFill>
        <p:spPr>
          <a:xfrm>
            <a:off x="-22141" y="-1"/>
            <a:ext cx="4880335" cy="6858001"/>
          </a:xfrm>
          <a:prstGeom prst="rect">
            <a:avLst/>
          </a:prstGeom>
        </p:spPr>
      </p:pic>
      <p:sp>
        <p:nvSpPr>
          <p:cNvPr id="5" name="object 4">
            <a:extLst>
              <a:ext uri="{FF2B5EF4-FFF2-40B4-BE49-F238E27FC236}">
                <a16:creationId xmlns:a16="http://schemas.microsoft.com/office/drawing/2014/main" id="{927FDF44-1F59-F54A-8C31-2281976F5E5B}"/>
              </a:ext>
            </a:extLst>
          </p:cNvPr>
          <p:cNvSpPr txBox="1"/>
          <p:nvPr/>
        </p:nvSpPr>
        <p:spPr>
          <a:xfrm>
            <a:off x="5387104" y="0"/>
            <a:ext cx="6042895" cy="6855858"/>
          </a:xfrm>
          <a:prstGeom prst="rect">
            <a:avLst/>
          </a:prstGeom>
        </p:spPr>
        <p:txBody>
          <a:bodyPr wrap="square" lIns="0" tIns="12700" rIns="0" bIns="0" anchor="ctr">
            <a:noAutofit/>
          </a:bodyPr>
          <a:lstStyle>
            <a:lvl1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2844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7416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1988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6560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spcBef>
                <a:spcPts val="1000"/>
              </a:spcBef>
              <a:spcAft>
                <a:spcPts val="800"/>
              </a:spcAft>
              <a:buSzPct val="100000"/>
              <a:defRPr/>
            </a:pPr>
            <a:r>
              <a:rPr lang="en-US" sz="3200" b="1" dirty="0">
                <a:solidFill>
                  <a:srgbClr val="195993"/>
                </a:solidFill>
                <a:latin typeface="Arial Black" panose="020B0604020202020204" pitchFamily="34" charset="0"/>
                <a:cs typeface="Arial Black" panose="020B0604020202020204" pitchFamily="34" charset="0"/>
              </a:rPr>
              <a:t>LET’S SEE HOW IT WORKS EXAMPLE 1</a:t>
            </a:r>
            <a:endParaRPr lang="en-US" altLang="en-US" sz="3200" b="1" dirty="0">
              <a:solidFill>
                <a:srgbClr val="195993"/>
              </a:solidFill>
              <a:latin typeface="Arial Black" panose="020B0604020202020204" pitchFamily="34" charset="0"/>
              <a:cs typeface="Arial Black" panose="020B0604020202020204" pitchFamily="34" charset="0"/>
            </a:endParaRPr>
          </a:p>
          <a:p>
            <a:pPr>
              <a:spcBef>
                <a:spcPts val="1000"/>
              </a:spcBef>
              <a:buSzPct val="100000"/>
              <a:defRPr/>
            </a:pPr>
            <a:r>
              <a:rPr lang="en-US" altLang="en-US" sz="2400" b="1" dirty="0">
                <a:solidFill>
                  <a:srgbClr val="343433"/>
                </a:solidFill>
                <a:latin typeface="Arial" panose="020B0604020202020204" pitchFamily="34" charset="0"/>
                <a:cs typeface="Arial" panose="020B0604020202020204" pitchFamily="34" charset="0"/>
              </a:rPr>
              <a:t>Couple Both Age 62</a:t>
            </a:r>
          </a:p>
          <a:p>
            <a:pPr marL="304792" indent="-304792">
              <a:spcBef>
                <a:spcPts val="1000"/>
              </a:spcBef>
              <a:buSzPct val="100000"/>
              <a:buFont typeface="Arial" panose="020B0604020202020204" pitchFamily="34" charset="0"/>
              <a:buChar char="•"/>
              <a:defRPr/>
            </a:pPr>
            <a:r>
              <a:rPr lang="en-US" altLang="en-US" sz="2400" dirty="0">
                <a:solidFill>
                  <a:srgbClr val="343433"/>
                </a:solidFill>
                <a:latin typeface="Arial" panose="020B0604020202020204" pitchFamily="34" charset="0"/>
                <a:cs typeface="Arial" panose="020B0604020202020204" pitchFamily="34" charset="0"/>
              </a:rPr>
              <a:t>Recently sold their home and net proceeds were </a:t>
            </a:r>
            <a:r>
              <a:rPr lang="en-US" altLang="en-US" sz="2400" b="1" dirty="0">
                <a:solidFill>
                  <a:srgbClr val="343433"/>
                </a:solidFill>
                <a:latin typeface="Arial" panose="020B0604020202020204" pitchFamily="34" charset="0"/>
                <a:cs typeface="Arial" panose="020B0604020202020204" pitchFamily="34" charset="0"/>
              </a:rPr>
              <a:t>$400,000 </a:t>
            </a:r>
          </a:p>
          <a:p>
            <a:pPr marL="304792" indent="-304792">
              <a:spcBef>
                <a:spcPts val="1000"/>
              </a:spcBef>
              <a:buSzPct val="100000"/>
              <a:buFont typeface="Arial" panose="020B0604020202020204" pitchFamily="34" charset="0"/>
              <a:buChar char="•"/>
              <a:defRPr/>
            </a:pPr>
            <a:r>
              <a:rPr lang="en-US" altLang="en-US" sz="2400" dirty="0">
                <a:solidFill>
                  <a:srgbClr val="343433"/>
                </a:solidFill>
                <a:latin typeface="Arial" panose="020B0604020202020204" pitchFamily="34" charset="0"/>
                <a:cs typeface="Arial" panose="020B0604020202020204" pitchFamily="34" charset="0"/>
              </a:rPr>
              <a:t>They have no other assets</a:t>
            </a:r>
          </a:p>
          <a:p>
            <a:pPr marL="304792" indent="-304792">
              <a:spcBef>
                <a:spcPts val="1000"/>
              </a:spcBef>
              <a:buSzPct val="100000"/>
              <a:buFont typeface="Arial" panose="020B0604020202020204" pitchFamily="34" charset="0"/>
              <a:buChar char="•"/>
              <a:defRPr/>
            </a:pPr>
            <a:r>
              <a:rPr lang="en-US" altLang="en-US" sz="2400" dirty="0">
                <a:solidFill>
                  <a:srgbClr val="343433"/>
                </a:solidFill>
                <a:latin typeface="Arial" panose="020B0604020202020204" pitchFamily="34" charset="0"/>
                <a:cs typeface="Arial" panose="020B0604020202020204" pitchFamily="34" charset="0"/>
              </a:rPr>
              <a:t>Desire a home near children, grandchildren and doctors</a:t>
            </a:r>
          </a:p>
          <a:p>
            <a:pPr marL="304792" indent="-304792">
              <a:spcBef>
                <a:spcPts val="1000"/>
              </a:spcBef>
              <a:buSzPct val="100000"/>
              <a:buFont typeface="Arial" panose="020B0604020202020204" pitchFamily="34" charset="0"/>
              <a:buChar char="•"/>
              <a:defRPr/>
            </a:pPr>
            <a:r>
              <a:rPr lang="en-US" altLang="en-US" sz="2400" dirty="0">
                <a:solidFill>
                  <a:srgbClr val="343433"/>
                </a:solidFill>
                <a:latin typeface="Arial" panose="020B0604020202020204" pitchFamily="34" charset="0"/>
                <a:cs typeface="Arial" panose="020B0604020202020204" pitchFamily="34" charset="0"/>
              </a:rPr>
              <a:t>Find a townhome listed at </a:t>
            </a:r>
            <a:r>
              <a:rPr lang="en-US" altLang="en-US" sz="2400" b="1" dirty="0">
                <a:solidFill>
                  <a:srgbClr val="343433"/>
                </a:solidFill>
                <a:latin typeface="Arial" panose="020B0604020202020204" pitchFamily="34" charset="0"/>
                <a:cs typeface="Arial" panose="020B0604020202020204" pitchFamily="34" charset="0"/>
              </a:rPr>
              <a:t>$500,000</a:t>
            </a:r>
          </a:p>
          <a:p>
            <a:pPr marL="304792" indent="-304792">
              <a:spcBef>
                <a:spcPts val="1000"/>
              </a:spcBef>
              <a:buSzPct val="100000"/>
              <a:buFont typeface="Arial" panose="020B0604020202020204" pitchFamily="34" charset="0"/>
              <a:buChar char="•"/>
              <a:defRPr/>
            </a:pPr>
            <a:r>
              <a:rPr lang="en-US" altLang="en-US" sz="2400" dirty="0">
                <a:solidFill>
                  <a:srgbClr val="343433"/>
                </a:solidFill>
                <a:latin typeface="Arial" panose="020B0604020202020204" pitchFamily="34" charset="0"/>
                <a:cs typeface="Arial" panose="020B0604020202020204" pitchFamily="34" charset="0"/>
              </a:rPr>
              <a:t>They want to pay cash, and do NOT want a mortgage </a:t>
            </a:r>
          </a:p>
          <a:p>
            <a:pPr>
              <a:spcBef>
                <a:spcPts val="2000"/>
              </a:spcBef>
              <a:buSzPct val="100000"/>
              <a:defRPr/>
            </a:pPr>
            <a:r>
              <a:rPr lang="en-US" altLang="en-US" sz="1400" dirty="0">
                <a:solidFill>
                  <a:srgbClr val="343433"/>
                </a:solidFill>
                <a:latin typeface="Arial Narrow" panose="020B0604020202020204" pitchFamily="34" charset="0"/>
                <a:cs typeface="Arial Narrow" panose="020B0604020202020204" pitchFamily="34" charset="0"/>
              </a:rPr>
              <a:t>Note: they do not have enough money                                                                                    to pay cash for the townhome.</a:t>
            </a:r>
          </a:p>
          <a:p>
            <a:pPr marL="304792" indent="-304792">
              <a:lnSpc>
                <a:spcPts val="2667"/>
              </a:lnSpc>
              <a:spcAft>
                <a:spcPts val="800"/>
              </a:spcAft>
              <a:buSzPct val="150000"/>
              <a:buFont typeface="Arial" panose="020B0604020202020204" pitchFamily="34" charset="0"/>
              <a:buChar char="•"/>
              <a:defRPr/>
            </a:pPr>
            <a:endParaRPr lang="en-US" altLang="en-US" sz="2133" dirty="0">
              <a:solidFill>
                <a:srgbClr val="424143"/>
              </a:solidFill>
              <a:latin typeface="Whitney Book" pitchFamily="2" charset="0"/>
              <a:cs typeface="Arial" panose="020B0604020202020204" pitchFamily="34" charset="0"/>
            </a:endParaRPr>
          </a:p>
        </p:txBody>
      </p:sp>
      <p:pic>
        <p:nvPicPr>
          <p:cNvPr id="4" name="Picture 3">
            <a:extLst>
              <a:ext uri="{FF2B5EF4-FFF2-40B4-BE49-F238E27FC236}">
                <a16:creationId xmlns:a16="http://schemas.microsoft.com/office/drawing/2014/main" id="{797BB7C0-9713-A6B3-52D7-81D51146E857}"/>
              </a:ext>
            </a:extLst>
          </p:cNvPr>
          <p:cNvPicPr>
            <a:picLocks noChangeAspect="1"/>
          </p:cNvPicPr>
          <p:nvPr/>
        </p:nvPicPr>
        <p:blipFill rotWithShape="1">
          <a:blip r:embed="rId4"/>
          <a:srcRect l="34352" t="16897" r="22217" b="59963"/>
          <a:stretch/>
        </p:blipFill>
        <p:spPr>
          <a:xfrm rot="16200000">
            <a:off x="1145485" y="3049594"/>
            <a:ext cx="6858003" cy="758813"/>
          </a:xfrm>
          <a:prstGeom prst="rect">
            <a:avLst/>
          </a:prstGeom>
        </p:spPr>
      </p:pic>
    </p:spTree>
    <p:extLst>
      <p:ext uri="{BB962C8B-B14F-4D97-AF65-F5344CB8AC3E}">
        <p14:creationId xmlns:p14="http://schemas.microsoft.com/office/powerpoint/2010/main" val="4016865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73DF8F-4C73-34D4-231A-95289D1562E7}"/>
              </a:ext>
            </a:extLst>
          </p:cNvPr>
          <p:cNvSpPr/>
          <p:nvPr/>
        </p:nvSpPr>
        <p:spPr>
          <a:xfrm>
            <a:off x="9186863" y="5486400"/>
            <a:ext cx="2857500" cy="1371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4">
            <a:extLst>
              <a:ext uri="{FF2B5EF4-FFF2-40B4-BE49-F238E27FC236}">
                <a16:creationId xmlns:a16="http://schemas.microsoft.com/office/drawing/2014/main" id="{FDEB8649-E651-A445-A54C-4F66F5272116}"/>
              </a:ext>
            </a:extLst>
          </p:cNvPr>
          <p:cNvSpPr txBox="1"/>
          <p:nvPr/>
        </p:nvSpPr>
        <p:spPr>
          <a:xfrm>
            <a:off x="1038080" y="0"/>
            <a:ext cx="10599738" cy="6857999"/>
          </a:xfrm>
          <a:prstGeom prst="rect">
            <a:avLst/>
          </a:prstGeom>
        </p:spPr>
        <p:txBody>
          <a:bodyPr wrap="square" lIns="0" tIns="12700" rIns="0" bIns="0" anchor="ctr">
            <a:noAutofit/>
          </a:bodyPr>
          <a:lstStyle>
            <a:lvl1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2844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7416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1988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6560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spcBef>
                <a:spcPts val="1000"/>
              </a:spcBef>
              <a:spcAft>
                <a:spcPts val="800"/>
              </a:spcAft>
              <a:buSzPct val="150000"/>
              <a:defRPr/>
            </a:pPr>
            <a:r>
              <a:rPr lang="en-US" sz="3200" b="1" dirty="0">
                <a:solidFill>
                  <a:srgbClr val="195993"/>
                </a:solidFill>
                <a:latin typeface="Arial Black" panose="020B0604020202020204" pitchFamily="34" charset="0"/>
                <a:cs typeface="Arial Black" panose="020B0604020202020204" pitchFamily="34" charset="0"/>
              </a:rPr>
              <a:t>SOLUTION - EXAMPLE 1</a:t>
            </a:r>
            <a:endParaRPr lang="en-US" altLang="en-US" sz="3200" b="1" dirty="0">
              <a:solidFill>
                <a:srgbClr val="195993"/>
              </a:solidFill>
              <a:latin typeface="Arial Black" panose="020B0604020202020204" pitchFamily="34" charset="0"/>
              <a:cs typeface="Arial Black" panose="020B0604020202020204" pitchFamily="34" charset="0"/>
            </a:endParaRPr>
          </a:p>
          <a:p>
            <a:pPr marL="548626" indent="-548626">
              <a:spcBef>
                <a:spcPts val="2000"/>
              </a:spcBef>
              <a:buSzPct val="100000"/>
              <a:buFont typeface="Arial" panose="020B0604020202020204" pitchFamily="34" charset="0"/>
              <a:buChar char="•"/>
              <a:defRPr/>
            </a:pPr>
            <a:r>
              <a:rPr lang="en-US" altLang="en-US" sz="2400" dirty="0">
                <a:solidFill>
                  <a:srgbClr val="343433"/>
                </a:solidFill>
                <a:latin typeface="Arial" panose="020B0604020202020204" pitchFamily="34" charset="0"/>
                <a:cs typeface="Arial" panose="020B0604020202020204" pitchFamily="34" charset="0"/>
              </a:rPr>
              <a:t>Max loan amount available to purchasers is </a:t>
            </a:r>
            <a:r>
              <a:rPr lang="en-US" altLang="en-US" sz="2400" b="1" dirty="0">
                <a:solidFill>
                  <a:srgbClr val="343433"/>
                </a:solidFill>
                <a:latin typeface="Arial" panose="020B0604020202020204" pitchFamily="34" charset="0"/>
                <a:cs typeface="Arial" panose="020B0604020202020204" pitchFamily="34" charset="0"/>
              </a:rPr>
              <a:t>$171,000 </a:t>
            </a:r>
            <a:r>
              <a:rPr lang="en-US" altLang="en-US" sz="2400" dirty="0">
                <a:solidFill>
                  <a:srgbClr val="343433"/>
                </a:solidFill>
                <a:latin typeface="Arial" panose="020B0604020202020204" pitchFamily="34" charset="0"/>
                <a:cs typeface="Arial" panose="020B0604020202020204" pitchFamily="34" charset="0"/>
              </a:rPr>
              <a:t>- based on buyers’ ages</a:t>
            </a:r>
          </a:p>
          <a:p>
            <a:pPr marL="548626" indent="-548626">
              <a:spcBef>
                <a:spcPts val="1000"/>
              </a:spcBef>
              <a:buSzPct val="100000"/>
              <a:buFont typeface="Arial" panose="020B0604020202020204" pitchFamily="34" charset="0"/>
              <a:buChar char="•"/>
              <a:defRPr/>
            </a:pPr>
            <a:r>
              <a:rPr lang="en-US" altLang="en-US" sz="2400" dirty="0">
                <a:solidFill>
                  <a:srgbClr val="343433"/>
                </a:solidFill>
                <a:latin typeface="Arial" panose="020B0604020202020204" pitchFamily="34" charset="0"/>
                <a:cs typeface="Arial" panose="020B0604020202020204" pitchFamily="34" charset="0"/>
              </a:rPr>
              <a:t>Buyers can bring as little cash as </a:t>
            </a:r>
            <a:r>
              <a:rPr lang="en-US" altLang="en-US" sz="2400" b="1" dirty="0">
                <a:solidFill>
                  <a:srgbClr val="343433"/>
                </a:solidFill>
                <a:latin typeface="Arial" panose="020B0604020202020204" pitchFamily="34" charset="0"/>
                <a:cs typeface="Arial" panose="020B0604020202020204" pitchFamily="34" charset="0"/>
              </a:rPr>
              <a:t>$329,000 </a:t>
            </a:r>
            <a:r>
              <a:rPr lang="en-US" altLang="en-US" sz="2400" dirty="0">
                <a:solidFill>
                  <a:srgbClr val="343433"/>
                </a:solidFill>
                <a:latin typeface="Arial" panose="020B0604020202020204" pitchFamily="34" charset="0"/>
                <a:cs typeface="Arial" panose="020B0604020202020204" pitchFamily="34" charset="0"/>
              </a:rPr>
              <a:t>to closing </a:t>
            </a:r>
          </a:p>
          <a:p>
            <a:pPr marL="548626" indent="-548626">
              <a:spcBef>
                <a:spcPts val="1000"/>
              </a:spcBef>
              <a:buSzPct val="100000"/>
              <a:buFont typeface="Arial" panose="020B0604020202020204" pitchFamily="34" charset="0"/>
              <a:buChar char="•"/>
              <a:defRPr/>
            </a:pPr>
            <a:r>
              <a:rPr lang="en-US" altLang="en-US" sz="2400" dirty="0">
                <a:solidFill>
                  <a:srgbClr val="343433"/>
                </a:solidFill>
                <a:latin typeface="Arial" panose="020B0604020202020204" pitchFamily="34" charset="0"/>
                <a:cs typeface="Arial" panose="020B0604020202020204" pitchFamily="34" charset="0"/>
              </a:rPr>
              <a:t>Leaves them with no monthly mortgage payment AND </a:t>
            </a:r>
            <a:r>
              <a:rPr lang="en-US" altLang="en-US" sz="2400" b="1" dirty="0">
                <a:solidFill>
                  <a:srgbClr val="343433"/>
                </a:solidFill>
                <a:latin typeface="Arial" panose="020B0604020202020204" pitchFamily="34" charset="0"/>
                <a:cs typeface="Arial" panose="020B0604020202020204" pitchFamily="34" charset="0"/>
              </a:rPr>
              <a:t>$71,000 </a:t>
            </a:r>
            <a:r>
              <a:rPr lang="en-US" altLang="en-US" sz="2400" dirty="0">
                <a:solidFill>
                  <a:srgbClr val="343433"/>
                </a:solidFill>
                <a:latin typeface="Arial" panose="020B0604020202020204" pitchFamily="34" charset="0"/>
                <a:cs typeface="Arial" panose="020B0604020202020204" pitchFamily="34" charset="0"/>
              </a:rPr>
              <a:t>from the sale of their home*</a:t>
            </a:r>
          </a:p>
          <a:p>
            <a:pPr marL="548626" indent="-548626">
              <a:spcBef>
                <a:spcPts val="1000"/>
              </a:spcBef>
              <a:buSzPct val="100000"/>
              <a:buFont typeface="Arial" panose="020B0604020202020204" pitchFamily="34" charset="0"/>
              <a:buChar char="•"/>
              <a:defRPr/>
            </a:pPr>
            <a:r>
              <a:rPr lang="en-US" altLang="en-US" sz="2400" dirty="0">
                <a:solidFill>
                  <a:srgbClr val="343433"/>
                </a:solidFill>
                <a:latin typeface="Arial" panose="020B0604020202020204" pitchFamily="34" charset="0"/>
                <a:cs typeface="Arial" panose="020B0604020202020204" pitchFamily="34" charset="0"/>
              </a:rPr>
              <a:t>They now have a more secure financial situation</a:t>
            </a:r>
          </a:p>
          <a:p>
            <a:pPr marL="548626" indent="-548626">
              <a:spcBef>
                <a:spcPts val="1000"/>
              </a:spcBef>
              <a:buSzPct val="100000"/>
              <a:buFont typeface="Arial" panose="020B0604020202020204" pitchFamily="34" charset="0"/>
              <a:buChar char="•"/>
              <a:defRPr/>
            </a:pPr>
            <a:r>
              <a:rPr lang="en-US" altLang="en-US" sz="2400" b="1" dirty="0">
                <a:solidFill>
                  <a:srgbClr val="343433"/>
                </a:solidFill>
                <a:latin typeface="Arial" panose="020B0604020202020204" pitchFamily="34" charset="0"/>
                <a:cs typeface="Arial" panose="020B0604020202020204" pitchFamily="34" charset="0"/>
              </a:rPr>
              <a:t>Which picture would you want to present – let’s find a lower-priced home that you don’t really want OR find a home that fits your needs, never have a monthly mortgage payment*, and have $71,000 in the bank?</a:t>
            </a:r>
          </a:p>
          <a:p>
            <a:pPr marL="0" lvl="1">
              <a:spcBef>
                <a:spcPts val="2000"/>
              </a:spcBef>
              <a:defRPr/>
            </a:pPr>
            <a:r>
              <a:rPr lang="en-US" altLang="en-US" sz="1400" dirty="0">
                <a:solidFill>
                  <a:srgbClr val="343433"/>
                </a:solidFill>
                <a:latin typeface="Arial Narrow" panose="020B0604020202020204" pitchFamily="34" charset="0"/>
                <a:cs typeface="Arial Narrow" panose="020B0604020202020204" pitchFamily="34" charset="0"/>
              </a:rPr>
              <a:t>*</a:t>
            </a:r>
            <a:r>
              <a:rPr lang="en-US" sz="1400" dirty="0">
                <a:solidFill>
                  <a:srgbClr val="343433"/>
                </a:solidFill>
                <a:latin typeface="Arial Narrow" panose="020B0604020202020204" pitchFamily="34" charset="0"/>
                <a:cs typeface="Arial Narrow" panose="020B0604020202020204" pitchFamily="34" charset="0"/>
              </a:rPr>
              <a:t>BORROWER AGE 62. Calculations are  based on a CMT, monthly adjusting program with an initial interest rate of 6.750% as of May 15, 2023. Max APR 11.750%.</a:t>
            </a:r>
          </a:p>
        </p:txBody>
      </p:sp>
      <p:pic>
        <p:nvPicPr>
          <p:cNvPr id="10" name="Picture 9">
            <a:extLst>
              <a:ext uri="{FF2B5EF4-FFF2-40B4-BE49-F238E27FC236}">
                <a16:creationId xmlns:a16="http://schemas.microsoft.com/office/drawing/2014/main" id="{F7DF10E6-F7CB-04AE-3A51-CBD7F6C5D1B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 y="-29633"/>
            <a:ext cx="371211" cy="6887633"/>
          </a:xfrm>
          <a:prstGeom prst="rect">
            <a:avLst/>
          </a:prstGeom>
        </p:spPr>
      </p:pic>
    </p:spTree>
    <p:extLst>
      <p:ext uri="{BB962C8B-B14F-4D97-AF65-F5344CB8AC3E}">
        <p14:creationId xmlns:p14="http://schemas.microsoft.com/office/powerpoint/2010/main" val="3018728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97B9BB-2DD0-A942-9DBA-272CF6DCD494}"/>
              </a:ext>
            </a:extLst>
          </p:cNvPr>
          <p:cNvSpPr/>
          <p:nvPr/>
        </p:nvSpPr>
        <p:spPr>
          <a:xfrm>
            <a:off x="-5978" y="0"/>
            <a:ext cx="12197976" cy="68938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bject 4">
            <a:extLst>
              <a:ext uri="{FF2B5EF4-FFF2-40B4-BE49-F238E27FC236}">
                <a16:creationId xmlns:a16="http://schemas.microsoft.com/office/drawing/2014/main" id="{1444FEFC-593E-8C4A-8170-D0B1C33DE00B}"/>
              </a:ext>
            </a:extLst>
          </p:cNvPr>
          <p:cNvSpPr txBox="1"/>
          <p:nvPr/>
        </p:nvSpPr>
        <p:spPr>
          <a:xfrm>
            <a:off x="1038080" y="-29633"/>
            <a:ext cx="10620519" cy="6923491"/>
          </a:xfrm>
          <a:prstGeom prst="rect">
            <a:avLst/>
          </a:prstGeom>
        </p:spPr>
        <p:txBody>
          <a:bodyPr wrap="square" lIns="0" tIns="12700" rIns="0" bIns="0" anchor="ctr">
            <a:noAutofit/>
          </a:bodyPr>
          <a:lstStyle>
            <a:lvl1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2844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7416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1988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6560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spcBef>
                <a:spcPts val="1000"/>
              </a:spcBef>
              <a:buSzPct val="100000"/>
              <a:defRPr/>
            </a:pPr>
            <a:r>
              <a:rPr lang="en-US" sz="3200" b="1" dirty="0">
                <a:solidFill>
                  <a:srgbClr val="195993"/>
                </a:solidFill>
                <a:latin typeface="Arial Black" panose="020B0604020202020204" pitchFamily="34" charset="0"/>
                <a:cs typeface="Arial Black" panose="020B0604020202020204" pitchFamily="34" charset="0"/>
              </a:rPr>
              <a:t>LET’S SEE HOW IT WORKS - EXAMPLE 2</a:t>
            </a:r>
            <a:endParaRPr lang="en-US" altLang="en-US" sz="3200" b="1" dirty="0">
              <a:solidFill>
                <a:srgbClr val="195993"/>
              </a:solidFill>
              <a:latin typeface="Arial Black" panose="020B0604020202020204" pitchFamily="34" charset="0"/>
              <a:cs typeface="Arial Black" panose="020B0604020202020204" pitchFamily="34" charset="0"/>
            </a:endParaRPr>
          </a:p>
          <a:p>
            <a:pPr marL="548626" indent="-548626">
              <a:spcBef>
                <a:spcPts val="2000"/>
              </a:spcBef>
              <a:buSzPct val="100000"/>
              <a:buFont typeface="Arial" panose="020B0604020202020204" pitchFamily="34" charset="0"/>
              <a:buChar char="•"/>
              <a:defRPr/>
            </a:pPr>
            <a:r>
              <a:rPr lang="en-US" altLang="en-US" sz="2400" dirty="0">
                <a:solidFill>
                  <a:srgbClr val="343433"/>
                </a:solidFill>
                <a:latin typeface="Arial" panose="020B0604020202020204" pitchFamily="34" charset="0"/>
                <a:cs typeface="Arial" panose="020B0604020202020204" pitchFamily="34" charset="0"/>
              </a:rPr>
              <a:t>Buyers, age 70, have home listed for </a:t>
            </a:r>
            <a:r>
              <a:rPr lang="en-US" altLang="en-US" sz="2400" b="1" dirty="0">
                <a:solidFill>
                  <a:srgbClr val="343433"/>
                </a:solidFill>
                <a:latin typeface="Arial" panose="020B0604020202020204" pitchFamily="34" charset="0"/>
                <a:cs typeface="Arial" panose="020B0604020202020204" pitchFamily="34" charset="0"/>
              </a:rPr>
              <a:t>$700,000 </a:t>
            </a:r>
            <a:r>
              <a:rPr lang="en-US" altLang="en-US" sz="2400" dirty="0">
                <a:solidFill>
                  <a:srgbClr val="343433"/>
                </a:solidFill>
                <a:latin typeface="Arial" panose="020B0604020202020204" pitchFamily="34" charset="0"/>
                <a:cs typeface="Arial" panose="020B0604020202020204" pitchFamily="34" charset="0"/>
              </a:rPr>
              <a:t>and will net </a:t>
            </a:r>
            <a:r>
              <a:rPr lang="en-US" altLang="en-US" sz="2400" b="1" dirty="0">
                <a:solidFill>
                  <a:srgbClr val="343433"/>
                </a:solidFill>
                <a:latin typeface="Arial" panose="020B0604020202020204" pitchFamily="34" charset="0"/>
                <a:cs typeface="Arial" panose="020B0604020202020204" pitchFamily="34" charset="0"/>
              </a:rPr>
              <a:t>$485,000 </a:t>
            </a:r>
            <a:r>
              <a:rPr lang="en-US" altLang="en-US" sz="2400" dirty="0">
                <a:solidFill>
                  <a:srgbClr val="343433"/>
                </a:solidFill>
                <a:latin typeface="Arial" panose="020B0604020202020204" pitchFamily="34" charset="0"/>
                <a:cs typeface="Arial" panose="020B0604020202020204" pitchFamily="34" charset="0"/>
              </a:rPr>
              <a:t>after fees, etc.</a:t>
            </a:r>
          </a:p>
          <a:p>
            <a:pPr marL="548626" indent="-548626">
              <a:spcBef>
                <a:spcPts val="1000"/>
              </a:spcBef>
              <a:buSzPct val="100000"/>
              <a:buFont typeface="Arial" panose="020B0604020202020204" pitchFamily="34" charset="0"/>
              <a:buChar char="•"/>
              <a:defRPr/>
            </a:pPr>
            <a:r>
              <a:rPr lang="en-US" altLang="en-US" sz="2400" dirty="0">
                <a:solidFill>
                  <a:srgbClr val="343433"/>
                </a:solidFill>
                <a:latin typeface="Arial" panose="020B0604020202020204" pitchFamily="34" charset="0"/>
                <a:cs typeface="Arial" panose="020B0604020202020204" pitchFamily="34" charset="0"/>
              </a:rPr>
              <a:t>Have only </a:t>
            </a:r>
            <a:r>
              <a:rPr lang="en-US" altLang="en-US" sz="2400" b="1" dirty="0">
                <a:solidFill>
                  <a:srgbClr val="343433"/>
                </a:solidFill>
                <a:latin typeface="Arial" panose="020B0604020202020204" pitchFamily="34" charset="0"/>
                <a:cs typeface="Arial" panose="020B0604020202020204" pitchFamily="34" charset="0"/>
              </a:rPr>
              <a:t>$215,000 </a:t>
            </a:r>
            <a:r>
              <a:rPr lang="en-US" altLang="en-US" sz="2400" dirty="0">
                <a:solidFill>
                  <a:srgbClr val="343433"/>
                </a:solidFill>
                <a:latin typeface="Arial" panose="020B0604020202020204" pitchFamily="34" charset="0"/>
                <a:cs typeface="Arial" panose="020B0604020202020204" pitchFamily="34" charset="0"/>
              </a:rPr>
              <a:t>in savings</a:t>
            </a:r>
          </a:p>
          <a:p>
            <a:pPr marL="548626" indent="-548626">
              <a:spcBef>
                <a:spcPts val="1000"/>
              </a:spcBef>
              <a:buSzPct val="100000"/>
              <a:buFont typeface="Arial" panose="020B0604020202020204" pitchFamily="34" charset="0"/>
              <a:buChar char="•"/>
              <a:defRPr/>
            </a:pPr>
            <a:r>
              <a:rPr lang="en-US" altLang="en-US" sz="2400" dirty="0">
                <a:solidFill>
                  <a:srgbClr val="343433"/>
                </a:solidFill>
                <a:latin typeface="Arial" panose="020B0604020202020204" pitchFamily="34" charset="0"/>
                <a:cs typeface="Arial" panose="020B0604020202020204" pitchFamily="34" charset="0"/>
              </a:rPr>
              <a:t>Interested in a new construction ranch, near children </a:t>
            </a:r>
            <a:r>
              <a:rPr lang="en-US" altLang="en-US" sz="2400" b="1" dirty="0">
                <a:solidFill>
                  <a:srgbClr val="343433"/>
                </a:solidFill>
                <a:latin typeface="Arial" panose="020B0604020202020204" pitchFamily="34" charset="0"/>
                <a:cs typeface="Arial" panose="020B0604020202020204" pitchFamily="34" charset="0"/>
              </a:rPr>
              <a:t>$485,000 </a:t>
            </a:r>
            <a:r>
              <a:rPr lang="en-US" altLang="en-US" sz="2400" dirty="0">
                <a:solidFill>
                  <a:srgbClr val="343433"/>
                </a:solidFill>
                <a:latin typeface="Arial" panose="020B0604020202020204" pitchFamily="34" charset="0"/>
                <a:cs typeface="Arial" panose="020B0604020202020204" pitchFamily="34" charset="0"/>
              </a:rPr>
              <a:t>– want no monthly mortgage payment*</a:t>
            </a:r>
          </a:p>
          <a:p>
            <a:pPr marL="548626" indent="-548626">
              <a:spcBef>
                <a:spcPts val="1000"/>
              </a:spcBef>
              <a:buSzPct val="100000"/>
              <a:buFont typeface="Arial" panose="020B0604020202020204" pitchFamily="34" charset="0"/>
              <a:buChar char="•"/>
              <a:defRPr/>
            </a:pPr>
            <a:r>
              <a:rPr lang="en-US" altLang="en-US" sz="2400" dirty="0">
                <a:solidFill>
                  <a:srgbClr val="343433"/>
                </a:solidFill>
                <a:latin typeface="Arial" panose="020B0604020202020204" pitchFamily="34" charset="0"/>
                <a:cs typeface="Arial" panose="020B0604020202020204" pitchFamily="34" charset="0"/>
              </a:rPr>
              <a:t>Home is not selling. You recommend dropping the price by $10,000 – that means they would net</a:t>
            </a:r>
            <a:r>
              <a:rPr lang="en-US" altLang="en-US" sz="2400" b="1" dirty="0">
                <a:solidFill>
                  <a:srgbClr val="343433"/>
                </a:solidFill>
                <a:latin typeface="Arial" panose="020B0604020202020204" pitchFamily="34" charset="0"/>
                <a:cs typeface="Arial" panose="020B0604020202020204" pitchFamily="34" charset="0"/>
              </a:rPr>
              <a:t> $475,000 </a:t>
            </a:r>
            <a:r>
              <a:rPr lang="en-US" altLang="en-US" sz="2400" dirty="0">
                <a:solidFill>
                  <a:srgbClr val="343433"/>
                </a:solidFill>
                <a:latin typeface="Arial" panose="020B0604020202020204" pitchFamily="34" charset="0"/>
                <a:cs typeface="Arial" panose="020B0604020202020204" pitchFamily="34" charset="0"/>
              </a:rPr>
              <a:t>and would have to dip into savings to pay cash</a:t>
            </a:r>
          </a:p>
          <a:p>
            <a:pPr marL="548626" indent="-548626">
              <a:spcBef>
                <a:spcPts val="1000"/>
              </a:spcBef>
              <a:buSzPct val="100000"/>
              <a:buFont typeface="Arial" panose="020B0604020202020204" pitchFamily="34" charset="0"/>
              <a:buChar char="•"/>
              <a:defRPr/>
            </a:pPr>
            <a:r>
              <a:rPr lang="en-US" altLang="en-US" sz="2400" dirty="0">
                <a:solidFill>
                  <a:srgbClr val="343433"/>
                </a:solidFill>
                <a:latin typeface="Arial" panose="020B0604020202020204" pitchFamily="34" charset="0"/>
                <a:cs typeface="Arial" panose="020B0604020202020204" pitchFamily="34" charset="0"/>
              </a:rPr>
              <a:t>They balk at the recommendation and the house sits on the market or – </a:t>
            </a:r>
            <a:br>
              <a:rPr lang="en-US" altLang="en-US" sz="2400" dirty="0">
                <a:solidFill>
                  <a:srgbClr val="343433"/>
                </a:solidFill>
                <a:latin typeface="Arial" panose="020B0604020202020204" pitchFamily="34" charset="0"/>
                <a:cs typeface="Arial" panose="020B0604020202020204" pitchFamily="34" charset="0"/>
              </a:rPr>
            </a:br>
            <a:r>
              <a:rPr lang="en-US" altLang="en-US" sz="2400" b="1" dirty="0">
                <a:solidFill>
                  <a:srgbClr val="343433"/>
                </a:solidFill>
                <a:latin typeface="Arial" panose="020B0604020202020204" pitchFamily="34" charset="0"/>
                <a:cs typeface="Arial" panose="020B0604020202020204" pitchFamily="34" charset="0"/>
              </a:rPr>
              <a:t>Offer a solution!</a:t>
            </a:r>
          </a:p>
          <a:p>
            <a:pPr>
              <a:spcBef>
                <a:spcPts val="2000"/>
              </a:spcBef>
              <a:buSzPct val="100000"/>
              <a:defRPr/>
            </a:pPr>
            <a:r>
              <a:rPr lang="en-US" altLang="en-US" sz="1400" dirty="0">
                <a:solidFill>
                  <a:srgbClr val="343433"/>
                </a:solidFill>
                <a:latin typeface="Arial Narrow" panose="020B0604020202020204" pitchFamily="34" charset="0"/>
                <a:cs typeface="Arial Narrow" panose="020B0604020202020204" pitchFamily="34" charset="0"/>
              </a:rPr>
              <a:t>*Borrowers are still required to pay taxes, insurance and maintenance. This information is provided as a guideline; the actual reverse mortgage available funds are based on current interest rates, current charges associated with loan, borrower date of birth, the property sales price and standard closing cost. Interest rates and loan fees are subject to change without notice.</a:t>
            </a:r>
          </a:p>
        </p:txBody>
      </p:sp>
      <p:pic>
        <p:nvPicPr>
          <p:cNvPr id="12" name="Picture 11">
            <a:extLst>
              <a:ext uri="{FF2B5EF4-FFF2-40B4-BE49-F238E27FC236}">
                <a16:creationId xmlns:a16="http://schemas.microsoft.com/office/drawing/2014/main" id="{11647934-B66D-141F-FD52-E3209AEA444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 y="-29633"/>
            <a:ext cx="371211" cy="6887633"/>
          </a:xfrm>
          <a:prstGeom prst="rect">
            <a:avLst/>
          </a:prstGeom>
        </p:spPr>
      </p:pic>
    </p:spTree>
    <p:extLst>
      <p:ext uri="{BB962C8B-B14F-4D97-AF65-F5344CB8AC3E}">
        <p14:creationId xmlns:p14="http://schemas.microsoft.com/office/powerpoint/2010/main" val="66793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C22B9B-B123-B289-FA1E-38C316033735}"/>
              </a:ext>
            </a:extLst>
          </p:cNvPr>
          <p:cNvSpPr/>
          <p:nvPr/>
        </p:nvSpPr>
        <p:spPr>
          <a:xfrm>
            <a:off x="-5976" y="-35859"/>
            <a:ext cx="12197976" cy="68938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bject 4">
            <a:extLst>
              <a:ext uri="{FF2B5EF4-FFF2-40B4-BE49-F238E27FC236}">
                <a16:creationId xmlns:a16="http://schemas.microsoft.com/office/drawing/2014/main" id="{30A58EFD-7ADE-5C41-9058-80F5C6B73349}"/>
              </a:ext>
            </a:extLst>
          </p:cNvPr>
          <p:cNvSpPr txBox="1"/>
          <p:nvPr/>
        </p:nvSpPr>
        <p:spPr>
          <a:xfrm>
            <a:off x="1038080" y="-35858"/>
            <a:ext cx="10527002" cy="6887633"/>
          </a:xfrm>
          <a:prstGeom prst="rect">
            <a:avLst/>
          </a:prstGeom>
        </p:spPr>
        <p:txBody>
          <a:bodyPr wrap="square" lIns="0" tIns="12700" rIns="0" bIns="0" anchor="ctr">
            <a:noAutofit/>
          </a:bodyPr>
          <a:lstStyle>
            <a:lvl1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2844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7416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1988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6560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spcBef>
                <a:spcPts val="1000"/>
              </a:spcBef>
              <a:spcAft>
                <a:spcPts val="800"/>
              </a:spcAft>
              <a:buSzPct val="150000"/>
              <a:defRPr/>
            </a:pPr>
            <a:r>
              <a:rPr lang="en-US" sz="3200" b="1" dirty="0">
                <a:solidFill>
                  <a:srgbClr val="195993"/>
                </a:solidFill>
                <a:latin typeface="Arial Black" panose="020B0604020202020204" pitchFamily="34" charset="0"/>
                <a:cs typeface="Arial Black" panose="020B0604020202020204" pitchFamily="34" charset="0"/>
              </a:rPr>
              <a:t>SOLUTION - EXAMPLE 2</a:t>
            </a:r>
            <a:endParaRPr lang="en-US" altLang="en-US" sz="3200" b="1" dirty="0">
              <a:solidFill>
                <a:srgbClr val="195993"/>
              </a:solidFill>
              <a:latin typeface="Arial Black" panose="020B0604020202020204" pitchFamily="34" charset="0"/>
              <a:cs typeface="Arial Black" panose="020B0604020202020204" pitchFamily="34" charset="0"/>
            </a:endParaRPr>
          </a:p>
          <a:p>
            <a:pPr marL="548626" indent="-548626">
              <a:spcBef>
                <a:spcPts val="2000"/>
              </a:spcBef>
              <a:buSzPct val="100000"/>
              <a:buFont typeface="Arial" panose="020B0604020202020204" pitchFamily="34" charset="0"/>
              <a:buChar char="•"/>
              <a:defRPr/>
            </a:pPr>
            <a:r>
              <a:rPr lang="en-US" altLang="en-US" sz="2400" dirty="0">
                <a:solidFill>
                  <a:srgbClr val="343433"/>
                </a:solidFill>
                <a:latin typeface="Arial" panose="020B0604020202020204" pitchFamily="34" charset="0"/>
                <a:cs typeface="Arial" panose="020B0604020202020204" pitchFamily="34" charset="0"/>
              </a:rPr>
              <a:t>HECM for Purchase will provide up to </a:t>
            </a:r>
            <a:r>
              <a:rPr lang="en-US" altLang="en-US" sz="2400" b="1" dirty="0">
                <a:solidFill>
                  <a:srgbClr val="343433"/>
                </a:solidFill>
                <a:latin typeface="Arial" panose="020B0604020202020204" pitchFamily="34" charset="0"/>
                <a:cs typeface="Arial" panose="020B0604020202020204" pitchFamily="34" charset="0"/>
              </a:rPr>
              <a:t>$193,389 </a:t>
            </a:r>
            <a:r>
              <a:rPr lang="en-US" altLang="en-US" sz="2400" dirty="0">
                <a:solidFill>
                  <a:srgbClr val="343433"/>
                </a:solidFill>
                <a:latin typeface="Arial" panose="020B0604020202020204" pitchFamily="34" charset="0"/>
                <a:cs typeface="Arial" panose="020B0604020202020204" pitchFamily="34" charset="0"/>
              </a:rPr>
              <a:t>purchase dollars</a:t>
            </a:r>
          </a:p>
          <a:p>
            <a:pPr marL="548626" indent="-548626">
              <a:spcBef>
                <a:spcPts val="2000"/>
              </a:spcBef>
              <a:buSzPct val="100000"/>
              <a:buFont typeface="Arial" panose="020B0604020202020204" pitchFamily="34" charset="0"/>
              <a:buChar char="•"/>
              <a:defRPr/>
            </a:pPr>
            <a:r>
              <a:rPr lang="en-US" altLang="en-US" sz="2400" dirty="0">
                <a:solidFill>
                  <a:srgbClr val="343433"/>
                </a:solidFill>
                <a:latin typeface="Arial" panose="020B0604020202020204" pitchFamily="34" charset="0"/>
                <a:cs typeface="Arial" panose="020B0604020202020204" pitchFamily="34" charset="0"/>
              </a:rPr>
              <a:t>Buyers can bring as little as </a:t>
            </a:r>
            <a:r>
              <a:rPr lang="en-US" altLang="en-US" sz="2400" b="1" dirty="0">
                <a:solidFill>
                  <a:srgbClr val="343433"/>
                </a:solidFill>
                <a:latin typeface="Arial" panose="020B0604020202020204" pitchFamily="34" charset="0"/>
                <a:cs typeface="Arial" panose="020B0604020202020204" pitchFamily="34" charset="0"/>
              </a:rPr>
              <a:t>$291,640 </a:t>
            </a:r>
            <a:r>
              <a:rPr lang="en-US" altLang="en-US" sz="2400" dirty="0">
                <a:solidFill>
                  <a:srgbClr val="343433"/>
                </a:solidFill>
                <a:latin typeface="Arial" panose="020B0604020202020204" pitchFamily="34" charset="0"/>
                <a:cs typeface="Arial" panose="020B0604020202020204" pitchFamily="34" charset="0"/>
              </a:rPr>
              <a:t>to closing</a:t>
            </a:r>
          </a:p>
          <a:p>
            <a:pPr marL="548626" indent="-548626">
              <a:spcBef>
                <a:spcPts val="2000"/>
              </a:spcBef>
              <a:buSzPct val="100000"/>
              <a:buFont typeface="Arial" panose="020B0604020202020204" pitchFamily="34" charset="0"/>
              <a:buChar char="•"/>
              <a:defRPr/>
            </a:pPr>
            <a:r>
              <a:rPr lang="en-US" altLang="en-US" sz="2400" dirty="0">
                <a:solidFill>
                  <a:srgbClr val="343433"/>
                </a:solidFill>
                <a:latin typeface="Arial" panose="020B0604020202020204" pitchFamily="34" charset="0"/>
                <a:cs typeface="Arial" panose="020B0604020202020204" pitchFamily="34" charset="0"/>
              </a:rPr>
              <a:t>They can say “yes” to your recommendation, sell the house quicker</a:t>
            </a:r>
          </a:p>
          <a:p>
            <a:pPr marL="548626" indent="-548626">
              <a:spcBef>
                <a:spcPts val="2000"/>
              </a:spcBef>
              <a:buSzPct val="100000"/>
              <a:buFont typeface="Arial" panose="020B0604020202020204" pitchFamily="34" charset="0"/>
              <a:buChar char="•"/>
              <a:defRPr/>
            </a:pPr>
            <a:r>
              <a:rPr lang="en-US" altLang="en-US" sz="2400" dirty="0">
                <a:solidFill>
                  <a:srgbClr val="343433"/>
                </a:solidFill>
                <a:latin typeface="Arial" panose="020B0604020202020204" pitchFamily="34" charset="0"/>
                <a:cs typeface="Arial" panose="020B0604020202020204" pitchFamily="34" charset="0"/>
              </a:rPr>
              <a:t>They can purchase the new construction sooner</a:t>
            </a:r>
          </a:p>
          <a:p>
            <a:pPr marL="548626" indent="-548626">
              <a:spcBef>
                <a:spcPts val="2000"/>
              </a:spcBef>
              <a:buSzPct val="100000"/>
              <a:buFont typeface="Arial" panose="020B0604020202020204" pitchFamily="34" charset="0"/>
              <a:buChar char="•"/>
              <a:defRPr/>
            </a:pPr>
            <a:r>
              <a:rPr lang="en-US" altLang="en-US" sz="2400" dirty="0">
                <a:solidFill>
                  <a:srgbClr val="343433"/>
                </a:solidFill>
                <a:latin typeface="Arial" panose="020B0604020202020204" pitchFamily="34" charset="0"/>
                <a:cs typeface="Arial" panose="020B0604020202020204" pitchFamily="34" charset="0"/>
              </a:rPr>
              <a:t>They could have a much improved financial situation</a:t>
            </a:r>
          </a:p>
          <a:p>
            <a:pPr marL="548626" indent="-548626">
              <a:spcBef>
                <a:spcPts val="2000"/>
              </a:spcBef>
              <a:buSzPct val="100000"/>
              <a:buFont typeface="Arial" panose="020B0604020202020204" pitchFamily="34" charset="0"/>
              <a:buChar char="•"/>
              <a:defRPr/>
            </a:pPr>
            <a:r>
              <a:rPr lang="en-US" altLang="en-US" sz="2400" dirty="0">
                <a:solidFill>
                  <a:srgbClr val="343433"/>
                </a:solidFill>
                <a:latin typeface="Arial" panose="020B0604020202020204" pitchFamily="34" charset="0"/>
                <a:cs typeface="Arial" panose="020B0604020202020204" pitchFamily="34" charset="0"/>
              </a:rPr>
              <a:t>They will have </a:t>
            </a:r>
            <a:r>
              <a:rPr lang="en-US" altLang="en-US" sz="2400" b="1" dirty="0">
                <a:solidFill>
                  <a:srgbClr val="343433"/>
                </a:solidFill>
                <a:latin typeface="Arial" panose="020B0604020202020204" pitchFamily="34" charset="0"/>
                <a:cs typeface="Arial" panose="020B0604020202020204" pitchFamily="34" charset="0"/>
              </a:rPr>
              <a:t>$408,360 </a:t>
            </a:r>
            <a:r>
              <a:rPr lang="en-US" altLang="en-US" sz="2400" dirty="0">
                <a:solidFill>
                  <a:srgbClr val="343433"/>
                </a:solidFill>
                <a:latin typeface="Arial" panose="020B0604020202020204" pitchFamily="34" charset="0"/>
                <a:cs typeface="Arial" panose="020B0604020202020204" pitchFamily="34" charset="0"/>
              </a:rPr>
              <a:t>cash in savings, after selling their house for </a:t>
            </a:r>
            <a:r>
              <a:rPr lang="en-US" altLang="en-US" sz="2400" b="1" dirty="0">
                <a:solidFill>
                  <a:srgbClr val="343433"/>
                </a:solidFill>
                <a:latin typeface="Arial" panose="020B0604020202020204" pitchFamily="34" charset="0"/>
                <a:cs typeface="Arial" panose="020B0604020202020204" pitchFamily="34" charset="0"/>
              </a:rPr>
              <a:t>$700,000 </a:t>
            </a:r>
            <a:r>
              <a:rPr lang="en-US" altLang="en-US" sz="2400" dirty="0">
                <a:solidFill>
                  <a:srgbClr val="343433"/>
                </a:solidFill>
                <a:latin typeface="Arial" panose="020B0604020202020204" pitchFamily="34" charset="0"/>
                <a:cs typeface="Arial" panose="020B0604020202020204" pitchFamily="34" charset="0"/>
              </a:rPr>
              <a:t>and buying the new home </a:t>
            </a:r>
          </a:p>
          <a:p>
            <a:pPr marL="0" lvl="1">
              <a:spcBef>
                <a:spcPts val="2000"/>
              </a:spcBef>
              <a:defRPr/>
            </a:pPr>
            <a:r>
              <a:rPr lang="en-US" altLang="en-US" sz="1400" dirty="0">
                <a:solidFill>
                  <a:srgbClr val="343433"/>
                </a:solidFill>
                <a:latin typeface="Arial Narrow" panose="020B0604020202020204" pitchFamily="34" charset="0"/>
                <a:cs typeface="Arial Narrow" panose="020B0604020202020204" pitchFamily="34" charset="0"/>
              </a:rPr>
              <a:t>*</a:t>
            </a:r>
            <a:r>
              <a:rPr lang="en-US" sz="1400" dirty="0">
                <a:solidFill>
                  <a:srgbClr val="343433"/>
                </a:solidFill>
                <a:latin typeface="Arial Narrow" panose="020B0604020202020204" pitchFamily="34" charset="0"/>
                <a:cs typeface="Arial Narrow" panose="020B0604020202020204" pitchFamily="34" charset="0"/>
              </a:rPr>
              <a:t>BORROWER AGE 70. Calculations are based on a CMT, monthly adjusting program with an initial interest rate of 6.720% as of May 15, 2023. Max APR 11.720%.</a:t>
            </a:r>
            <a:endParaRPr lang="en-US" altLang="en-US" sz="1400" dirty="0">
              <a:solidFill>
                <a:srgbClr val="343433"/>
              </a:solidFill>
              <a:latin typeface="Arial Narrow" panose="020B0604020202020204" pitchFamily="34" charset="0"/>
              <a:cs typeface="Arial Narrow" panose="020B0604020202020204" pitchFamily="34" charset="0"/>
            </a:endParaRPr>
          </a:p>
        </p:txBody>
      </p:sp>
      <p:pic>
        <p:nvPicPr>
          <p:cNvPr id="9" name="Picture 8">
            <a:extLst>
              <a:ext uri="{FF2B5EF4-FFF2-40B4-BE49-F238E27FC236}">
                <a16:creationId xmlns:a16="http://schemas.microsoft.com/office/drawing/2014/main" id="{A28B2B13-EE9F-B53B-9558-0C09A4E7822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 y="-29633"/>
            <a:ext cx="371211" cy="6887633"/>
          </a:xfrm>
          <a:prstGeom prst="rect">
            <a:avLst/>
          </a:prstGeom>
        </p:spPr>
      </p:pic>
    </p:spTree>
    <p:extLst>
      <p:ext uri="{BB962C8B-B14F-4D97-AF65-F5344CB8AC3E}">
        <p14:creationId xmlns:p14="http://schemas.microsoft.com/office/powerpoint/2010/main" val="3939118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a:extLst>
              <a:ext uri="{FF2B5EF4-FFF2-40B4-BE49-F238E27FC236}">
                <a16:creationId xmlns:a16="http://schemas.microsoft.com/office/drawing/2014/main" id="{5C3AECE9-0AE1-5C47-99E2-1835EFC42020}"/>
              </a:ext>
            </a:extLst>
          </p:cNvPr>
          <p:cNvSpPr txBox="1">
            <a:spLocks noChangeArrowheads="1"/>
          </p:cNvSpPr>
          <p:nvPr/>
        </p:nvSpPr>
        <p:spPr bwMode="auto">
          <a:xfrm>
            <a:off x="-5976" y="609118"/>
            <a:ext cx="12197976" cy="9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p>
            <a:pPr algn="ctr">
              <a:lnSpc>
                <a:spcPts val="3600"/>
              </a:lnSpc>
            </a:pPr>
            <a:r>
              <a:rPr lang="en-US" altLang="en-US" sz="3200" b="1" dirty="0">
                <a:solidFill>
                  <a:srgbClr val="195993"/>
                </a:solidFill>
                <a:latin typeface="Arial Black" panose="020B0604020202020204" pitchFamily="34" charset="0"/>
                <a:cs typeface="Arial Black" panose="020B0604020202020204" pitchFamily="34" charset="0"/>
              </a:rPr>
              <a:t>CHANGES IN POPULATION</a:t>
            </a:r>
          </a:p>
          <a:p>
            <a:pPr algn="ctr">
              <a:lnSpc>
                <a:spcPts val="3600"/>
              </a:lnSpc>
            </a:pPr>
            <a:r>
              <a:rPr lang="en-US" altLang="en-US" sz="3200" b="1" dirty="0">
                <a:solidFill>
                  <a:srgbClr val="195993"/>
                </a:solidFill>
                <a:latin typeface="Arial Black" panose="020B0604020202020204" pitchFamily="34" charset="0"/>
                <a:cs typeface="Arial Black" panose="020B0604020202020204" pitchFamily="34" charset="0"/>
              </a:rPr>
              <a:t>A GLANCE AT THE MARKET</a:t>
            </a:r>
          </a:p>
        </p:txBody>
      </p:sp>
      <p:pic>
        <p:nvPicPr>
          <p:cNvPr id="6" name="Picture 5">
            <a:extLst>
              <a:ext uri="{FF2B5EF4-FFF2-40B4-BE49-F238E27FC236}">
                <a16:creationId xmlns:a16="http://schemas.microsoft.com/office/drawing/2014/main" id="{32AA4902-8BA5-314E-9604-E5CEBE09C454}"/>
              </a:ext>
            </a:extLst>
          </p:cNvPr>
          <p:cNvPicPr>
            <a:picLocks noChangeAspect="1"/>
          </p:cNvPicPr>
          <p:nvPr/>
        </p:nvPicPr>
        <p:blipFill>
          <a:blip r:embed="rId3"/>
          <a:stretch>
            <a:fillRect/>
          </a:stretch>
        </p:blipFill>
        <p:spPr>
          <a:xfrm>
            <a:off x="9382539" y="5974066"/>
            <a:ext cx="2410997" cy="517918"/>
          </a:xfrm>
          <a:prstGeom prst="rect">
            <a:avLst/>
          </a:prstGeom>
        </p:spPr>
      </p:pic>
      <p:pic>
        <p:nvPicPr>
          <p:cNvPr id="7" name="Picture 6">
            <a:extLst>
              <a:ext uri="{FF2B5EF4-FFF2-40B4-BE49-F238E27FC236}">
                <a16:creationId xmlns:a16="http://schemas.microsoft.com/office/drawing/2014/main" id="{2E9EA680-AB0A-AF1D-2252-AC768E6B243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 y="-29633"/>
            <a:ext cx="371211" cy="6887633"/>
          </a:xfrm>
          <a:prstGeom prst="rect">
            <a:avLst/>
          </a:prstGeom>
        </p:spPr>
      </p:pic>
      <p:graphicFrame>
        <p:nvGraphicFramePr>
          <p:cNvPr id="8" name="Chart 7">
            <a:extLst>
              <a:ext uri="{FF2B5EF4-FFF2-40B4-BE49-F238E27FC236}">
                <a16:creationId xmlns:a16="http://schemas.microsoft.com/office/drawing/2014/main" id="{3B131750-D569-F641-D616-61C8993D9001}"/>
              </a:ext>
            </a:extLst>
          </p:cNvPr>
          <p:cNvGraphicFramePr/>
          <p:nvPr>
            <p:extLst>
              <p:ext uri="{D42A27DB-BD31-4B8C-83A1-F6EECF244321}">
                <p14:modId xmlns:p14="http://schemas.microsoft.com/office/powerpoint/2010/main" val="688845173"/>
              </p:ext>
            </p:extLst>
          </p:nvPr>
        </p:nvGraphicFramePr>
        <p:xfrm>
          <a:off x="960354" y="1981012"/>
          <a:ext cx="9989403" cy="38833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16695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8A030E-03A5-7549-6A7C-36A870BEBC66}"/>
              </a:ext>
            </a:extLst>
          </p:cNvPr>
          <p:cNvPicPr>
            <a:picLocks noChangeAspect="1"/>
          </p:cNvPicPr>
          <p:nvPr/>
        </p:nvPicPr>
        <p:blipFill>
          <a:blip r:embed="rId3"/>
          <a:stretch>
            <a:fillRect/>
          </a:stretch>
        </p:blipFill>
        <p:spPr>
          <a:xfrm>
            <a:off x="544482" y="217439"/>
            <a:ext cx="4963322" cy="6423122"/>
          </a:xfrm>
          <a:prstGeom prst="rect">
            <a:avLst/>
          </a:prstGeom>
        </p:spPr>
      </p:pic>
      <p:pic>
        <p:nvPicPr>
          <p:cNvPr id="5" name="Picture 4">
            <a:extLst>
              <a:ext uri="{FF2B5EF4-FFF2-40B4-BE49-F238E27FC236}">
                <a16:creationId xmlns:a16="http://schemas.microsoft.com/office/drawing/2014/main" id="{B84FCE66-437F-4E15-9CE1-73BBA4B64D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 b="12887"/>
          <a:stretch/>
        </p:blipFill>
        <p:spPr>
          <a:xfrm>
            <a:off x="20534485" y="13"/>
            <a:ext cx="6101387" cy="6857987"/>
          </a:xfrm>
          <a:prstGeom prst="rect">
            <a:avLst/>
          </a:prstGeom>
          <a:effectLst/>
        </p:spPr>
      </p:pic>
      <p:sp>
        <p:nvSpPr>
          <p:cNvPr id="7" name="object 4">
            <a:extLst>
              <a:ext uri="{FF2B5EF4-FFF2-40B4-BE49-F238E27FC236}">
                <a16:creationId xmlns:a16="http://schemas.microsoft.com/office/drawing/2014/main" id="{DEAD1DA9-B388-3B4E-B6F2-2D633EC83C39}"/>
              </a:ext>
            </a:extLst>
          </p:cNvPr>
          <p:cNvSpPr txBox="1"/>
          <p:nvPr/>
        </p:nvSpPr>
        <p:spPr>
          <a:xfrm>
            <a:off x="5758583" y="0"/>
            <a:ext cx="5712290" cy="6858000"/>
          </a:xfrm>
          <a:prstGeom prst="rect">
            <a:avLst/>
          </a:prstGeom>
        </p:spPr>
        <p:txBody>
          <a:bodyPr wrap="square" lIns="0" tIns="12700" rIns="0" bIns="0" anchor="ctr">
            <a:noAutofit/>
          </a:bodyPr>
          <a:lstStyle>
            <a:lvl1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2844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7416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1988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6560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spcBef>
                <a:spcPts val="1000"/>
              </a:spcBef>
              <a:buSzPct val="100000"/>
              <a:defRPr/>
            </a:pPr>
            <a:r>
              <a:rPr lang="en-US" sz="3200" b="1" dirty="0">
                <a:solidFill>
                  <a:srgbClr val="195993"/>
                </a:solidFill>
                <a:latin typeface="Arial Black" panose="020B0604020202020204" pitchFamily="34" charset="0"/>
                <a:cs typeface="Arial Black" panose="020B0604020202020204" pitchFamily="34" charset="0"/>
              </a:rPr>
              <a:t>NEXT STEPS</a:t>
            </a:r>
            <a:endParaRPr lang="en-US" altLang="en-US" sz="3200" b="1" dirty="0">
              <a:solidFill>
                <a:srgbClr val="195993"/>
              </a:solidFill>
              <a:latin typeface="Arial Black" panose="020B0604020202020204" pitchFamily="34" charset="0"/>
              <a:cs typeface="Arial Black" panose="020B0604020202020204" pitchFamily="34" charset="0"/>
            </a:endParaRPr>
          </a:p>
          <a:p>
            <a:pPr marL="304792" indent="-304792">
              <a:spcBef>
                <a:spcPts val="2000"/>
              </a:spcBef>
              <a:buSzPct val="100000"/>
              <a:buFont typeface="Arial" panose="020B0604020202020204" pitchFamily="34" charset="0"/>
              <a:buChar char="•"/>
              <a:defRPr/>
            </a:pPr>
            <a:r>
              <a:rPr lang="en-US" altLang="en-US" sz="2400" dirty="0">
                <a:solidFill>
                  <a:srgbClr val="343433"/>
                </a:solidFill>
                <a:latin typeface="Arial" panose="020B0604020202020204" pitchFamily="34" charset="0"/>
                <a:cs typeface="Arial" panose="020B0604020202020204" pitchFamily="34" charset="0"/>
              </a:rPr>
              <a:t>Identify clients you’re working with or have worked with in the past</a:t>
            </a:r>
          </a:p>
          <a:p>
            <a:pPr marL="304792" indent="-304792">
              <a:spcBef>
                <a:spcPts val="1000"/>
              </a:spcBef>
              <a:buSzPct val="100000"/>
              <a:buFont typeface="Arial" panose="020B0604020202020204" pitchFamily="34" charset="0"/>
              <a:buChar char="•"/>
              <a:defRPr/>
            </a:pPr>
            <a:r>
              <a:rPr lang="en-US" altLang="en-US" sz="2400" dirty="0">
                <a:solidFill>
                  <a:srgbClr val="343433"/>
                </a:solidFill>
                <a:latin typeface="Arial" panose="020B0604020202020204" pitchFamily="34" charset="0"/>
                <a:cs typeface="Arial" panose="020B0604020202020204" pitchFamily="34" charset="0"/>
              </a:rPr>
              <a:t>Allow us to illustrate how this would look for a client moving forward</a:t>
            </a:r>
          </a:p>
          <a:p>
            <a:pPr marL="304792" indent="-304792">
              <a:spcBef>
                <a:spcPts val="1000"/>
              </a:spcBef>
              <a:buSzPct val="100000"/>
              <a:buFont typeface="Arial" panose="020B0604020202020204" pitchFamily="34" charset="0"/>
              <a:buChar char="•"/>
              <a:defRPr/>
            </a:pPr>
            <a:r>
              <a:rPr lang="en-US" altLang="en-US" sz="2400" dirty="0">
                <a:solidFill>
                  <a:srgbClr val="343433"/>
                </a:solidFill>
                <a:latin typeface="Arial" panose="020B0604020202020204" pitchFamily="34" charset="0"/>
                <a:cs typeface="Arial" panose="020B0604020202020204" pitchFamily="34" charset="0"/>
              </a:rPr>
              <a:t>Sit down with us to formulate a marketing plan to implement a boomer focus into your business</a:t>
            </a:r>
          </a:p>
        </p:txBody>
      </p:sp>
      <p:pic>
        <p:nvPicPr>
          <p:cNvPr id="12" name="Picture 11">
            <a:extLst>
              <a:ext uri="{FF2B5EF4-FFF2-40B4-BE49-F238E27FC236}">
                <a16:creationId xmlns:a16="http://schemas.microsoft.com/office/drawing/2014/main" id="{B5BC9185-110C-0519-5B54-B9678A5332F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 y="-29633"/>
            <a:ext cx="371211" cy="6887633"/>
          </a:xfrm>
          <a:prstGeom prst="rect">
            <a:avLst/>
          </a:prstGeom>
        </p:spPr>
      </p:pic>
    </p:spTree>
    <p:extLst>
      <p:ext uri="{BB962C8B-B14F-4D97-AF65-F5344CB8AC3E}">
        <p14:creationId xmlns:p14="http://schemas.microsoft.com/office/powerpoint/2010/main" val="329729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FB9C727-AF75-46CD-D9CA-12F6B29950E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 y="447"/>
            <a:ext cx="12184318" cy="6857107"/>
          </a:xfrm>
          <a:prstGeom prst="rect">
            <a:avLst/>
          </a:prstGeom>
        </p:spPr>
      </p:pic>
      <p:pic>
        <p:nvPicPr>
          <p:cNvPr id="9" name="Picture 8">
            <a:extLst>
              <a:ext uri="{FF2B5EF4-FFF2-40B4-BE49-F238E27FC236}">
                <a16:creationId xmlns:a16="http://schemas.microsoft.com/office/drawing/2014/main" id="{2213D1D8-38CB-AFA0-77F8-7E3FDE971479}"/>
              </a:ext>
            </a:extLst>
          </p:cNvPr>
          <p:cNvPicPr>
            <a:picLocks noChangeAspect="1"/>
          </p:cNvPicPr>
          <p:nvPr/>
        </p:nvPicPr>
        <p:blipFill rotWithShape="1">
          <a:blip r:embed="rId3"/>
          <a:srcRect l="34352" t="16897" r="22217" b="59963"/>
          <a:stretch/>
        </p:blipFill>
        <p:spPr>
          <a:xfrm>
            <a:off x="-1" y="6129580"/>
            <a:ext cx="12192001" cy="743024"/>
          </a:xfrm>
          <a:prstGeom prst="rect">
            <a:avLst/>
          </a:prstGeom>
        </p:spPr>
      </p:pic>
      <p:sp>
        <p:nvSpPr>
          <p:cNvPr id="6" name="object 16">
            <a:extLst>
              <a:ext uri="{FF2B5EF4-FFF2-40B4-BE49-F238E27FC236}">
                <a16:creationId xmlns:a16="http://schemas.microsoft.com/office/drawing/2014/main" id="{F35A8268-225E-8F46-8FF0-9066574A3BD1}"/>
              </a:ext>
            </a:extLst>
          </p:cNvPr>
          <p:cNvSpPr txBox="1">
            <a:spLocks/>
          </p:cNvSpPr>
          <p:nvPr/>
        </p:nvSpPr>
        <p:spPr>
          <a:xfrm>
            <a:off x="-1" y="3013467"/>
            <a:ext cx="7839459" cy="823302"/>
          </a:xfrm>
          <a:prstGeom prst="rect">
            <a:avLst/>
          </a:prstGeom>
        </p:spPr>
        <p:txBody>
          <a:bodyPr wrap="square" lIns="0" tIns="83820" rIns="0" bIns="0">
            <a:spAutoFit/>
          </a:bodyPr>
          <a:lstStyle>
            <a:lvl1pPr marL="12700">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284413" indent="1588" eaLnBrk="0" fontAlgn="base" hangingPunct="0">
              <a:spcBef>
                <a:spcPct val="0"/>
              </a:spcBef>
              <a:spcAft>
                <a:spcPct val="0"/>
              </a:spcAf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741613" indent="1588" eaLnBrk="0" fontAlgn="base" hangingPunct="0">
              <a:spcBef>
                <a:spcPct val="0"/>
              </a:spcBef>
              <a:spcAft>
                <a:spcPct val="0"/>
              </a:spcAf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198813" indent="1588" eaLnBrk="0" fontAlgn="base" hangingPunct="0">
              <a:spcBef>
                <a:spcPct val="0"/>
              </a:spcBef>
              <a:spcAft>
                <a:spcPct val="0"/>
              </a:spcAf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656013" indent="1588" eaLnBrk="0" fontAlgn="base" hangingPunct="0">
              <a:spcBef>
                <a:spcPct val="0"/>
              </a:spcBef>
              <a:spcAft>
                <a:spcPct val="0"/>
              </a:spcAf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ctr">
              <a:defRPr/>
            </a:pPr>
            <a:r>
              <a:rPr lang="en-US" altLang="en-US" sz="4800" b="1" spc="-100" dirty="0">
                <a:solidFill>
                  <a:schemeClr val="bg1"/>
                </a:solidFill>
                <a:latin typeface="Arial Black" panose="020B0604020202020204" pitchFamily="34" charset="0"/>
                <a:cs typeface="Arial Black" panose="020B0604020202020204" pitchFamily="34" charset="0"/>
              </a:rPr>
              <a:t>ANY QUESTIONS? </a:t>
            </a:r>
          </a:p>
        </p:txBody>
      </p:sp>
      <p:pic>
        <p:nvPicPr>
          <p:cNvPr id="3" name="Picture 2">
            <a:extLst>
              <a:ext uri="{FF2B5EF4-FFF2-40B4-BE49-F238E27FC236}">
                <a16:creationId xmlns:a16="http://schemas.microsoft.com/office/drawing/2014/main" id="{54733D8E-2576-BF68-E29C-3AE12F9717E6}"/>
              </a:ext>
            </a:extLst>
          </p:cNvPr>
          <p:cNvPicPr>
            <a:picLocks noChangeAspect="1"/>
          </p:cNvPicPr>
          <p:nvPr/>
        </p:nvPicPr>
        <p:blipFill>
          <a:blip r:embed="rId4"/>
          <a:stretch>
            <a:fillRect/>
          </a:stretch>
        </p:blipFill>
        <p:spPr>
          <a:xfrm>
            <a:off x="7844092" y="1839972"/>
            <a:ext cx="3170292" cy="3170292"/>
          </a:xfrm>
          <a:prstGeom prst="rect">
            <a:avLst/>
          </a:prstGeom>
        </p:spPr>
      </p:pic>
    </p:spTree>
    <p:extLst>
      <p:ext uri="{BB962C8B-B14F-4D97-AF65-F5344CB8AC3E}">
        <p14:creationId xmlns:p14="http://schemas.microsoft.com/office/powerpoint/2010/main" val="2736255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FE347BE-EA06-053A-DF98-D4E5DB6CD5E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 y="447"/>
            <a:ext cx="12184318" cy="6857107"/>
          </a:xfrm>
          <a:prstGeom prst="rect">
            <a:avLst/>
          </a:prstGeom>
        </p:spPr>
      </p:pic>
      <p:pic>
        <p:nvPicPr>
          <p:cNvPr id="11" name="Picture 10">
            <a:extLst>
              <a:ext uri="{FF2B5EF4-FFF2-40B4-BE49-F238E27FC236}">
                <a16:creationId xmlns:a16="http://schemas.microsoft.com/office/drawing/2014/main" id="{B209DAEA-6FCC-BB44-A508-3DE9890C2389}"/>
              </a:ext>
            </a:extLst>
          </p:cNvPr>
          <p:cNvPicPr>
            <a:picLocks noChangeAspect="1"/>
          </p:cNvPicPr>
          <p:nvPr/>
        </p:nvPicPr>
        <p:blipFill rotWithShape="1">
          <a:blip r:embed="rId4"/>
          <a:srcRect l="34352" t="16897" r="22217" b="59963"/>
          <a:stretch/>
        </p:blipFill>
        <p:spPr>
          <a:xfrm>
            <a:off x="-1" y="6129580"/>
            <a:ext cx="12192001" cy="743024"/>
          </a:xfrm>
          <a:prstGeom prst="rect">
            <a:avLst/>
          </a:prstGeom>
        </p:spPr>
      </p:pic>
      <p:sp>
        <p:nvSpPr>
          <p:cNvPr id="16" name="Content Placeholder 2">
            <a:extLst>
              <a:ext uri="{FF2B5EF4-FFF2-40B4-BE49-F238E27FC236}">
                <a16:creationId xmlns:a16="http://schemas.microsoft.com/office/drawing/2014/main" id="{61821FF3-B963-4940-AC33-29913A1244C5}"/>
              </a:ext>
            </a:extLst>
          </p:cNvPr>
          <p:cNvSpPr txBox="1">
            <a:spLocks/>
          </p:cNvSpPr>
          <p:nvPr/>
        </p:nvSpPr>
        <p:spPr>
          <a:xfrm>
            <a:off x="436251" y="0"/>
            <a:ext cx="11319503" cy="648877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Autofit/>
          </a:bodyPr>
          <a:lst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a:lstStyle>
          <a:p>
            <a:pPr marL="0" indent="0">
              <a:spcBef>
                <a:spcPts val="0"/>
              </a:spcBef>
              <a:buNone/>
            </a:pPr>
            <a:br>
              <a:rPr lang="en-US" sz="1200" dirty="0">
                <a:solidFill>
                  <a:schemeClr val="bg1"/>
                </a:solidFill>
                <a:latin typeface="Arial Narrow" panose="020B0604020202020204" pitchFamily="34" charset="0"/>
                <a:cs typeface="Arial Narrow" panose="020B0604020202020204" pitchFamily="34" charset="0"/>
              </a:rPr>
            </a:br>
            <a:br>
              <a:rPr lang="en-US" sz="1200" dirty="0">
                <a:solidFill>
                  <a:schemeClr val="bg1"/>
                </a:solidFill>
                <a:latin typeface="Arial Narrow" panose="020B0604020202020204" pitchFamily="34" charset="0"/>
                <a:cs typeface="Arial Narrow" panose="020B0604020202020204" pitchFamily="34" charset="0"/>
              </a:rPr>
            </a:br>
            <a:r>
              <a:rPr lang="en-US" sz="1200" dirty="0">
                <a:solidFill>
                  <a:schemeClr val="bg1"/>
                </a:solidFill>
                <a:latin typeface="Arial Narrow" panose="020B0604020202020204" pitchFamily="34" charset="0"/>
                <a:cs typeface="Arial Narrow" panose="020B0604020202020204" pitchFamily="34" charset="0"/>
              </a:rPr>
              <a:t>Borrower must occupy home as primary residence and remain current on property taxes, homeowner’s insurance, the costs of home maintenance, and any HOA fees.</a:t>
            </a:r>
          </a:p>
          <a:p>
            <a:pPr marL="0" indent="0">
              <a:spcBef>
                <a:spcPts val="0"/>
              </a:spcBef>
              <a:buNone/>
            </a:pPr>
            <a:br>
              <a:rPr lang="en-US" sz="1200" dirty="0">
                <a:solidFill>
                  <a:schemeClr val="bg1"/>
                </a:solidFill>
                <a:latin typeface="Arial Narrow" panose="020B0604020202020204" pitchFamily="34" charset="0"/>
                <a:cs typeface="Arial Narrow" panose="020B0604020202020204" pitchFamily="34" charset="0"/>
              </a:rPr>
            </a:br>
            <a:r>
              <a:rPr lang="en-US" sz="1200" dirty="0">
                <a:solidFill>
                  <a:schemeClr val="bg1"/>
                </a:solidFill>
                <a:latin typeface="Arial Narrow" panose="020B0604020202020204" pitchFamily="34" charset="0"/>
                <a:cs typeface="Arial Narrow" panose="020B0604020202020204" pitchFamily="34" charset="0"/>
              </a:rPr>
              <a:t>The Lifestyle Home Loan is a Home Equity Conversion Mortgage for Purchase. </a:t>
            </a:r>
          </a:p>
          <a:p>
            <a:pPr marL="0" indent="0">
              <a:spcBef>
                <a:spcPts val="0"/>
              </a:spcBef>
              <a:buNone/>
            </a:pPr>
            <a:endParaRPr lang="en-US" sz="1200" dirty="0">
              <a:solidFill>
                <a:schemeClr val="bg1"/>
              </a:solidFill>
              <a:latin typeface="Arial Narrow" panose="020B0604020202020204" pitchFamily="34" charset="0"/>
              <a:cs typeface="Arial Narrow" panose="020B0604020202020204" pitchFamily="34" charset="0"/>
            </a:endParaRPr>
          </a:p>
          <a:p>
            <a:pPr marL="0" indent="0">
              <a:spcBef>
                <a:spcPts val="0"/>
              </a:spcBef>
              <a:buNone/>
            </a:pPr>
            <a:r>
              <a:rPr lang="en-US" sz="1200" dirty="0">
                <a:solidFill>
                  <a:schemeClr val="bg1"/>
                </a:solidFill>
                <a:latin typeface="Arial Narrow" panose="020B0604020202020204" pitchFamily="34" charset="0"/>
                <a:cs typeface="Arial Narrow" panose="020B0604020202020204" pitchFamily="34" charset="0"/>
              </a:rPr>
              <a:t>Mutual of Omaha Mortgage, Inc. dba Mutual of Omaha Reverse Mortgage, NMLS ID 1025894. 3131 Camino Del Rio N 1100, San Diego, CA 92108. Alabama Consumer Credit License 22123; Alaska Broker/Lender License AK1025894.  Arizona Mortgage Banker License 0926603; Arkansas Combination Mortgage Banker/Broker/Servicer License 109250; Licensed by the Department of Financial Protection &amp; Innovation under the California Residential Mortgage Lending Act, License 4131356; Colorado Mortgage Registration 1025894; Connecticut Mortgage Lender License ML-1025894; Delaware Lender License 028515; District of Columbia Mortgage Dual Authority License MLB1025894; Florida Mortgage Lender Servicer License MLD1827; Georgia Mortgage Lender License/Registration 46648; Hawaii Mortgage Loan Originator Company License HI-1025894; Idaho Mortgage Broker/Lender License MBL-2081025894; Illinois Residential Mortgage Licensee MB.6761115; Indiana-DFI Mortgage Lending License 43321; Iowa Mortgage Banker License 2019-0119; Kansas Mortgage Company License MC.0025612; Kentucky Mortgage Company License MC707287; Louisiana Residential Mortgage Lending License 1025894; Maine Supervised Lender License 1025894; Maryland Mortgage Lender License 21678; Massachusetts Mortgage Broker and Lender License MC1025894; Michigan 1st Mortgage Broker/Lender/Servicer Registrant FR0022702; Minnesota Residential Mortgage Originator Exemption MN-OX-1025894; Mississippi Mortgage Lender 1025894; Missouri Mortgage Company License 21-2472; Montana Mortgage Broker and Lender License 1025894; Nebraska Mortgage Banker License 1025894; Nevada Exempt Company Registration 4830. Licensed by the New Hampshire Banking Department, Mortgage Banker License 19926-MB; Licensed by the New Jersey Banking and Insurance Department.  New Jersey Residential Mortgage Lender License 1025894; New Mexico Mortgage Loan Company License 1025894; North Carolina Mortgage Lender License L-186305; North Dakota Money Broker License MB103387; Ohio Residential Mortgage Lending Act Certificate of Registration RM.804535.000; Oklahoma Mortgage Lender License ML012498; Oregon Mortgage Lending License ML- 5208; Pennsylvania Mortgage Lender License 72932; Rhode Island Lender License 20163229LL. Rhode Island Loan Broker License 20163230LB; South Carolina BFI Mortgage Lender/Servicer License MLS-1025894; South Dakota Mortgage Lender License ML.05253; Tennessee Mortgage License 190182; Texas Mortgage Banker Registration 1025894; Utah Mortgage Entity License 8928021; Vermont Lender License 6891; Virginia Mortgage Broker and Lender License, NMLS ID #1025894 (</a:t>
            </a:r>
            <a:r>
              <a:rPr lang="en-US" sz="1200" dirty="0" err="1">
                <a:solidFill>
                  <a:schemeClr val="bg1"/>
                </a:solidFill>
                <a:latin typeface="Arial Narrow" panose="020B0604020202020204" pitchFamily="34" charset="0"/>
                <a:cs typeface="Arial Narrow" panose="020B0604020202020204" pitchFamily="34" charset="0"/>
              </a:rPr>
              <a:t>www.nmlsconsumeraccess.org</a:t>
            </a:r>
            <a:r>
              <a:rPr lang="en-US" sz="1200" dirty="0">
                <a:solidFill>
                  <a:schemeClr val="bg1"/>
                </a:solidFill>
                <a:latin typeface="Arial Narrow" panose="020B0604020202020204" pitchFamily="34" charset="0"/>
                <a:cs typeface="Arial Narrow" panose="020B0604020202020204" pitchFamily="34" charset="0"/>
              </a:rPr>
              <a:t>); Washington Consumer Loan Company License CL-1025894; Wisconsin Mortgage Banker License 1025894BA; Wyoming Mortgage Lender/Broker License 3488. (866) 200-3210. Subject to Credit Approval. PYK.0523.180</a:t>
            </a:r>
          </a:p>
          <a:p>
            <a:pPr marL="0" indent="0">
              <a:spcBef>
                <a:spcPts val="0"/>
              </a:spcBef>
              <a:buNone/>
            </a:pPr>
            <a:endParaRPr lang="en-US" sz="1200" dirty="0">
              <a:solidFill>
                <a:schemeClr val="bg1"/>
              </a:solidFill>
              <a:latin typeface="Arial Narrow" panose="020B0604020202020204" pitchFamily="34" charset="0"/>
              <a:cs typeface="Arial Narrow" panose="020B0604020202020204" pitchFamily="34" charset="0"/>
            </a:endParaRPr>
          </a:p>
          <a:p>
            <a:pPr marL="0" indent="0">
              <a:spcBef>
                <a:spcPts val="0"/>
              </a:spcBef>
              <a:buNone/>
            </a:pPr>
            <a:r>
              <a:rPr lang="en-US" sz="1200" dirty="0">
                <a:solidFill>
                  <a:schemeClr val="bg1"/>
                </a:solidFill>
                <a:latin typeface="Arial Narrow" panose="020B0604020202020204" pitchFamily="34" charset="0"/>
                <a:cs typeface="Arial Narrow" panose="020B0604020202020204" pitchFamily="34" charset="0"/>
              </a:rPr>
              <a:t>Charges such as an origination fee, mortgage insurance premiums, closing costs and/or servicing fees may be assessed and will be added to the loan balance.  As long as you comply with the terms of the loan, you retain title until you sell or transfer the property, and, therefore, you are responsible for paying property taxes, insurance and maintenance.  Failing to pay these amounts may cause the loan to become immediately due and/or subject the property to a tax lien, other encumbrance or foreclosure.  The loan balance grows over time, and interest is added to that balance. Interest on a reverse mortgage is not deductible from your income tax until you repay all or part of the interest on the loan.  Although the loan is non-recourse, at the maturity of the loan, the lender will have a claim against your property and you or your heirs may need to sell the property in order to repay the loan, or use other assets to repay the loan in order to retain the property.</a:t>
            </a:r>
          </a:p>
          <a:p>
            <a:pPr marL="0" indent="0">
              <a:spcBef>
                <a:spcPts val="0"/>
              </a:spcBef>
              <a:buNone/>
            </a:pPr>
            <a:endParaRPr lang="en-US" sz="1200" dirty="0">
              <a:solidFill>
                <a:schemeClr val="bg1"/>
              </a:solidFill>
              <a:latin typeface="Arial Narrow" panose="020B0604020202020204" pitchFamily="34" charset="0"/>
              <a:cs typeface="Arial Narrow" panose="020B0604020202020204" pitchFamily="34" charset="0"/>
            </a:endParaRPr>
          </a:p>
          <a:p>
            <a:pPr marL="0" indent="0">
              <a:spcBef>
                <a:spcPts val="0"/>
              </a:spcBef>
              <a:buNone/>
            </a:pPr>
            <a:r>
              <a:rPr lang="en-US" sz="1200" dirty="0">
                <a:solidFill>
                  <a:schemeClr val="bg1"/>
                </a:solidFill>
                <a:latin typeface="Arial Narrow" panose="020B0604020202020204" pitchFamily="34" charset="0"/>
                <a:cs typeface="Arial Narrow" panose="020B0604020202020204" pitchFamily="34" charset="0"/>
              </a:rPr>
              <a:t>These materials are not from HUD or FHA and the document was not approved by HUD, FHA or any Government Agency. For licensing information, go to: </a:t>
            </a:r>
            <a:r>
              <a:rPr lang="en-US" sz="1200" dirty="0" err="1">
                <a:solidFill>
                  <a:schemeClr val="bg1"/>
                </a:solidFill>
                <a:latin typeface="Arial Narrow" panose="020B0604020202020204" pitchFamily="34" charset="0"/>
                <a:cs typeface="Arial Narrow" panose="020B0604020202020204" pitchFamily="34" charset="0"/>
              </a:rPr>
              <a:t>www.nmlsconsumeraccess.org</a:t>
            </a:r>
            <a:endParaRPr lang="en-US" sz="1200" dirty="0">
              <a:solidFill>
                <a:schemeClr val="bg1"/>
              </a:solidFill>
              <a:latin typeface="Arial Narrow" panose="020B0604020202020204" pitchFamily="34" charset="0"/>
              <a:cs typeface="Arial Narrow" panose="020B0604020202020204" pitchFamily="34" charset="0"/>
            </a:endParaRPr>
          </a:p>
          <a:p>
            <a:pPr marL="0" indent="0">
              <a:buNone/>
            </a:pPr>
            <a:endParaRPr lang="en-US" sz="1051" dirty="0">
              <a:solidFill>
                <a:schemeClr val="bg1"/>
              </a:solidFill>
              <a:latin typeface="Arial" panose="020B0604020202020204" pitchFamily="34" charset="0"/>
              <a:cs typeface="Arial" panose="020B0604020202020204" pitchFamily="34" charset="0"/>
            </a:endParaRPr>
          </a:p>
          <a:p>
            <a:pPr indent="0">
              <a:spcBef>
                <a:spcPts val="32"/>
              </a:spcBef>
              <a:spcAft>
                <a:spcPts val="32"/>
              </a:spcAft>
              <a:buNone/>
            </a:pPr>
            <a:endParaRPr lang="en-US" sz="1000" b="1" dirty="0">
              <a:solidFill>
                <a:schemeClr val="bg1"/>
              </a:solidFill>
              <a:latin typeface="WhitneyCondensed Light" pitchFamily="2" charset="77"/>
            </a:endParaRPr>
          </a:p>
        </p:txBody>
      </p:sp>
      <p:pic>
        <p:nvPicPr>
          <p:cNvPr id="17" name="Picture 16">
            <a:extLst>
              <a:ext uri="{FF2B5EF4-FFF2-40B4-BE49-F238E27FC236}">
                <a16:creationId xmlns:a16="http://schemas.microsoft.com/office/drawing/2014/main" id="{193D74F8-6F1B-9949-905B-84474AF02081}"/>
              </a:ext>
            </a:extLst>
          </p:cNvPr>
          <p:cNvPicPr>
            <a:picLocks noChangeAspect="1"/>
          </p:cNvPicPr>
          <p:nvPr/>
        </p:nvPicPr>
        <p:blipFill>
          <a:blip r:embed="rId5"/>
          <a:srcRect/>
          <a:stretch/>
        </p:blipFill>
        <p:spPr>
          <a:xfrm>
            <a:off x="9382543" y="5970861"/>
            <a:ext cx="2410992" cy="517917"/>
          </a:xfrm>
          <a:prstGeom prst="rect">
            <a:avLst/>
          </a:prstGeom>
        </p:spPr>
      </p:pic>
      <p:pic>
        <p:nvPicPr>
          <p:cNvPr id="12" name="Picture 11" descr="A close up of a logo&#10;&#10;Description automatically generated">
            <a:extLst>
              <a:ext uri="{FF2B5EF4-FFF2-40B4-BE49-F238E27FC236}">
                <a16:creationId xmlns:a16="http://schemas.microsoft.com/office/drawing/2014/main" id="{1EAA2819-BC65-954A-8E0F-530B25A968C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93985" y="6257435"/>
            <a:ext cx="1956629" cy="359946"/>
          </a:xfrm>
          <a:prstGeom prst="rect">
            <a:avLst/>
          </a:prstGeom>
        </p:spPr>
      </p:pic>
    </p:spTree>
    <p:extLst>
      <p:ext uri="{BB962C8B-B14F-4D97-AF65-F5344CB8AC3E}">
        <p14:creationId xmlns:p14="http://schemas.microsoft.com/office/powerpoint/2010/main" val="3420653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83B485-9DFE-0D15-3A26-29C18773C19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 y="447"/>
            <a:ext cx="12184318" cy="6857107"/>
          </a:xfrm>
          <a:prstGeom prst="rect">
            <a:avLst/>
          </a:prstGeom>
        </p:spPr>
      </p:pic>
      <p:pic>
        <p:nvPicPr>
          <p:cNvPr id="7" name="Picture 6">
            <a:extLst>
              <a:ext uri="{FF2B5EF4-FFF2-40B4-BE49-F238E27FC236}">
                <a16:creationId xmlns:a16="http://schemas.microsoft.com/office/drawing/2014/main" id="{C2406259-B462-F94A-8F1C-9260D23FD80A}"/>
              </a:ext>
            </a:extLst>
          </p:cNvPr>
          <p:cNvPicPr>
            <a:picLocks noChangeAspect="1"/>
          </p:cNvPicPr>
          <p:nvPr/>
        </p:nvPicPr>
        <p:blipFill rotWithShape="1">
          <a:blip r:embed="rId3"/>
          <a:srcRect l="34352" t="16897" r="22217" b="59963"/>
          <a:stretch/>
        </p:blipFill>
        <p:spPr>
          <a:xfrm>
            <a:off x="-1" y="6129580"/>
            <a:ext cx="12192001" cy="743024"/>
          </a:xfrm>
          <a:prstGeom prst="rect">
            <a:avLst/>
          </a:prstGeom>
        </p:spPr>
      </p:pic>
      <p:sp>
        <p:nvSpPr>
          <p:cNvPr id="11" name="object 4">
            <a:extLst>
              <a:ext uri="{FF2B5EF4-FFF2-40B4-BE49-F238E27FC236}">
                <a16:creationId xmlns:a16="http://schemas.microsoft.com/office/drawing/2014/main" id="{D1525857-3F02-0347-AAF5-8C4F3AD8E3E0}"/>
              </a:ext>
            </a:extLst>
          </p:cNvPr>
          <p:cNvSpPr txBox="1"/>
          <p:nvPr/>
        </p:nvSpPr>
        <p:spPr>
          <a:xfrm>
            <a:off x="796" y="6083088"/>
            <a:ext cx="12190413" cy="186268"/>
          </a:xfrm>
          <a:prstGeom prst="rect">
            <a:avLst/>
          </a:prstGeom>
          <a:noFill/>
          <a:ln>
            <a:noFill/>
          </a:ln>
        </p:spPr>
        <p:txBody>
          <a:bodyPr vert="horz" wrap="square" lIns="0" tIns="6349" rIns="0" bIns="0" rtlCol="0">
            <a:spAutoFit/>
          </a:bodyPr>
          <a:lstStyle/>
          <a:p>
            <a:pPr marL="45702" algn="ctr">
              <a:lnSpc>
                <a:spcPts val="1500"/>
              </a:lnSpc>
            </a:pPr>
            <a:r>
              <a:rPr lang="en-US" sz="1051" dirty="0">
                <a:solidFill>
                  <a:schemeClr val="bg1"/>
                </a:solidFill>
                <a:latin typeface="Arial" panose="020B0604020202020204" pitchFamily="34" charset="0"/>
                <a:cs typeface="Arial" panose="020B0604020202020204" pitchFamily="34" charset="0"/>
              </a:rPr>
              <a:t>Mutual of Omaha Mortgage, Inc. dba Mutual of Omaha Reverse Mortgage, NMLS ID 1025894. 3131 Camino Del Rio N 1100, San Diego, CA 92108. Subject to Credit Approval. </a:t>
            </a:r>
          </a:p>
        </p:txBody>
      </p:sp>
      <p:pic>
        <p:nvPicPr>
          <p:cNvPr id="6" name="Picture 5">
            <a:extLst>
              <a:ext uri="{FF2B5EF4-FFF2-40B4-BE49-F238E27FC236}">
                <a16:creationId xmlns:a16="http://schemas.microsoft.com/office/drawing/2014/main" id="{87C8A9F9-A410-334D-94F1-6CF1F6CD8097}"/>
              </a:ext>
            </a:extLst>
          </p:cNvPr>
          <p:cNvPicPr>
            <a:picLocks noChangeAspect="1"/>
          </p:cNvPicPr>
          <p:nvPr/>
        </p:nvPicPr>
        <p:blipFill>
          <a:blip r:embed="rId4"/>
          <a:srcRect/>
          <a:stretch/>
        </p:blipFill>
        <p:spPr>
          <a:xfrm>
            <a:off x="3428194" y="2855024"/>
            <a:ext cx="5335614" cy="1146169"/>
          </a:xfrm>
          <a:prstGeom prst="rect">
            <a:avLst/>
          </a:prstGeom>
        </p:spPr>
      </p:pic>
    </p:spTree>
    <p:extLst>
      <p:ext uri="{BB962C8B-B14F-4D97-AF65-F5344CB8AC3E}">
        <p14:creationId xmlns:p14="http://schemas.microsoft.com/office/powerpoint/2010/main" val="407112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491CED5D-A2A1-9446-B0D5-365A16C2AB26}"/>
              </a:ext>
            </a:extLst>
          </p:cNvPr>
          <p:cNvSpPr txBox="1">
            <a:spLocks noChangeArrowheads="1"/>
          </p:cNvSpPr>
          <p:nvPr/>
        </p:nvSpPr>
        <p:spPr bwMode="auto">
          <a:xfrm>
            <a:off x="5547361" y="780187"/>
            <a:ext cx="6321836" cy="189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p>
            <a:pPr>
              <a:lnSpc>
                <a:spcPts val="2933"/>
              </a:lnSpc>
            </a:pPr>
            <a:r>
              <a:rPr lang="en-US" sz="3200" b="1" dirty="0">
                <a:solidFill>
                  <a:srgbClr val="195993"/>
                </a:solidFill>
                <a:latin typeface="Arial Black" panose="020B0604020202020204" pitchFamily="34" charset="0"/>
                <a:cs typeface="Arial Black" panose="020B0604020202020204" pitchFamily="34" charset="0"/>
              </a:rPr>
              <a:t>WHY DO BOOMERS MOVE?</a:t>
            </a:r>
          </a:p>
          <a:p>
            <a:pPr indent="-182875">
              <a:spcBef>
                <a:spcPts val="2000"/>
              </a:spcBef>
              <a:buFont typeface="Arial" panose="020B0604020202020204" pitchFamily="34" charset="0"/>
              <a:buChar char="•"/>
              <a:defRPr/>
            </a:pPr>
            <a:r>
              <a:rPr lang="en-US" altLang="en-US" sz="2400" dirty="0">
                <a:solidFill>
                  <a:srgbClr val="424143"/>
                </a:solidFill>
                <a:latin typeface="Arial" panose="020B0604020202020204" pitchFamily="34" charset="0"/>
                <a:cs typeface="Arial" panose="020B0604020202020204" pitchFamily="34" charset="0"/>
              </a:rPr>
              <a:t>Only </a:t>
            </a:r>
            <a:r>
              <a:rPr lang="en-US" altLang="en-US" sz="2400" b="1" dirty="0">
                <a:solidFill>
                  <a:srgbClr val="424143"/>
                </a:solidFill>
                <a:latin typeface="Arial" panose="020B0604020202020204" pitchFamily="34" charset="0"/>
                <a:cs typeface="Arial" panose="020B0604020202020204" pitchFamily="34" charset="0"/>
              </a:rPr>
              <a:t>51%</a:t>
            </a:r>
            <a:r>
              <a:rPr lang="en-US" altLang="en-US" sz="2400" dirty="0">
                <a:solidFill>
                  <a:srgbClr val="424143"/>
                </a:solidFill>
                <a:latin typeface="Arial" panose="020B0604020202020204" pitchFamily="34" charset="0"/>
                <a:cs typeface="Arial" panose="020B0604020202020204" pitchFamily="34" charset="0"/>
              </a:rPr>
              <a:t> of boomers </a:t>
            </a:r>
            <a:r>
              <a:rPr lang="en-US" altLang="en-US" sz="2400" i="1" dirty="0">
                <a:solidFill>
                  <a:srgbClr val="424143"/>
                </a:solidFill>
                <a:latin typeface="Arial" panose="020B0604020202020204" pitchFamily="34" charset="0"/>
                <a:cs typeface="Arial" panose="020B0604020202020204" pitchFamily="34" charset="0"/>
              </a:rPr>
              <a:t>downsize</a:t>
            </a:r>
          </a:p>
          <a:p>
            <a:pPr indent="-182875">
              <a:spcBef>
                <a:spcPts val="1000"/>
              </a:spcBef>
              <a:buFont typeface="Arial" panose="020B0604020202020204" pitchFamily="34" charset="0"/>
              <a:buChar char="•"/>
              <a:defRPr/>
            </a:pPr>
            <a:r>
              <a:rPr lang="en-US" altLang="en-US" sz="2400" dirty="0">
                <a:solidFill>
                  <a:srgbClr val="424143"/>
                </a:solidFill>
                <a:latin typeface="Arial" panose="020B0604020202020204" pitchFamily="34" charset="0"/>
                <a:cs typeface="Arial" panose="020B0604020202020204" pitchFamily="34" charset="0"/>
              </a:rPr>
              <a:t>Almost </a:t>
            </a:r>
            <a:r>
              <a:rPr lang="en-US" altLang="en-US" sz="2400" b="1" dirty="0">
                <a:solidFill>
                  <a:srgbClr val="424143"/>
                </a:solidFill>
                <a:latin typeface="Arial" panose="020B0604020202020204" pitchFamily="34" charset="0"/>
                <a:cs typeface="Arial" panose="020B0604020202020204" pitchFamily="34" charset="0"/>
              </a:rPr>
              <a:t>1 out of 3 </a:t>
            </a:r>
            <a:r>
              <a:rPr lang="en-US" altLang="en-US" sz="2400" i="1" dirty="0">
                <a:solidFill>
                  <a:srgbClr val="424143"/>
                </a:solidFill>
                <a:latin typeface="Arial" panose="020B0604020202020204" pitchFamily="34" charset="0"/>
                <a:cs typeface="Arial" panose="020B0604020202020204" pitchFamily="34" charset="0"/>
              </a:rPr>
              <a:t>upsize</a:t>
            </a:r>
          </a:p>
          <a:p>
            <a:pPr>
              <a:lnSpc>
                <a:spcPts val="2933"/>
              </a:lnSpc>
            </a:pPr>
            <a:endParaRPr lang="en-US" altLang="en-US" sz="3733" dirty="0">
              <a:solidFill>
                <a:srgbClr val="195993"/>
              </a:solidFill>
              <a:latin typeface="Arial" panose="020B0604020202020204" pitchFamily="34" charset="0"/>
              <a:cs typeface="Arial" panose="020B0604020202020204" pitchFamily="34" charset="0"/>
            </a:endParaRPr>
          </a:p>
        </p:txBody>
      </p:sp>
      <p:sp>
        <p:nvSpPr>
          <p:cNvPr id="15" name="Slide Number Placeholder 5">
            <a:extLst>
              <a:ext uri="{FF2B5EF4-FFF2-40B4-BE49-F238E27FC236}">
                <a16:creationId xmlns:a16="http://schemas.microsoft.com/office/drawing/2014/main" id="{8313D51A-F890-3F43-9B48-5545839EBBC4}"/>
              </a:ext>
            </a:extLst>
          </p:cNvPr>
          <p:cNvSpPr txBox="1">
            <a:spLocks/>
          </p:cNvSpPr>
          <p:nvPr/>
        </p:nvSpPr>
        <p:spPr>
          <a:xfrm>
            <a:off x="22773040" y="6356351"/>
            <a:ext cx="2844800" cy="366183"/>
          </a:xfrm>
          <a:prstGeom prst="rect">
            <a:avLst/>
          </a:prstGeom>
          <a:noFill/>
        </p:spPr>
        <p:txBody>
          <a:bodyPr vert="horz" lIns="121920" tIns="60960" rIns="121920" bIns="60960" rtlCol="0" anchor="ctr"/>
          <a:lstStyle>
            <a:defPPr>
              <a:defRPr lang="en-US"/>
            </a:defPPr>
            <a:lvl1pPr marL="0" algn="r" defTabSz="914400" rtl="0" eaLnBrk="0" latinLnBrk="0" hangingPunct="0">
              <a:defRPr sz="2800" kern="1200">
                <a:solidFill>
                  <a:schemeClr val="accent2"/>
                </a:solidFill>
                <a:latin typeface="Arial" pitchFamily="34" charset="0"/>
                <a:ea typeface="+mn-ea"/>
                <a:cs typeface="+mn-cs"/>
              </a:defRPr>
            </a:lvl1pPr>
            <a:lvl2pPr marL="742950" indent="-285750" algn="l" defTabSz="914400" rtl="0" eaLnBrk="0" latinLnBrk="0" hangingPunct="0">
              <a:defRPr sz="2800" kern="1200">
                <a:solidFill>
                  <a:schemeClr val="accent2"/>
                </a:solidFill>
                <a:latin typeface="Arial" pitchFamily="34" charset="0"/>
                <a:ea typeface="+mn-ea"/>
                <a:cs typeface="+mn-cs"/>
              </a:defRPr>
            </a:lvl2pPr>
            <a:lvl3pPr marL="1143000" indent="-228600" algn="l" defTabSz="914400" rtl="0" eaLnBrk="0" latinLnBrk="0" hangingPunct="0">
              <a:defRPr sz="2800" kern="1200">
                <a:solidFill>
                  <a:schemeClr val="accent2"/>
                </a:solidFill>
                <a:latin typeface="Arial" pitchFamily="34" charset="0"/>
                <a:ea typeface="+mn-ea"/>
                <a:cs typeface="+mn-cs"/>
              </a:defRPr>
            </a:lvl3pPr>
            <a:lvl4pPr marL="1600200" indent="-228600" algn="l" defTabSz="914400" rtl="0" eaLnBrk="0" latinLnBrk="0" hangingPunct="0">
              <a:defRPr sz="2800" kern="1200">
                <a:solidFill>
                  <a:schemeClr val="accent2"/>
                </a:solidFill>
                <a:latin typeface="Arial" pitchFamily="34" charset="0"/>
                <a:ea typeface="+mn-ea"/>
                <a:cs typeface="+mn-cs"/>
              </a:defRPr>
            </a:lvl4pPr>
            <a:lvl5pPr marL="2057400" indent="-228600" algn="l" defTabSz="914400" rtl="0" eaLnBrk="0" latinLnBrk="0" hangingPunct="0">
              <a:defRPr sz="2800" kern="1200">
                <a:solidFill>
                  <a:schemeClr val="accent2"/>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2800" kern="1200">
                <a:solidFill>
                  <a:schemeClr val="accent2"/>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2800" kern="1200">
                <a:solidFill>
                  <a:schemeClr val="accent2"/>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2800" kern="1200">
                <a:solidFill>
                  <a:schemeClr val="accent2"/>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2800" kern="1200">
                <a:solidFill>
                  <a:schemeClr val="accent2"/>
                </a:solidFill>
                <a:latin typeface="Arial" pitchFamily="34" charset="0"/>
                <a:ea typeface="+mn-ea"/>
                <a:cs typeface="+mn-cs"/>
              </a:defRPr>
            </a:lvl9pPr>
          </a:lstStyle>
          <a:p>
            <a:pPr eaLnBrk="1" hangingPunct="1"/>
            <a:fld id="{10C15CDC-FA5D-4B83-8E48-354DBD1C198F}" type="slidenum">
              <a:rPr lang="en-US" sz="1600">
                <a:solidFill>
                  <a:srgbClr val="006AB6"/>
                </a:solidFill>
              </a:rPr>
              <a:pPr eaLnBrk="1" hangingPunct="1"/>
              <a:t>3</a:t>
            </a:fld>
            <a:endParaRPr lang="en-US" sz="1600">
              <a:solidFill>
                <a:srgbClr val="006AB6"/>
              </a:solidFill>
            </a:endParaRPr>
          </a:p>
        </p:txBody>
      </p:sp>
      <p:pic>
        <p:nvPicPr>
          <p:cNvPr id="8" name="Picture 7">
            <a:extLst>
              <a:ext uri="{FF2B5EF4-FFF2-40B4-BE49-F238E27FC236}">
                <a16:creationId xmlns:a16="http://schemas.microsoft.com/office/drawing/2014/main" id="{EB54B545-5586-B142-B964-3A45161530E1}"/>
              </a:ext>
            </a:extLst>
          </p:cNvPr>
          <p:cNvPicPr>
            <a:picLocks noChangeAspect="1"/>
          </p:cNvPicPr>
          <p:nvPr/>
        </p:nvPicPr>
        <p:blipFill>
          <a:blip r:embed="rId3"/>
          <a:stretch>
            <a:fillRect/>
          </a:stretch>
        </p:blipFill>
        <p:spPr>
          <a:xfrm>
            <a:off x="9382539" y="5974066"/>
            <a:ext cx="2410997" cy="517918"/>
          </a:xfrm>
          <a:prstGeom prst="rect">
            <a:avLst/>
          </a:prstGeom>
        </p:spPr>
      </p:pic>
      <p:pic>
        <p:nvPicPr>
          <p:cNvPr id="9" name="Picture 8">
            <a:extLst>
              <a:ext uri="{FF2B5EF4-FFF2-40B4-BE49-F238E27FC236}">
                <a16:creationId xmlns:a16="http://schemas.microsoft.com/office/drawing/2014/main" id="{5377567C-B88C-1AA6-3E4F-6A96C79B829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 y="-29633"/>
            <a:ext cx="371211" cy="6887633"/>
          </a:xfrm>
          <a:prstGeom prst="rect">
            <a:avLst/>
          </a:prstGeom>
        </p:spPr>
      </p:pic>
      <p:graphicFrame>
        <p:nvGraphicFramePr>
          <p:cNvPr id="10" name="Chart 9">
            <a:extLst>
              <a:ext uri="{FF2B5EF4-FFF2-40B4-BE49-F238E27FC236}">
                <a16:creationId xmlns:a16="http://schemas.microsoft.com/office/drawing/2014/main" id="{1340BE22-D60A-D5E3-81E4-84E59499BF9B}"/>
              </a:ext>
            </a:extLst>
          </p:cNvPr>
          <p:cNvGraphicFramePr/>
          <p:nvPr>
            <p:extLst>
              <p:ext uri="{D42A27DB-BD31-4B8C-83A1-F6EECF244321}">
                <p14:modId xmlns:p14="http://schemas.microsoft.com/office/powerpoint/2010/main" val="4063792216"/>
              </p:ext>
            </p:extLst>
          </p:nvPr>
        </p:nvGraphicFramePr>
        <p:xfrm>
          <a:off x="-2109215" y="763192"/>
          <a:ext cx="12265152" cy="49947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1635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08CD0CE-20CB-7CA8-59E9-DDA1A1EE012B}"/>
              </a:ext>
            </a:extLst>
          </p:cNvPr>
          <p:cNvSpPr/>
          <p:nvPr/>
        </p:nvSpPr>
        <p:spPr>
          <a:xfrm>
            <a:off x="0" y="0"/>
            <a:ext cx="12192000" cy="6858000"/>
          </a:xfrm>
          <a:prstGeom prst="rect">
            <a:avLst/>
          </a:prstGeom>
          <a:solidFill>
            <a:srgbClr val="F2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Chart 17">
            <a:extLst>
              <a:ext uri="{FF2B5EF4-FFF2-40B4-BE49-F238E27FC236}">
                <a16:creationId xmlns:a16="http://schemas.microsoft.com/office/drawing/2014/main" id="{86A02C3B-6A44-CD5A-E36B-1DC59A6D6FFF}"/>
              </a:ext>
            </a:extLst>
          </p:cNvPr>
          <p:cNvGraphicFramePr/>
          <p:nvPr>
            <p:extLst>
              <p:ext uri="{D42A27DB-BD31-4B8C-83A1-F6EECF244321}">
                <p14:modId xmlns:p14="http://schemas.microsoft.com/office/powerpoint/2010/main" val="1610917957"/>
              </p:ext>
            </p:extLst>
          </p:nvPr>
        </p:nvGraphicFramePr>
        <p:xfrm>
          <a:off x="1476069" y="2102003"/>
          <a:ext cx="4619930" cy="4161937"/>
        </p:xfrm>
        <a:graphic>
          <a:graphicData uri="http://schemas.openxmlformats.org/drawingml/2006/chart">
            <c:chart xmlns:c="http://schemas.openxmlformats.org/drawingml/2006/chart" xmlns:r="http://schemas.openxmlformats.org/officeDocument/2006/relationships" r:id="rId2"/>
          </a:graphicData>
        </a:graphic>
      </p:graphicFrame>
      <p:sp>
        <p:nvSpPr>
          <p:cNvPr id="19" name="object 4">
            <a:extLst>
              <a:ext uri="{FF2B5EF4-FFF2-40B4-BE49-F238E27FC236}">
                <a16:creationId xmlns:a16="http://schemas.microsoft.com/office/drawing/2014/main" id="{9CB9BD88-F5F2-7C9C-81DB-25618D529B82}"/>
              </a:ext>
            </a:extLst>
          </p:cNvPr>
          <p:cNvSpPr txBox="1"/>
          <p:nvPr/>
        </p:nvSpPr>
        <p:spPr>
          <a:xfrm>
            <a:off x="7091809" y="3127034"/>
            <a:ext cx="3461313" cy="2154436"/>
          </a:xfrm>
          <a:prstGeom prst="rect">
            <a:avLst/>
          </a:prstGeom>
        </p:spPr>
        <p:txBody>
          <a:bodyPr wrap="square" lIns="0" tIns="12700" rIns="0" bIns="0">
            <a:spAutoFit/>
          </a:bodyPr>
          <a:lstStyle>
            <a:lvl1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2844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7416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1988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6560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nSpc>
                <a:spcPts val="2667"/>
              </a:lnSpc>
              <a:spcAft>
                <a:spcPts val="1600"/>
              </a:spcAft>
              <a:buClr>
                <a:srgbClr val="E67425"/>
              </a:buClr>
              <a:buSzPct val="150000"/>
              <a:defRPr/>
            </a:pPr>
            <a:r>
              <a:rPr lang="en-US" altLang="en-US" sz="2400" dirty="0">
                <a:solidFill>
                  <a:srgbClr val="424143"/>
                </a:solidFill>
                <a:latin typeface="Whitney Book" pitchFamily="2" charset="0"/>
                <a:cs typeface="Arial" panose="020B0604020202020204" pitchFamily="34" charset="0"/>
              </a:rPr>
              <a:t>Do not anticipate moving in retirement</a:t>
            </a:r>
          </a:p>
          <a:p>
            <a:pPr>
              <a:lnSpc>
                <a:spcPts val="2667"/>
              </a:lnSpc>
              <a:spcAft>
                <a:spcPts val="1600"/>
              </a:spcAft>
              <a:buClr>
                <a:srgbClr val="E67425"/>
              </a:buClr>
              <a:buSzPct val="120000"/>
              <a:defRPr/>
            </a:pPr>
            <a:r>
              <a:rPr lang="en-US" altLang="en-US" sz="2400" dirty="0">
                <a:solidFill>
                  <a:srgbClr val="424143"/>
                </a:solidFill>
                <a:latin typeface="Whitney Book" pitchFamily="2" charset="0"/>
                <a:cs typeface="Arial" panose="020B0604020202020204" pitchFamily="34" charset="0"/>
              </a:rPr>
              <a:t>Have moved in retirement</a:t>
            </a:r>
          </a:p>
          <a:p>
            <a:pPr>
              <a:lnSpc>
                <a:spcPts val="2667"/>
              </a:lnSpc>
              <a:spcAft>
                <a:spcPts val="1600"/>
              </a:spcAft>
              <a:buClr>
                <a:srgbClr val="E67425"/>
              </a:buClr>
              <a:buSzPct val="120000"/>
              <a:defRPr/>
            </a:pPr>
            <a:r>
              <a:rPr lang="en-US" altLang="en-US" sz="2400" dirty="0">
                <a:solidFill>
                  <a:srgbClr val="424143"/>
                </a:solidFill>
                <a:latin typeface="Whitney Book" pitchFamily="2" charset="0"/>
                <a:cs typeface="Arial" panose="020B0604020202020204" pitchFamily="34" charset="0"/>
              </a:rPr>
              <a:t>Have not yet moved but anticipate moving</a:t>
            </a:r>
          </a:p>
        </p:txBody>
      </p:sp>
      <p:sp>
        <p:nvSpPr>
          <p:cNvPr id="20" name="Rectangle 19">
            <a:extLst>
              <a:ext uri="{FF2B5EF4-FFF2-40B4-BE49-F238E27FC236}">
                <a16:creationId xmlns:a16="http://schemas.microsoft.com/office/drawing/2014/main" id="{9FC51D26-31B1-651C-AD9C-789BE502E6E1}"/>
              </a:ext>
            </a:extLst>
          </p:cNvPr>
          <p:cNvSpPr/>
          <p:nvPr/>
        </p:nvSpPr>
        <p:spPr>
          <a:xfrm>
            <a:off x="6711861" y="4081169"/>
            <a:ext cx="203607" cy="203607"/>
          </a:xfrm>
          <a:prstGeom prst="rect">
            <a:avLst/>
          </a:prstGeom>
          <a:solidFill>
            <a:srgbClr val="195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8BC9F171-D1CA-8899-69A0-375E7E5F4A27}"/>
              </a:ext>
            </a:extLst>
          </p:cNvPr>
          <p:cNvSpPr/>
          <p:nvPr/>
        </p:nvSpPr>
        <p:spPr>
          <a:xfrm>
            <a:off x="6711861" y="3206787"/>
            <a:ext cx="203607" cy="203607"/>
          </a:xfrm>
          <a:prstGeom prst="rect">
            <a:avLst/>
          </a:prstGeom>
          <a:solidFill>
            <a:srgbClr val="EBA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Rectangle 21">
            <a:extLst>
              <a:ext uri="{FF2B5EF4-FFF2-40B4-BE49-F238E27FC236}">
                <a16:creationId xmlns:a16="http://schemas.microsoft.com/office/drawing/2014/main" id="{962069D2-5BD3-D5D3-669F-2665271642BB}"/>
              </a:ext>
            </a:extLst>
          </p:cNvPr>
          <p:cNvSpPr/>
          <p:nvPr/>
        </p:nvSpPr>
        <p:spPr>
          <a:xfrm>
            <a:off x="6711861" y="4649518"/>
            <a:ext cx="203607" cy="203607"/>
          </a:xfrm>
          <a:prstGeom prst="rect">
            <a:avLst/>
          </a:prstGeom>
          <a:solidFill>
            <a:srgbClr val="156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bject 4">
            <a:extLst>
              <a:ext uri="{FF2B5EF4-FFF2-40B4-BE49-F238E27FC236}">
                <a16:creationId xmlns:a16="http://schemas.microsoft.com/office/drawing/2014/main" id="{B8B6B085-CD6A-4143-ABF1-FC27F53BA2C3}"/>
              </a:ext>
            </a:extLst>
          </p:cNvPr>
          <p:cNvSpPr txBox="1">
            <a:spLocks noChangeArrowheads="1"/>
          </p:cNvSpPr>
          <p:nvPr/>
        </p:nvSpPr>
        <p:spPr bwMode="auto">
          <a:xfrm>
            <a:off x="371212" y="630545"/>
            <a:ext cx="11820787" cy="997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p>
            <a:pPr algn="ctr"/>
            <a:r>
              <a:rPr lang="en-US" altLang="en-US" sz="3200" b="1" dirty="0">
                <a:solidFill>
                  <a:srgbClr val="195993"/>
                </a:solidFill>
                <a:latin typeface="Arial Black" panose="020B0604020202020204" pitchFamily="34" charset="0"/>
                <a:cs typeface="Arial Black" panose="020B0604020202020204" pitchFamily="34" charset="0"/>
              </a:rPr>
              <a:t>HOW MANY RETIREES ANTICIPATE</a:t>
            </a:r>
          </a:p>
          <a:p>
            <a:pPr algn="ctr"/>
            <a:r>
              <a:rPr lang="en-US" altLang="en-US" sz="3200" b="1" dirty="0">
                <a:solidFill>
                  <a:srgbClr val="195993"/>
                </a:solidFill>
                <a:latin typeface="Arial Black" panose="020B0604020202020204" pitchFamily="34" charset="0"/>
                <a:cs typeface="Arial Black" panose="020B0604020202020204" pitchFamily="34" charset="0"/>
              </a:rPr>
              <a:t>MOVING IN RETIREMENT?</a:t>
            </a:r>
          </a:p>
        </p:txBody>
      </p:sp>
      <p:pic>
        <p:nvPicPr>
          <p:cNvPr id="12" name="Picture 11">
            <a:extLst>
              <a:ext uri="{FF2B5EF4-FFF2-40B4-BE49-F238E27FC236}">
                <a16:creationId xmlns:a16="http://schemas.microsoft.com/office/drawing/2014/main" id="{06DE24C3-54E7-4341-8FDA-BB8AC9582171}"/>
              </a:ext>
            </a:extLst>
          </p:cNvPr>
          <p:cNvPicPr>
            <a:picLocks noChangeAspect="1"/>
          </p:cNvPicPr>
          <p:nvPr/>
        </p:nvPicPr>
        <p:blipFill>
          <a:blip r:embed="rId3"/>
          <a:stretch>
            <a:fillRect/>
          </a:stretch>
        </p:blipFill>
        <p:spPr>
          <a:xfrm>
            <a:off x="9382539" y="5974066"/>
            <a:ext cx="2410997" cy="517918"/>
          </a:xfrm>
          <a:prstGeom prst="rect">
            <a:avLst/>
          </a:prstGeom>
        </p:spPr>
      </p:pic>
      <p:pic>
        <p:nvPicPr>
          <p:cNvPr id="13" name="Picture 12">
            <a:extLst>
              <a:ext uri="{FF2B5EF4-FFF2-40B4-BE49-F238E27FC236}">
                <a16:creationId xmlns:a16="http://schemas.microsoft.com/office/drawing/2014/main" id="{C0D9522A-4F34-F9A4-DF70-F9CCC3C694CA}"/>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 y="-29633"/>
            <a:ext cx="371211" cy="6887633"/>
          </a:xfrm>
          <a:prstGeom prst="rect">
            <a:avLst/>
          </a:prstGeom>
        </p:spPr>
      </p:pic>
    </p:spTree>
    <p:extLst>
      <p:ext uri="{BB962C8B-B14F-4D97-AF65-F5344CB8AC3E}">
        <p14:creationId xmlns:p14="http://schemas.microsoft.com/office/powerpoint/2010/main" val="582059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298DCB2E-C378-084B-A74A-9661370B4D7A}"/>
              </a:ext>
            </a:extLst>
          </p:cNvPr>
          <p:cNvPicPr>
            <a:picLocks noChangeAspect="1"/>
          </p:cNvPicPr>
          <p:nvPr/>
        </p:nvPicPr>
        <p:blipFill rotWithShape="1">
          <a:blip r:embed="rId2">
            <a:extLst>
              <a:ext uri="{28A0092B-C50C-407E-A947-70E740481C1C}">
                <a14:useLocalDpi xmlns:a14="http://schemas.microsoft.com/office/drawing/2010/main" val="0"/>
              </a:ext>
            </a:extLst>
          </a:blip>
          <a:srcRect l="5996" t="1566" r="990"/>
          <a:stretch/>
        </p:blipFill>
        <p:spPr>
          <a:xfrm>
            <a:off x="-1" y="0"/>
            <a:ext cx="4818132" cy="6894421"/>
          </a:xfrm>
          <a:prstGeom prst="rect">
            <a:avLst/>
          </a:prstGeom>
        </p:spPr>
      </p:pic>
      <p:sp>
        <p:nvSpPr>
          <p:cNvPr id="8" name="object 4">
            <a:extLst>
              <a:ext uri="{FF2B5EF4-FFF2-40B4-BE49-F238E27FC236}">
                <a16:creationId xmlns:a16="http://schemas.microsoft.com/office/drawing/2014/main" id="{A19E439B-2B34-9A45-8CF9-037B2C75D20E}"/>
              </a:ext>
            </a:extLst>
          </p:cNvPr>
          <p:cNvSpPr txBox="1">
            <a:spLocks noChangeArrowheads="1"/>
          </p:cNvSpPr>
          <p:nvPr/>
        </p:nvSpPr>
        <p:spPr bwMode="auto">
          <a:xfrm>
            <a:off x="5359212" y="0"/>
            <a:ext cx="6127938"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nchor="ctr">
            <a:noAutofit/>
          </a:bodyPr>
          <a:lstStyle/>
          <a:p>
            <a:r>
              <a:rPr lang="en-US" sz="3200" b="1" dirty="0">
                <a:solidFill>
                  <a:srgbClr val="195993"/>
                </a:solidFill>
                <a:latin typeface="Arial Black" panose="020B0604020202020204" pitchFamily="34" charset="0"/>
                <a:cs typeface="Arial Black" panose="020B0604020202020204" pitchFamily="34" charset="0"/>
              </a:rPr>
              <a:t>WHAT IS A HECM?</a:t>
            </a:r>
          </a:p>
          <a:p>
            <a:pPr>
              <a:spcBef>
                <a:spcPts val="2000"/>
              </a:spcBef>
              <a:defRPr/>
            </a:pPr>
            <a:r>
              <a:rPr lang="en-US" altLang="en-US" sz="2400" b="1" dirty="0">
                <a:solidFill>
                  <a:srgbClr val="343433"/>
                </a:solidFill>
                <a:latin typeface="Arial" panose="020B0604020202020204" pitchFamily="34" charset="0"/>
                <a:cs typeface="Arial" panose="020B0604020202020204" pitchFamily="34" charset="0"/>
              </a:rPr>
              <a:t>A Home Equity Conversion Mortgage</a:t>
            </a:r>
          </a:p>
          <a:p>
            <a:pPr marL="304792" lvl="1" indent="-304792">
              <a:spcBef>
                <a:spcPts val="2000"/>
              </a:spcBef>
              <a:buFont typeface="+mj-lt"/>
              <a:buAutoNum type="arabicPeriod"/>
              <a:defRPr/>
            </a:pPr>
            <a:r>
              <a:rPr lang="en-US" altLang="en-US" sz="2400" dirty="0">
                <a:solidFill>
                  <a:srgbClr val="343433"/>
                </a:solidFill>
                <a:latin typeface="Arial" panose="020B0604020202020204" pitchFamily="34" charset="0"/>
                <a:cs typeface="Arial" panose="020B0604020202020204" pitchFamily="34" charset="0"/>
              </a:rPr>
              <a:t>Most popular reverse mortgage &gt; 95%</a:t>
            </a:r>
          </a:p>
          <a:p>
            <a:pPr marL="304792" lvl="1" indent="-304792">
              <a:spcBef>
                <a:spcPts val="1000"/>
              </a:spcBef>
              <a:buFont typeface="+mj-lt"/>
              <a:buAutoNum type="arabicPeriod"/>
              <a:defRPr/>
            </a:pPr>
            <a:r>
              <a:rPr lang="en-US" altLang="en-US" sz="2400" dirty="0">
                <a:solidFill>
                  <a:srgbClr val="343433"/>
                </a:solidFill>
                <a:latin typeface="Arial" panose="020B0604020202020204" pitchFamily="34" charset="0"/>
                <a:cs typeface="Arial" panose="020B0604020202020204" pitchFamily="34" charset="0"/>
              </a:rPr>
              <a:t>Insured by the full faith and credit of US Government</a:t>
            </a:r>
          </a:p>
          <a:p>
            <a:pPr marL="304792" lvl="1" indent="-304792">
              <a:spcBef>
                <a:spcPts val="1000"/>
              </a:spcBef>
              <a:buFont typeface="+mj-lt"/>
              <a:buAutoNum type="arabicPeriod"/>
              <a:defRPr/>
            </a:pPr>
            <a:r>
              <a:rPr lang="en-US" altLang="en-US" sz="2400" dirty="0">
                <a:solidFill>
                  <a:srgbClr val="343433"/>
                </a:solidFill>
                <a:latin typeface="Arial" panose="020B0604020202020204" pitchFamily="34" charset="0"/>
                <a:cs typeface="Arial" panose="020B0604020202020204" pitchFamily="34" charset="0"/>
              </a:rPr>
              <a:t>Regulated by the Federal Housing Authority (FHA)</a:t>
            </a:r>
          </a:p>
          <a:p>
            <a:pPr marL="304792" lvl="1" indent="-304792">
              <a:spcBef>
                <a:spcPts val="1000"/>
              </a:spcBef>
              <a:buFont typeface="+mj-lt"/>
              <a:buAutoNum type="arabicPeriod"/>
              <a:defRPr/>
            </a:pPr>
            <a:r>
              <a:rPr lang="en-US" altLang="en-US" sz="2400" dirty="0">
                <a:solidFill>
                  <a:srgbClr val="343433"/>
                </a:solidFill>
                <a:latin typeface="Arial" panose="020B0604020202020204" pitchFamily="34" charset="0"/>
                <a:cs typeface="Arial" panose="020B0604020202020204" pitchFamily="34" charset="0"/>
              </a:rPr>
              <a:t>A non-recourse loan</a:t>
            </a:r>
          </a:p>
          <a:p>
            <a:pPr marL="0" lvl="1">
              <a:spcBef>
                <a:spcPts val="3000"/>
              </a:spcBef>
              <a:defRPr/>
            </a:pPr>
            <a:r>
              <a:rPr lang="en-US" altLang="en-US" sz="1400" dirty="0">
                <a:solidFill>
                  <a:srgbClr val="343433"/>
                </a:solidFill>
                <a:latin typeface="Arial Narrow" panose="020B0604020202020204" pitchFamily="34" charset="0"/>
                <a:cs typeface="Arial Narrow" panose="020B0604020202020204" pitchFamily="34" charset="0"/>
              </a:rPr>
              <a:t> *Borrower must occupy home as primary residence and remain current on property taxes, homeowner’s insurance, the costs of home maintenance, and any HOA fees.  </a:t>
            </a:r>
          </a:p>
        </p:txBody>
      </p:sp>
      <p:pic>
        <p:nvPicPr>
          <p:cNvPr id="6" name="Picture 5">
            <a:extLst>
              <a:ext uri="{FF2B5EF4-FFF2-40B4-BE49-F238E27FC236}">
                <a16:creationId xmlns:a16="http://schemas.microsoft.com/office/drawing/2014/main" id="{28AF69B7-42BC-ACB8-9694-E0ADF0DA507B}"/>
              </a:ext>
            </a:extLst>
          </p:cNvPr>
          <p:cNvPicPr>
            <a:picLocks noChangeAspect="1"/>
          </p:cNvPicPr>
          <p:nvPr/>
        </p:nvPicPr>
        <p:blipFill rotWithShape="1">
          <a:blip r:embed="rId3"/>
          <a:srcRect l="34352" t="16897" r="22217" b="59963"/>
          <a:stretch/>
        </p:blipFill>
        <p:spPr>
          <a:xfrm rot="16200000">
            <a:off x="1009723" y="3049594"/>
            <a:ext cx="6858003" cy="758813"/>
          </a:xfrm>
          <a:prstGeom prst="rect">
            <a:avLst/>
          </a:prstGeom>
        </p:spPr>
      </p:pic>
    </p:spTree>
    <p:extLst>
      <p:ext uri="{BB962C8B-B14F-4D97-AF65-F5344CB8AC3E}">
        <p14:creationId xmlns:p14="http://schemas.microsoft.com/office/powerpoint/2010/main" val="111762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person, indoor, table, sitting&#10;&#10;Description automatically generated">
            <a:extLst>
              <a:ext uri="{FF2B5EF4-FFF2-40B4-BE49-F238E27FC236}">
                <a16:creationId xmlns:a16="http://schemas.microsoft.com/office/drawing/2014/main" id="{77067A27-1F25-2841-8753-7B19961D403F}"/>
              </a:ext>
            </a:extLst>
          </p:cNvPr>
          <p:cNvPicPr>
            <a:picLocks noChangeAspect="1"/>
          </p:cNvPicPr>
          <p:nvPr/>
        </p:nvPicPr>
        <p:blipFill rotWithShape="1">
          <a:blip r:embed="rId2">
            <a:extLst>
              <a:ext uri="{28A0092B-C50C-407E-A947-70E740481C1C}">
                <a14:useLocalDpi xmlns:a14="http://schemas.microsoft.com/office/drawing/2010/main" val="0"/>
              </a:ext>
            </a:extLst>
          </a:blip>
          <a:srcRect t="6023"/>
          <a:stretch/>
        </p:blipFill>
        <p:spPr>
          <a:xfrm>
            <a:off x="-12199" y="0"/>
            <a:ext cx="4865017" cy="6858000"/>
          </a:xfrm>
          <a:prstGeom prst="rect">
            <a:avLst/>
          </a:prstGeom>
        </p:spPr>
      </p:pic>
      <p:sp>
        <p:nvSpPr>
          <p:cNvPr id="11" name="object 4">
            <a:extLst>
              <a:ext uri="{FF2B5EF4-FFF2-40B4-BE49-F238E27FC236}">
                <a16:creationId xmlns:a16="http://schemas.microsoft.com/office/drawing/2014/main" id="{0D85CA87-B63A-6443-A2F7-45878C7F789D}"/>
              </a:ext>
            </a:extLst>
          </p:cNvPr>
          <p:cNvSpPr txBox="1">
            <a:spLocks noChangeArrowheads="1"/>
          </p:cNvSpPr>
          <p:nvPr/>
        </p:nvSpPr>
        <p:spPr bwMode="auto">
          <a:xfrm>
            <a:off x="5402076" y="0"/>
            <a:ext cx="62750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nchor="ctr">
            <a:noAutofit/>
          </a:bodyPr>
          <a:lstStyle/>
          <a:p>
            <a:pPr>
              <a:spcAft>
                <a:spcPts val="1000"/>
              </a:spcAft>
            </a:pPr>
            <a:r>
              <a:rPr lang="en-US" sz="3200" b="1" dirty="0">
                <a:solidFill>
                  <a:srgbClr val="195993"/>
                </a:solidFill>
                <a:latin typeface="Arial Black" panose="020B0604020202020204" pitchFamily="34" charset="0"/>
                <a:cs typeface="Arial Black" panose="020B0604020202020204" pitchFamily="34" charset="0"/>
              </a:rPr>
              <a:t>SPECIAL FEATURES         OF A HECM</a:t>
            </a:r>
          </a:p>
          <a:p>
            <a:pPr marL="304792" lvl="1" indent="-304792">
              <a:spcBef>
                <a:spcPts val="2000"/>
              </a:spcBef>
              <a:buFont typeface="+mj-lt"/>
              <a:buAutoNum type="arabicPeriod"/>
              <a:defRPr/>
            </a:pPr>
            <a:r>
              <a:rPr lang="en-US" altLang="en-US" sz="2100" dirty="0">
                <a:solidFill>
                  <a:srgbClr val="343433"/>
                </a:solidFill>
                <a:latin typeface="Arial" panose="020B0604020202020204" pitchFamily="34" charset="0"/>
                <a:cs typeface="Arial" panose="020B0604020202020204" pitchFamily="34" charset="0"/>
              </a:rPr>
              <a:t>Payment deferred until borrower moves from home or fails to meet loan obligations, which include the need to remain current on property taxes, homeowner's insurance, the costs of home maintenance, and any HOA or Condo fees.</a:t>
            </a:r>
          </a:p>
          <a:p>
            <a:pPr marL="304792" lvl="1" indent="-304792">
              <a:spcBef>
                <a:spcPts val="1000"/>
              </a:spcBef>
              <a:buFont typeface="+mj-lt"/>
              <a:buAutoNum type="arabicPeriod"/>
              <a:defRPr/>
            </a:pPr>
            <a:r>
              <a:rPr lang="en-US" altLang="en-US" sz="2100" dirty="0">
                <a:solidFill>
                  <a:srgbClr val="343433"/>
                </a:solidFill>
                <a:latin typeface="Arial" panose="020B0604020202020204" pitchFamily="34" charset="0"/>
                <a:cs typeface="Arial" panose="020B0604020202020204" pitchFamily="34" charset="0"/>
              </a:rPr>
              <a:t>Must live in primary residence</a:t>
            </a:r>
          </a:p>
          <a:p>
            <a:pPr marL="304792" lvl="1" indent="-304792">
              <a:spcBef>
                <a:spcPts val="1000"/>
              </a:spcBef>
              <a:buFont typeface="+mj-lt"/>
              <a:buAutoNum type="arabicPeriod"/>
              <a:defRPr/>
            </a:pPr>
            <a:r>
              <a:rPr lang="en-US" altLang="en-US" sz="2100" dirty="0">
                <a:solidFill>
                  <a:srgbClr val="343433"/>
                </a:solidFill>
                <a:latin typeface="Arial" panose="020B0604020202020204" pitchFamily="34" charset="0"/>
                <a:cs typeface="Arial" panose="020B0604020202020204" pitchFamily="34" charset="0"/>
              </a:rPr>
              <a:t>Available to homeowners 62 or older</a:t>
            </a:r>
          </a:p>
          <a:p>
            <a:pPr marL="304792" lvl="1" indent="-304792">
              <a:spcBef>
                <a:spcPts val="1000"/>
              </a:spcBef>
              <a:buFont typeface="+mj-lt"/>
              <a:buAutoNum type="arabicPeriod"/>
              <a:defRPr/>
            </a:pPr>
            <a:r>
              <a:rPr lang="en-US" altLang="en-US" sz="2100" dirty="0">
                <a:solidFill>
                  <a:srgbClr val="343433"/>
                </a:solidFill>
                <a:latin typeface="Arial" panose="020B0604020202020204" pitchFamily="34" charset="0"/>
                <a:cs typeface="Arial" panose="020B0604020202020204" pitchFamily="34" charset="0"/>
              </a:rPr>
              <a:t>Liability limited to home value</a:t>
            </a:r>
          </a:p>
          <a:p>
            <a:pPr marL="304792" lvl="1" indent="-304792">
              <a:spcBef>
                <a:spcPts val="1000"/>
              </a:spcBef>
              <a:buFont typeface="+mj-lt"/>
              <a:buAutoNum type="arabicPeriod"/>
              <a:defRPr/>
            </a:pPr>
            <a:r>
              <a:rPr lang="en-US" altLang="en-US" sz="2100" dirty="0">
                <a:solidFill>
                  <a:srgbClr val="343433"/>
                </a:solidFill>
                <a:latin typeface="Arial" panose="020B0604020202020204" pitchFamily="34" charset="0"/>
                <a:cs typeface="Arial" panose="020B0604020202020204" pitchFamily="34" charset="0"/>
              </a:rPr>
              <a:t>Lender cannot cancel, freeze or reduce</a:t>
            </a:r>
          </a:p>
          <a:p>
            <a:pPr marL="304792" lvl="1" indent="-304792">
              <a:spcBef>
                <a:spcPts val="1000"/>
              </a:spcBef>
              <a:buFont typeface="+mj-lt"/>
              <a:buAutoNum type="arabicPeriod"/>
              <a:defRPr/>
            </a:pPr>
            <a:r>
              <a:rPr lang="en-US" altLang="en-US" sz="2100" dirty="0">
                <a:solidFill>
                  <a:srgbClr val="343433"/>
                </a:solidFill>
                <a:latin typeface="Arial" panose="020B0604020202020204" pitchFamily="34" charset="0"/>
                <a:cs typeface="Arial" panose="020B0604020202020204" pitchFamily="34" charset="0"/>
              </a:rPr>
              <a:t>FHA loan limit of </a:t>
            </a:r>
            <a:r>
              <a:rPr lang="en-US" sz="2100" dirty="0">
                <a:solidFill>
                  <a:srgbClr val="343433"/>
                </a:solidFill>
                <a:effectLst/>
                <a:latin typeface="Arial" panose="020B0604020202020204" pitchFamily="34" charset="0"/>
                <a:cs typeface="Arial" panose="020B0604020202020204" pitchFamily="34" charset="0"/>
              </a:rPr>
              <a:t>$1,089,300</a:t>
            </a:r>
            <a:endParaRPr lang="en-US" altLang="en-US" sz="2100" dirty="0">
              <a:solidFill>
                <a:srgbClr val="343433"/>
              </a:solidFill>
              <a:latin typeface="Arial" panose="020B0604020202020204" pitchFamily="34" charset="0"/>
              <a:cs typeface="Arial" panose="020B0604020202020204" pitchFamily="34" charset="0"/>
            </a:endParaRPr>
          </a:p>
          <a:p>
            <a:pPr>
              <a:lnSpc>
                <a:spcPts val="2933"/>
              </a:lnSpc>
            </a:pPr>
            <a:endParaRPr lang="en-US" altLang="en-US" sz="3733" dirty="0">
              <a:solidFill>
                <a:srgbClr val="343433"/>
              </a:solidFill>
              <a:latin typeface="Whitney Book" pitchFamily="2" charset="0"/>
              <a:cs typeface="Arial" panose="020B0604020202020204" pitchFamily="34" charset="0"/>
            </a:endParaRPr>
          </a:p>
        </p:txBody>
      </p:sp>
      <p:pic>
        <p:nvPicPr>
          <p:cNvPr id="5" name="Picture 4">
            <a:extLst>
              <a:ext uri="{FF2B5EF4-FFF2-40B4-BE49-F238E27FC236}">
                <a16:creationId xmlns:a16="http://schemas.microsoft.com/office/drawing/2014/main" id="{398E743C-B26C-A7A1-27F6-356094EA91A5}"/>
              </a:ext>
            </a:extLst>
          </p:cNvPr>
          <p:cNvPicPr>
            <a:picLocks noChangeAspect="1"/>
          </p:cNvPicPr>
          <p:nvPr/>
        </p:nvPicPr>
        <p:blipFill rotWithShape="1">
          <a:blip r:embed="rId3"/>
          <a:srcRect l="34352" t="16897" r="22217" b="59963"/>
          <a:stretch/>
        </p:blipFill>
        <p:spPr>
          <a:xfrm rot="16200000">
            <a:off x="1044410" y="3049594"/>
            <a:ext cx="6858003" cy="758813"/>
          </a:xfrm>
          <a:prstGeom prst="rect">
            <a:avLst/>
          </a:prstGeom>
        </p:spPr>
      </p:pic>
    </p:spTree>
    <p:extLst>
      <p:ext uri="{BB962C8B-B14F-4D97-AF65-F5344CB8AC3E}">
        <p14:creationId xmlns:p14="http://schemas.microsoft.com/office/powerpoint/2010/main" val="2757607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sitting at a table using a computer&#10;&#10;Description automatically generated">
            <a:extLst>
              <a:ext uri="{FF2B5EF4-FFF2-40B4-BE49-F238E27FC236}">
                <a16:creationId xmlns:a16="http://schemas.microsoft.com/office/drawing/2014/main" id="{31DB563E-D773-0D4A-8B68-057A67848AAE}"/>
              </a:ext>
            </a:extLst>
          </p:cNvPr>
          <p:cNvPicPr>
            <a:picLocks noChangeAspect="1"/>
          </p:cNvPicPr>
          <p:nvPr/>
        </p:nvPicPr>
        <p:blipFill rotWithShape="1">
          <a:blip r:embed="rId2">
            <a:extLst>
              <a:ext uri="{28A0092B-C50C-407E-A947-70E740481C1C}">
                <a14:useLocalDpi xmlns:a14="http://schemas.microsoft.com/office/drawing/2010/main" val="0"/>
              </a:ext>
            </a:extLst>
          </a:blip>
          <a:srcRect l="1939" t="3142" r="-1" b="4994"/>
          <a:stretch/>
        </p:blipFill>
        <p:spPr>
          <a:xfrm>
            <a:off x="7311663" y="-1"/>
            <a:ext cx="4880335" cy="6858001"/>
          </a:xfrm>
          <a:prstGeom prst="rect">
            <a:avLst/>
          </a:prstGeom>
        </p:spPr>
      </p:pic>
      <p:sp>
        <p:nvSpPr>
          <p:cNvPr id="8" name="object 4">
            <a:extLst>
              <a:ext uri="{FF2B5EF4-FFF2-40B4-BE49-F238E27FC236}">
                <a16:creationId xmlns:a16="http://schemas.microsoft.com/office/drawing/2014/main" id="{B62EB7A4-3E2D-9A46-B39C-D496A17579C0}"/>
              </a:ext>
            </a:extLst>
          </p:cNvPr>
          <p:cNvSpPr txBox="1">
            <a:spLocks noChangeArrowheads="1"/>
          </p:cNvSpPr>
          <p:nvPr/>
        </p:nvSpPr>
        <p:spPr bwMode="auto">
          <a:xfrm>
            <a:off x="618336" y="0"/>
            <a:ext cx="621894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nchor="ctr">
            <a:noAutofit/>
          </a:bodyPr>
          <a:lstStyle/>
          <a:p>
            <a:r>
              <a:rPr lang="en-US" sz="3200" b="1" dirty="0">
                <a:solidFill>
                  <a:srgbClr val="195993"/>
                </a:solidFill>
                <a:latin typeface="Arial Black" panose="020B0604020202020204" pitchFamily="34" charset="0"/>
                <a:cs typeface="Arial Black" panose="020B0604020202020204" pitchFamily="34" charset="0"/>
              </a:rPr>
              <a:t>WHY SUCH A BAD REPUTATION?</a:t>
            </a:r>
          </a:p>
          <a:p>
            <a:pPr>
              <a:spcBef>
                <a:spcPts val="2000"/>
              </a:spcBef>
              <a:defRPr/>
            </a:pPr>
            <a:r>
              <a:rPr lang="en-US" altLang="en-US" sz="2100" b="1" dirty="0">
                <a:solidFill>
                  <a:srgbClr val="343433"/>
                </a:solidFill>
                <a:latin typeface="Arial" panose="020B0604020202020204" pitchFamily="34" charset="0"/>
                <a:cs typeface="Arial" panose="020B0604020202020204" pitchFamily="34" charset="0"/>
              </a:rPr>
              <a:t>Generally misunderstood: 4 misconceptions*</a:t>
            </a:r>
          </a:p>
          <a:p>
            <a:pPr marL="304792" lvl="1" indent="-304792">
              <a:spcBef>
                <a:spcPts val="2000"/>
              </a:spcBef>
              <a:buFont typeface="+mj-lt"/>
              <a:buAutoNum type="arabicPeriod"/>
              <a:defRPr/>
            </a:pPr>
            <a:r>
              <a:rPr lang="en-US" altLang="en-US" sz="2100" dirty="0">
                <a:solidFill>
                  <a:srgbClr val="343433"/>
                </a:solidFill>
                <a:latin typeface="Arial" panose="020B0604020202020204" pitchFamily="34" charset="0"/>
                <a:cs typeface="Arial" panose="020B0604020202020204" pitchFamily="34" charset="0"/>
              </a:rPr>
              <a:t>Never give </a:t>
            </a:r>
            <a:r>
              <a:rPr lang="en-US" altLang="en-US" sz="2100">
                <a:solidFill>
                  <a:srgbClr val="343433"/>
                </a:solidFill>
                <a:latin typeface="Arial" panose="020B0604020202020204" pitchFamily="34" charset="0"/>
                <a:cs typeface="Arial" panose="020B0604020202020204" pitchFamily="34" charset="0"/>
              </a:rPr>
              <a:t>up title: </a:t>
            </a:r>
            <a:r>
              <a:rPr lang="en-US" altLang="en-US" sz="2100" dirty="0">
                <a:solidFill>
                  <a:srgbClr val="343433"/>
                </a:solidFill>
                <a:latin typeface="Arial" panose="020B0604020202020204" pitchFamily="34" charset="0"/>
                <a:cs typeface="Arial" panose="020B0604020202020204" pitchFamily="34" charset="0"/>
              </a:rPr>
              <a:t>Bank does not get the house</a:t>
            </a:r>
          </a:p>
          <a:p>
            <a:pPr marL="304792" lvl="1" indent="-304792">
              <a:spcBef>
                <a:spcPts val="1000"/>
              </a:spcBef>
              <a:buFont typeface="+mj-lt"/>
              <a:buAutoNum type="arabicPeriod"/>
              <a:defRPr/>
            </a:pPr>
            <a:r>
              <a:rPr lang="en-US" altLang="en-US" sz="2100" dirty="0">
                <a:solidFill>
                  <a:srgbClr val="343433"/>
                </a:solidFill>
                <a:latin typeface="Arial" panose="020B0604020202020204" pitchFamily="34" charset="0"/>
                <a:cs typeface="Arial" panose="020B0604020202020204" pitchFamily="34" charset="0"/>
              </a:rPr>
              <a:t>Non-recourse loan: Never owe more than home value, any remaining equity belongs to homeowner or estate</a:t>
            </a:r>
          </a:p>
          <a:p>
            <a:pPr marL="304792" lvl="1" indent="-304792">
              <a:spcBef>
                <a:spcPts val="1000"/>
              </a:spcBef>
              <a:buFont typeface="+mj-lt"/>
              <a:buAutoNum type="arabicPeriod"/>
              <a:defRPr/>
            </a:pPr>
            <a:r>
              <a:rPr lang="en-US" altLang="en-US" sz="2100" dirty="0">
                <a:solidFill>
                  <a:srgbClr val="343433"/>
                </a:solidFill>
                <a:latin typeface="Arial" panose="020B0604020202020204" pitchFamily="34" charset="0"/>
                <a:cs typeface="Arial" panose="020B0604020202020204" pitchFamily="34" charset="0"/>
              </a:rPr>
              <a:t>Never have to move, even if all the </a:t>
            </a:r>
            <a:br>
              <a:rPr lang="en-US" altLang="en-US" sz="2100" dirty="0">
                <a:solidFill>
                  <a:srgbClr val="343433"/>
                </a:solidFill>
                <a:latin typeface="Arial" panose="020B0604020202020204" pitchFamily="34" charset="0"/>
                <a:cs typeface="Arial" panose="020B0604020202020204" pitchFamily="34" charset="0"/>
              </a:rPr>
            </a:br>
            <a:r>
              <a:rPr lang="en-US" altLang="en-US" sz="2100" dirty="0">
                <a:solidFill>
                  <a:srgbClr val="343433"/>
                </a:solidFill>
                <a:latin typeface="Arial" panose="020B0604020202020204" pitchFamily="34" charset="0"/>
                <a:cs typeface="Arial" panose="020B0604020202020204" pitchFamily="34" charset="0"/>
              </a:rPr>
              <a:t>money is used </a:t>
            </a:r>
          </a:p>
          <a:p>
            <a:pPr marL="304792" lvl="1" indent="-304792">
              <a:spcBef>
                <a:spcPts val="1000"/>
              </a:spcBef>
              <a:buFont typeface="+mj-lt"/>
              <a:buAutoNum type="arabicPeriod"/>
              <a:defRPr/>
            </a:pPr>
            <a:r>
              <a:rPr lang="en-US" altLang="en-US" sz="2100" dirty="0">
                <a:solidFill>
                  <a:srgbClr val="343433"/>
                </a:solidFill>
                <a:latin typeface="Arial" panose="020B0604020202020204" pitchFamily="34" charset="0"/>
                <a:cs typeface="Arial" panose="020B0604020202020204" pitchFamily="34" charset="0"/>
              </a:rPr>
              <a:t>Never have to make a payment on principal/interest</a:t>
            </a:r>
          </a:p>
          <a:p>
            <a:pPr>
              <a:spcBef>
                <a:spcPts val="2000"/>
              </a:spcBef>
            </a:pPr>
            <a:r>
              <a:rPr lang="en-US" altLang="en-US" sz="1400" dirty="0">
                <a:solidFill>
                  <a:srgbClr val="343433"/>
                </a:solidFill>
                <a:latin typeface="Arial Narrow" panose="020B0604020202020204" pitchFamily="34" charset="0"/>
                <a:cs typeface="Arial Narrow" panose="020B0604020202020204" pitchFamily="34" charset="0"/>
              </a:rPr>
              <a:t>*Until the last homeowner dies, moves or sells. Borrower must occupy home as primary residence and remain current on property taxes, homeowner’s insurance, the costs of home maintenance, and any HOA fees. </a:t>
            </a:r>
          </a:p>
        </p:txBody>
      </p:sp>
      <p:pic>
        <p:nvPicPr>
          <p:cNvPr id="6" name="Picture 5">
            <a:extLst>
              <a:ext uri="{FF2B5EF4-FFF2-40B4-BE49-F238E27FC236}">
                <a16:creationId xmlns:a16="http://schemas.microsoft.com/office/drawing/2014/main" id="{74022288-14B6-0A4A-8D8A-10FFC0698BD6}"/>
              </a:ext>
            </a:extLst>
          </p:cNvPr>
          <p:cNvPicPr>
            <a:picLocks noChangeAspect="1"/>
          </p:cNvPicPr>
          <p:nvPr/>
        </p:nvPicPr>
        <p:blipFill>
          <a:blip r:embed="rId3"/>
          <a:stretch>
            <a:fillRect/>
          </a:stretch>
        </p:blipFill>
        <p:spPr>
          <a:xfrm>
            <a:off x="9344753" y="5925152"/>
            <a:ext cx="2410998" cy="517918"/>
          </a:xfrm>
          <a:prstGeom prst="rect">
            <a:avLst/>
          </a:prstGeom>
        </p:spPr>
      </p:pic>
      <p:pic>
        <p:nvPicPr>
          <p:cNvPr id="9" name="Picture 8">
            <a:extLst>
              <a:ext uri="{FF2B5EF4-FFF2-40B4-BE49-F238E27FC236}">
                <a16:creationId xmlns:a16="http://schemas.microsoft.com/office/drawing/2014/main" id="{BD60F0B7-483F-134E-FE5C-49D5AA91EAC2}"/>
              </a:ext>
            </a:extLst>
          </p:cNvPr>
          <p:cNvPicPr>
            <a:picLocks noChangeAspect="1"/>
          </p:cNvPicPr>
          <p:nvPr/>
        </p:nvPicPr>
        <p:blipFill rotWithShape="1">
          <a:blip r:embed="rId4"/>
          <a:srcRect l="34352" t="16897" r="22217" b="59963"/>
          <a:stretch/>
        </p:blipFill>
        <p:spPr>
          <a:xfrm rot="5400000">
            <a:off x="4223936" y="3049594"/>
            <a:ext cx="6858003" cy="758813"/>
          </a:xfrm>
          <a:prstGeom prst="rect">
            <a:avLst/>
          </a:prstGeom>
        </p:spPr>
      </p:pic>
    </p:spTree>
    <p:extLst>
      <p:ext uri="{BB962C8B-B14F-4D97-AF65-F5344CB8AC3E}">
        <p14:creationId xmlns:p14="http://schemas.microsoft.com/office/powerpoint/2010/main" val="994763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17F646-D18A-A245-AE04-FB2A57DE41B9}"/>
              </a:ext>
            </a:extLst>
          </p:cNvPr>
          <p:cNvSpPr/>
          <p:nvPr/>
        </p:nvSpPr>
        <p:spPr>
          <a:xfrm>
            <a:off x="1" y="-35859"/>
            <a:ext cx="12206876" cy="68938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bject 4">
            <a:extLst>
              <a:ext uri="{FF2B5EF4-FFF2-40B4-BE49-F238E27FC236}">
                <a16:creationId xmlns:a16="http://schemas.microsoft.com/office/drawing/2014/main" id="{E8F8FD59-D6C0-1C43-9AED-D8DD6A78FCFE}"/>
              </a:ext>
            </a:extLst>
          </p:cNvPr>
          <p:cNvSpPr txBox="1">
            <a:spLocks noChangeArrowheads="1"/>
          </p:cNvSpPr>
          <p:nvPr/>
        </p:nvSpPr>
        <p:spPr bwMode="auto">
          <a:xfrm>
            <a:off x="5329467" y="-35858"/>
            <a:ext cx="6169752" cy="689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nchor="ctr">
            <a:noAutofit/>
          </a:bodyPr>
          <a:lstStyle/>
          <a:p>
            <a:r>
              <a:rPr lang="en-US" sz="3200" b="1" dirty="0">
                <a:solidFill>
                  <a:srgbClr val="195993"/>
                </a:solidFill>
                <a:latin typeface="Arial Black" panose="020B0604020202020204" pitchFamily="34" charset="0"/>
                <a:cs typeface="Arial Black" panose="020B0604020202020204" pitchFamily="34" charset="0"/>
              </a:rPr>
              <a:t>THE HEIRS DECIDE HOW TO PROCEED</a:t>
            </a:r>
            <a:endParaRPr lang="en-US" altLang="en-US" sz="3200" b="1" dirty="0">
              <a:solidFill>
                <a:srgbClr val="195993"/>
              </a:solidFill>
              <a:latin typeface="Arial Black" panose="020B0604020202020204" pitchFamily="34" charset="0"/>
              <a:cs typeface="Arial Black" panose="020B0604020202020204" pitchFamily="34" charset="0"/>
            </a:endParaRPr>
          </a:p>
          <a:p>
            <a:pPr marL="457200" indent="-457200">
              <a:spcBef>
                <a:spcPts val="2000"/>
              </a:spcBef>
              <a:buFont typeface="+mj-lt"/>
              <a:buAutoNum type="arabicPeriod"/>
            </a:pPr>
            <a:r>
              <a:rPr lang="en-US" sz="2130" dirty="0">
                <a:solidFill>
                  <a:srgbClr val="343433"/>
                </a:solidFill>
                <a:effectLst/>
                <a:latin typeface="Arial" panose="020B0604020202020204" pitchFamily="34" charset="0"/>
                <a:cs typeface="Arial" panose="020B0604020202020204" pitchFamily="34" charset="0"/>
              </a:rPr>
              <a:t>Purchase the home </a:t>
            </a:r>
          </a:p>
          <a:p>
            <a:pPr lvl="1"/>
            <a:r>
              <a:rPr lang="en-US" sz="2130" dirty="0">
                <a:solidFill>
                  <a:srgbClr val="343433"/>
                </a:solidFill>
                <a:effectLst/>
                <a:latin typeface="Arial" panose="020B0604020202020204" pitchFamily="34" charset="0"/>
                <a:cs typeface="Arial" panose="020B0604020202020204" pitchFamily="34" charset="0"/>
              </a:rPr>
              <a:t>Pay loan balance or 95% of the appraised home value, whichever is less</a:t>
            </a:r>
          </a:p>
          <a:p>
            <a:pPr marL="457200" indent="-457200">
              <a:spcBef>
                <a:spcPts val="1000"/>
              </a:spcBef>
              <a:buFont typeface="+mj-lt"/>
              <a:buAutoNum type="arabicPeriod" startAt="2"/>
            </a:pPr>
            <a:r>
              <a:rPr lang="en-US" sz="2130" dirty="0">
                <a:solidFill>
                  <a:srgbClr val="343433"/>
                </a:solidFill>
                <a:effectLst/>
                <a:latin typeface="Arial" panose="020B0604020202020204" pitchFamily="34" charset="0"/>
                <a:cs typeface="Arial" panose="020B0604020202020204" pitchFamily="34" charset="0"/>
              </a:rPr>
              <a:t>Sell the home </a:t>
            </a:r>
          </a:p>
          <a:p>
            <a:pPr lvl="1"/>
            <a:r>
              <a:rPr lang="en-US" sz="2130" dirty="0">
                <a:solidFill>
                  <a:srgbClr val="343433"/>
                </a:solidFill>
                <a:effectLst/>
                <a:latin typeface="Arial" panose="020B0604020202020204" pitchFamily="34" charset="0"/>
                <a:cs typeface="Arial" panose="020B0604020202020204" pitchFamily="34" charset="0"/>
              </a:rPr>
              <a:t>Keep any applicable equity</a:t>
            </a:r>
          </a:p>
          <a:p>
            <a:pPr marL="457200" indent="-457200">
              <a:spcBef>
                <a:spcPts val="1000"/>
              </a:spcBef>
              <a:buFont typeface="+mj-lt"/>
              <a:buAutoNum type="arabicPeriod" startAt="3"/>
            </a:pPr>
            <a:r>
              <a:rPr lang="en-US" sz="2130" dirty="0">
                <a:solidFill>
                  <a:srgbClr val="343433"/>
                </a:solidFill>
                <a:effectLst/>
                <a:latin typeface="Arial" panose="020B0604020202020204" pitchFamily="34" charset="0"/>
                <a:cs typeface="Arial" panose="020B0604020202020204" pitchFamily="34" charset="0"/>
              </a:rPr>
              <a:t>Sign a Deed in Lieu or Foreclosure </a:t>
            </a:r>
          </a:p>
          <a:p>
            <a:pPr lvl="1"/>
            <a:r>
              <a:rPr lang="en-US" sz="2130" dirty="0">
                <a:solidFill>
                  <a:srgbClr val="343433"/>
                </a:solidFill>
                <a:effectLst/>
                <a:latin typeface="Arial" panose="020B0604020202020204" pitchFamily="34" charset="0"/>
                <a:cs typeface="Arial" panose="020B0604020202020204" pitchFamily="34" charset="0"/>
              </a:rPr>
              <a:t>Will not negatively affect heir's credit</a:t>
            </a:r>
          </a:p>
          <a:p>
            <a:pPr>
              <a:spcBef>
                <a:spcPts val="2000"/>
              </a:spcBef>
              <a:defRPr/>
            </a:pPr>
            <a:r>
              <a:rPr lang="en-US" altLang="en-US" sz="1400" dirty="0">
                <a:solidFill>
                  <a:srgbClr val="343433"/>
                </a:solidFill>
                <a:latin typeface="Arial Narrow" panose="020B0604020202020204" pitchFamily="34" charset="0"/>
                <a:cs typeface="Arial Narrow" panose="020B0604020202020204" pitchFamily="34" charset="0"/>
              </a:rPr>
              <a:t>If your heirs desire to keep the home, they won't have to pay more than the loan balance or 95% of the appraised value of your home, whichever is less</a:t>
            </a:r>
          </a:p>
          <a:p>
            <a:pPr>
              <a:lnSpc>
                <a:spcPts val="4000"/>
              </a:lnSpc>
            </a:pPr>
            <a:endParaRPr lang="en-US" altLang="en-US" sz="3733" dirty="0">
              <a:solidFill>
                <a:srgbClr val="424242"/>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56A1AD9F-023A-8645-B7D9-F73B8746AC15}"/>
              </a:ext>
            </a:extLst>
          </p:cNvPr>
          <p:cNvPicPr>
            <a:picLocks noChangeAspect="1"/>
          </p:cNvPicPr>
          <p:nvPr/>
        </p:nvPicPr>
        <p:blipFill>
          <a:blip r:embed="rId3"/>
          <a:stretch>
            <a:fillRect/>
          </a:stretch>
        </p:blipFill>
        <p:spPr>
          <a:xfrm>
            <a:off x="9382539" y="5974066"/>
            <a:ext cx="2410997" cy="517918"/>
          </a:xfrm>
          <a:prstGeom prst="rect">
            <a:avLst/>
          </a:prstGeom>
        </p:spPr>
      </p:pic>
      <p:pic>
        <p:nvPicPr>
          <p:cNvPr id="10" name="Picture 9">
            <a:extLst>
              <a:ext uri="{FF2B5EF4-FFF2-40B4-BE49-F238E27FC236}">
                <a16:creationId xmlns:a16="http://schemas.microsoft.com/office/drawing/2014/main" id="{49B36146-EDB1-A341-4D90-9B4577077958}"/>
              </a:ext>
            </a:extLst>
          </p:cNvPr>
          <p:cNvPicPr>
            <a:picLocks noChangeAspect="1"/>
          </p:cNvPicPr>
          <p:nvPr/>
        </p:nvPicPr>
        <p:blipFill rotWithShape="1">
          <a:blip r:embed="rId4"/>
          <a:srcRect l="32426" t="2959" r="51139" b="2653"/>
          <a:stretch/>
        </p:blipFill>
        <p:spPr>
          <a:xfrm>
            <a:off x="0" y="0"/>
            <a:ext cx="336694" cy="6858000"/>
          </a:xfrm>
          <a:prstGeom prst="rect">
            <a:avLst/>
          </a:prstGeom>
        </p:spPr>
      </p:pic>
      <p:pic>
        <p:nvPicPr>
          <p:cNvPr id="11" name="Picture 10">
            <a:extLst>
              <a:ext uri="{FF2B5EF4-FFF2-40B4-BE49-F238E27FC236}">
                <a16:creationId xmlns:a16="http://schemas.microsoft.com/office/drawing/2014/main" id="{2711FF1B-8EEC-DE12-3C02-26FED3EC1841}"/>
              </a:ext>
            </a:extLst>
          </p:cNvPr>
          <p:cNvPicPr>
            <a:picLocks noChangeAspect="1"/>
          </p:cNvPicPr>
          <p:nvPr/>
        </p:nvPicPr>
        <p:blipFill>
          <a:blip r:embed="rId5"/>
          <a:stretch>
            <a:fillRect/>
          </a:stretch>
        </p:blipFill>
        <p:spPr>
          <a:xfrm>
            <a:off x="692781" y="1270771"/>
            <a:ext cx="4280598" cy="4280598"/>
          </a:xfrm>
          <a:prstGeom prst="rect">
            <a:avLst/>
          </a:prstGeom>
        </p:spPr>
      </p:pic>
    </p:spTree>
    <p:extLst>
      <p:ext uri="{BB962C8B-B14F-4D97-AF65-F5344CB8AC3E}">
        <p14:creationId xmlns:p14="http://schemas.microsoft.com/office/powerpoint/2010/main" val="2654035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315F8F-ACB3-CE48-B8B5-1158C0FC78F4}"/>
              </a:ext>
            </a:extLst>
          </p:cNvPr>
          <p:cNvSpPr/>
          <p:nvPr/>
        </p:nvSpPr>
        <p:spPr>
          <a:xfrm>
            <a:off x="1" y="-35859"/>
            <a:ext cx="12206876" cy="68938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bject 4">
            <a:extLst>
              <a:ext uri="{FF2B5EF4-FFF2-40B4-BE49-F238E27FC236}">
                <a16:creationId xmlns:a16="http://schemas.microsoft.com/office/drawing/2014/main" id="{0F974020-4FB1-CB44-9950-EC21E3BF547D}"/>
              </a:ext>
            </a:extLst>
          </p:cNvPr>
          <p:cNvSpPr txBox="1"/>
          <p:nvPr/>
        </p:nvSpPr>
        <p:spPr>
          <a:xfrm>
            <a:off x="1038081" y="-35860"/>
            <a:ext cx="10420494" cy="6893859"/>
          </a:xfrm>
          <a:prstGeom prst="rect">
            <a:avLst/>
          </a:prstGeom>
        </p:spPr>
        <p:txBody>
          <a:bodyPr wrap="square" lIns="0" tIns="12700" rIns="0" bIns="0" anchor="ctr">
            <a:noAutofit/>
          </a:bodyPr>
          <a:lstStyle>
            <a:lvl1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2844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7416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1988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656013" indent="1588" eaLnBrk="0" fontAlgn="base" hangingPunct="0">
              <a:spcBef>
                <a:spcPct val="0"/>
              </a:spcBef>
              <a:spcAft>
                <a:spcPct val="0"/>
              </a:spcAft>
              <a:tabLst>
                <a:tab pos="93663" algn="l"/>
              </a:tabLst>
              <a:defRPr sz="1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spcBef>
                <a:spcPts val="1000"/>
              </a:spcBef>
              <a:buSzPct val="150000"/>
              <a:defRPr/>
            </a:pPr>
            <a:r>
              <a:rPr lang="en-US" sz="3200" b="1" dirty="0">
                <a:solidFill>
                  <a:srgbClr val="195993"/>
                </a:solidFill>
                <a:latin typeface="Arial Black" panose="020B0604020202020204" pitchFamily="34" charset="0"/>
                <a:cs typeface="Arial Black" panose="020B0604020202020204" pitchFamily="34" charset="0"/>
              </a:rPr>
              <a:t>REVERSE MORTGAGE LOAN PURPOSES FOR REAL ESTATE PURCHASES</a:t>
            </a:r>
            <a:endParaRPr lang="en-US" altLang="en-US" sz="3200" b="1" dirty="0">
              <a:solidFill>
                <a:srgbClr val="195993"/>
              </a:solidFill>
              <a:latin typeface="Arial Black" panose="020B0604020202020204" pitchFamily="34" charset="0"/>
              <a:cs typeface="Arial Black" panose="020B0604020202020204" pitchFamily="34" charset="0"/>
            </a:endParaRPr>
          </a:p>
          <a:p>
            <a:pPr marL="548626" indent="-548626">
              <a:spcBef>
                <a:spcPts val="2000"/>
              </a:spcBef>
              <a:buSzPct val="150000"/>
              <a:buBlip>
                <a:blip r:embed="rId2"/>
              </a:buBlip>
              <a:defRPr/>
            </a:pPr>
            <a:r>
              <a:rPr lang="en-US" altLang="en-US" sz="2100" dirty="0">
                <a:solidFill>
                  <a:srgbClr val="343433"/>
                </a:solidFill>
                <a:latin typeface="Arial" panose="020B0604020202020204" pitchFamily="34" charset="0"/>
                <a:cs typeface="Arial" panose="020B0604020202020204" pitchFamily="34" charset="0"/>
              </a:rPr>
              <a:t>Move up, move down— right size!</a:t>
            </a:r>
          </a:p>
          <a:p>
            <a:pPr marL="548626" indent="-548626">
              <a:spcBef>
                <a:spcPts val="1000"/>
              </a:spcBef>
              <a:buSzPct val="150000"/>
              <a:buBlip>
                <a:blip r:embed="rId2"/>
              </a:buBlip>
              <a:defRPr/>
            </a:pPr>
            <a:r>
              <a:rPr lang="en-US" altLang="en-US" sz="2100" dirty="0">
                <a:solidFill>
                  <a:srgbClr val="343433"/>
                </a:solidFill>
                <a:latin typeface="Arial" panose="020B0604020202020204" pitchFamily="34" charset="0"/>
                <a:cs typeface="Arial" panose="020B0604020202020204" pitchFamily="34" charset="0"/>
              </a:rPr>
              <a:t>Gifting to family or donating to charitable organizations*</a:t>
            </a:r>
          </a:p>
          <a:p>
            <a:pPr marL="548626" indent="-548626">
              <a:spcBef>
                <a:spcPts val="1000"/>
              </a:spcBef>
              <a:buSzPct val="150000"/>
              <a:buBlip>
                <a:blip r:embed="rId2"/>
              </a:buBlip>
              <a:defRPr/>
            </a:pPr>
            <a:r>
              <a:rPr lang="en-US" altLang="en-US" sz="2100" dirty="0">
                <a:solidFill>
                  <a:srgbClr val="343433"/>
                </a:solidFill>
                <a:latin typeface="Arial" panose="020B0604020202020204" pitchFamily="34" charset="0"/>
                <a:cs typeface="Arial" panose="020B0604020202020204" pitchFamily="34" charset="0"/>
              </a:rPr>
              <a:t>Selling a home with a reverse mortgage lien</a:t>
            </a:r>
          </a:p>
          <a:p>
            <a:pPr marL="548626" indent="-548626">
              <a:spcBef>
                <a:spcPts val="1000"/>
              </a:spcBef>
              <a:buSzPct val="150000"/>
              <a:buBlip>
                <a:blip r:embed="rId2"/>
              </a:buBlip>
              <a:defRPr/>
            </a:pPr>
            <a:r>
              <a:rPr lang="en-US" altLang="en-US" sz="2100" dirty="0">
                <a:solidFill>
                  <a:srgbClr val="343433"/>
                </a:solidFill>
                <a:latin typeface="Arial" panose="020B0604020202020204" pitchFamily="34" charset="0"/>
                <a:cs typeface="Arial" panose="020B0604020202020204" pitchFamily="34" charset="0"/>
              </a:rPr>
              <a:t>Eliminate a mortgage payment (Reverse mortgage borrowers must remain current on property taxes, homeowner's insurance, the costs of home maintenance, and any HOA fees.)</a:t>
            </a:r>
          </a:p>
          <a:p>
            <a:pPr marL="548626" indent="-548626">
              <a:spcBef>
                <a:spcPts val="1000"/>
              </a:spcBef>
              <a:buSzPct val="150000"/>
              <a:buBlip>
                <a:blip r:embed="rId2"/>
              </a:buBlip>
              <a:defRPr/>
            </a:pPr>
            <a:r>
              <a:rPr lang="en-US" altLang="en-US" sz="2100" dirty="0">
                <a:solidFill>
                  <a:srgbClr val="343433"/>
                </a:solidFill>
                <a:latin typeface="Arial" panose="020B0604020202020204" pitchFamily="34" charset="0"/>
                <a:cs typeface="Arial" panose="020B0604020202020204" pitchFamily="34" charset="0"/>
              </a:rPr>
              <a:t>Note: borrower must live in home as primary residence.</a:t>
            </a:r>
          </a:p>
          <a:p>
            <a:pPr>
              <a:spcBef>
                <a:spcPts val="2000"/>
              </a:spcBef>
              <a:buSzPct val="150000"/>
              <a:defRPr/>
            </a:pPr>
            <a:r>
              <a:rPr lang="en-US" altLang="en-US" sz="1400" dirty="0">
                <a:solidFill>
                  <a:srgbClr val="343433"/>
                </a:solidFill>
                <a:latin typeface="Arial Narrow" panose="020B0604020202020204" pitchFamily="34" charset="0"/>
                <a:cs typeface="Arial Narrow" panose="020B0604020202020204" pitchFamily="34" charset="0"/>
              </a:rPr>
              <a:t>*The property subject to the reverse mortgage must be the primary residence of the borrower</a:t>
            </a:r>
          </a:p>
          <a:p>
            <a:pPr marL="380990" indent="-380990">
              <a:lnSpc>
                <a:spcPts val="2667"/>
              </a:lnSpc>
              <a:spcAft>
                <a:spcPts val="800"/>
              </a:spcAft>
              <a:buSzPct val="150000"/>
              <a:buBlip>
                <a:blip r:embed="rId2"/>
              </a:buBlip>
              <a:defRPr/>
            </a:pPr>
            <a:endParaRPr lang="en-US" altLang="en-US" sz="2133" dirty="0">
              <a:solidFill>
                <a:srgbClr val="424143"/>
              </a:solidFill>
              <a:latin typeface="Whitney Book" pitchFamily="2" charset="0"/>
              <a:cs typeface="Arial" panose="020B0604020202020204" pitchFamily="34" charset="0"/>
            </a:endParaRPr>
          </a:p>
        </p:txBody>
      </p:sp>
      <p:pic>
        <p:nvPicPr>
          <p:cNvPr id="9" name="Picture 8">
            <a:extLst>
              <a:ext uri="{FF2B5EF4-FFF2-40B4-BE49-F238E27FC236}">
                <a16:creationId xmlns:a16="http://schemas.microsoft.com/office/drawing/2014/main" id="{51F844E0-4EE7-C445-A681-CEE76AD02405}"/>
              </a:ext>
            </a:extLst>
          </p:cNvPr>
          <p:cNvPicPr>
            <a:picLocks noChangeAspect="1"/>
          </p:cNvPicPr>
          <p:nvPr/>
        </p:nvPicPr>
        <p:blipFill>
          <a:blip r:embed="rId3"/>
          <a:stretch>
            <a:fillRect/>
          </a:stretch>
        </p:blipFill>
        <p:spPr>
          <a:xfrm>
            <a:off x="9382539" y="5974066"/>
            <a:ext cx="2410997" cy="517918"/>
          </a:xfrm>
          <a:prstGeom prst="rect">
            <a:avLst/>
          </a:prstGeom>
        </p:spPr>
      </p:pic>
      <p:pic>
        <p:nvPicPr>
          <p:cNvPr id="10" name="Picture 9">
            <a:extLst>
              <a:ext uri="{FF2B5EF4-FFF2-40B4-BE49-F238E27FC236}">
                <a16:creationId xmlns:a16="http://schemas.microsoft.com/office/drawing/2014/main" id="{5594A9B2-77DB-BC03-5D97-C179F78D0673}"/>
              </a:ext>
            </a:extLst>
          </p:cNvPr>
          <p:cNvPicPr>
            <a:picLocks noChangeAspect="1"/>
          </p:cNvPicPr>
          <p:nvPr/>
        </p:nvPicPr>
        <p:blipFill rotWithShape="1">
          <a:blip r:embed="rId4"/>
          <a:srcRect l="32426" t="2959" r="51139" b="2653"/>
          <a:stretch/>
        </p:blipFill>
        <p:spPr>
          <a:xfrm>
            <a:off x="0" y="0"/>
            <a:ext cx="336694" cy="6858000"/>
          </a:xfrm>
          <a:prstGeom prst="rect">
            <a:avLst/>
          </a:prstGeom>
        </p:spPr>
      </p:pic>
    </p:spTree>
    <p:extLst>
      <p:ext uri="{BB962C8B-B14F-4D97-AF65-F5344CB8AC3E}">
        <p14:creationId xmlns:p14="http://schemas.microsoft.com/office/powerpoint/2010/main" val="340518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7">
    <a:dk1>
      <a:sysClr val="windowText" lastClr="000000"/>
    </a:dk1>
    <a:lt1>
      <a:sysClr val="window" lastClr="FFFFFF"/>
    </a:lt1>
    <a:dk2>
      <a:srgbClr val="424456"/>
    </a:dk2>
    <a:lt2>
      <a:srgbClr val="DEDEDE"/>
    </a:lt2>
    <a:accent1>
      <a:srgbClr val="003399"/>
    </a:accent1>
    <a:accent2>
      <a:srgbClr val="CC0000"/>
    </a:accent2>
    <a:accent3>
      <a:srgbClr val="339933"/>
    </a:accent3>
    <a:accent4>
      <a:srgbClr val="330066"/>
    </a:accent4>
    <a:accent5>
      <a:srgbClr val="CCB400"/>
    </a:accent5>
    <a:accent6>
      <a:srgbClr val="CC6600"/>
    </a:accent6>
    <a:hlink>
      <a:srgbClr val="67AFBD"/>
    </a:hlink>
    <a:folHlink>
      <a:srgbClr val="C2A874"/>
    </a:folHlink>
  </a:clrScheme>
  <a:fontScheme name="Calibri-Cambria">
    <a:majorFont>
      <a:latin typeface="Calibri"/>
      <a:ea typeface="Arial"/>
      <a:cs typeface="Arial"/>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Arial"/>
      <a:cs typeface="Arial"/>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1418</TotalTime>
  <Words>2006</Words>
  <Application>Microsoft Macintosh PowerPoint</Application>
  <PresentationFormat>Widescreen</PresentationFormat>
  <Paragraphs>136</Paragraphs>
  <Slides>23</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Arial Black</vt:lpstr>
      <vt:lpstr>Arial Narrow</vt:lpstr>
      <vt:lpstr>Calibri</vt:lpstr>
      <vt:lpstr>Calibri Light</vt:lpstr>
      <vt:lpstr>Whitney Book</vt:lpstr>
      <vt:lpstr>WhitneyCondensed Light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Mills</dc:creator>
  <cp:lastModifiedBy>Caitlin Mills</cp:lastModifiedBy>
  <cp:revision>52</cp:revision>
  <dcterms:created xsi:type="dcterms:W3CDTF">2020-11-24T02:45:31Z</dcterms:created>
  <dcterms:modified xsi:type="dcterms:W3CDTF">2023-05-26T17:42:10Z</dcterms:modified>
</cp:coreProperties>
</file>