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2"/>
  </p:notesMasterIdLst>
  <p:sldIdLst>
    <p:sldId id="593" r:id="rId2"/>
    <p:sldId id="617" r:id="rId3"/>
    <p:sldId id="621" r:id="rId4"/>
    <p:sldId id="1034" r:id="rId5"/>
    <p:sldId id="1035" r:id="rId6"/>
    <p:sldId id="1036" r:id="rId7"/>
    <p:sldId id="1037" r:id="rId8"/>
    <p:sldId id="616" r:id="rId9"/>
    <p:sldId id="420" r:id="rId10"/>
    <p:sldId id="581"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300908-420E-8DC2-3FAD-BCB3026DD9E2}" name="Mark O'Neil" initials="MO" userId="S::moneil@mutualmortgage.com::e71ff029-b58a-422e-aea5-156556f322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3433"/>
    <a:srgbClr val="156B62"/>
    <a:srgbClr val="EBAD34"/>
    <a:srgbClr val="0E5993"/>
    <a:srgbClr val="F2F2F1"/>
    <a:srgbClr val="DEDFDE"/>
    <a:srgbClr val="253661"/>
    <a:srgbClr val="CBCCCB"/>
    <a:srgbClr val="FFF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69C64-D19D-488B-AC4E-41076E08463D}" v="85" dt="2026-04-15T20:12:38.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85351" autoAdjust="0"/>
  </p:normalViewPr>
  <p:slideViewPr>
    <p:cSldViewPr snapToGrid="0">
      <p:cViewPr varScale="1">
        <p:scale>
          <a:sx n="108" d="100"/>
          <a:sy n="108" d="100"/>
        </p:scale>
        <p:origin x="576" y="72"/>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South" userId="8aba8950-62b1-4f9f-ad63-1a4a83f1d242" providerId="ADAL" clId="{03B09E9F-B6DB-41A7-9AC8-16DBF41A82D2}"/>
    <pc:docChg chg="undo redo custSel addSld delSld modSld">
      <pc:chgData name="Kelly South" userId="8aba8950-62b1-4f9f-ad63-1a4a83f1d242" providerId="ADAL" clId="{03B09E9F-B6DB-41A7-9AC8-16DBF41A82D2}" dt="2026-04-22T18:32:00.452" v="723" actId="1035"/>
      <pc:docMkLst>
        <pc:docMk/>
      </pc:docMkLst>
      <pc:sldChg chg="addSp delSp modSp mod addAnim delAnim modAnim modNotesTx">
        <pc:chgData name="Kelly South" userId="8aba8950-62b1-4f9f-ad63-1a4a83f1d242" providerId="ADAL" clId="{03B09E9F-B6DB-41A7-9AC8-16DBF41A82D2}" dt="2026-04-15T20:15:44.105" v="722" actId="20577"/>
        <pc:sldMkLst>
          <pc:docMk/>
          <pc:sldMk cId="3726038825" sldId="621"/>
        </pc:sldMkLst>
        <pc:picChg chg="add mod">
          <ac:chgData name="Kelly South" userId="8aba8950-62b1-4f9f-ad63-1a4a83f1d242" providerId="ADAL" clId="{03B09E9F-B6DB-41A7-9AC8-16DBF41A82D2}" dt="2026-04-15T20:12:17.574" v="658"/>
          <ac:picMkLst>
            <pc:docMk/>
            <pc:sldMk cId="3726038825" sldId="621"/>
            <ac:picMk id="2" creationId="{FA117808-4F5F-32B2-8645-24DB3BCC57DA}"/>
          </ac:picMkLst>
        </pc:picChg>
        <pc:picChg chg="add del">
          <ac:chgData name="Kelly South" userId="8aba8950-62b1-4f9f-ad63-1a4a83f1d242" providerId="ADAL" clId="{03B09E9F-B6DB-41A7-9AC8-16DBF41A82D2}" dt="2026-04-15T20:11:17.762" v="656" actId="478"/>
          <ac:picMkLst>
            <pc:docMk/>
            <pc:sldMk cId="3726038825" sldId="621"/>
            <ac:picMk id="11" creationId="{BEA740C3-9BEE-3178-9B42-26EC1136C7CF}"/>
          </ac:picMkLst>
        </pc:picChg>
      </pc:sldChg>
      <pc:sldChg chg="addSp delSp modSp mod modAnim">
        <pc:chgData name="Kelly South" userId="8aba8950-62b1-4f9f-ad63-1a4a83f1d242" providerId="ADAL" clId="{03B09E9F-B6DB-41A7-9AC8-16DBF41A82D2}" dt="2026-04-15T20:08:46.945" v="651"/>
        <pc:sldMkLst>
          <pc:docMk/>
          <pc:sldMk cId="682558916" sldId="1034"/>
        </pc:sldMkLst>
        <pc:spChg chg="add mod">
          <ac:chgData name="Kelly South" userId="8aba8950-62b1-4f9f-ad63-1a4a83f1d242" providerId="ADAL" clId="{03B09E9F-B6DB-41A7-9AC8-16DBF41A82D2}" dt="2026-04-15T19:57:25.457" v="585" actId="208"/>
          <ac:spMkLst>
            <pc:docMk/>
            <pc:sldMk cId="682558916" sldId="1034"/>
            <ac:spMk id="2" creationId="{D802FDCF-C53C-552F-CD10-ECA8C9AD2325}"/>
          </ac:spMkLst>
        </pc:spChg>
        <pc:spChg chg="add mod">
          <ac:chgData name="Kelly South" userId="8aba8950-62b1-4f9f-ad63-1a4a83f1d242" providerId="ADAL" clId="{03B09E9F-B6DB-41A7-9AC8-16DBF41A82D2}" dt="2026-04-15T19:57:25.457" v="585" actId="208"/>
          <ac:spMkLst>
            <pc:docMk/>
            <pc:sldMk cId="682558916" sldId="1034"/>
            <ac:spMk id="3" creationId="{058506E7-2768-F361-5826-A51B8B930AC2}"/>
          </ac:spMkLst>
        </pc:spChg>
        <pc:spChg chg="mod">
          <ac:chgData name="Kelly South" userId="8aba8950-62b1-4f9f-ad63-1a4a83f1d242" providerId="ADAL" clId="{03B09E9F-B6DB-41A7-9AC8-16DBF41A82D2}" dt="2026-04-15T17:56:15.357" v="67" actId="20577"/>
          <ac:spMkLst>
            <pc:docMk/>
            <pc:sldMk cId="682558916" sldId="1034"/>
            <ac:spMk id="6" creationId="{2D89E695-5516-34F7-BD82-E7C91469E551}"/>
          </ac:spMkLst>
        </pc:spChg>
      </pc:sldChg>
      <pc:sldChg chg="addSp delSp modSp mod modAnim">
        <pc:chgData name="Kelly South" userId="8aba8950-62b1-4f9f-ad63-1a4a83f1d242" providerId="ADAL" clId="{03B09E9F-B6DB-41A7-9AC8-16DBF41A82D2}" dt="2026-04-15T20:05:40.367" v="640" actId="208"/>
        <pc:sldMkLst>
          <pc:docMk/>
          <pc:sldMk cId="4151492093" sldId="1035"/>
        </pc:sldMkLst>
        <pc:spChg chg="add mod">
          <ac:chgData name="Kelly South" userId="8aba8950-62b1-4f9f-ad63-1a4a83f1d242" providerId="ADAL" clId="{03B09E9F-B6DB-41A7-9AC8-16DBF41A82D2}" dt="2026-04-15T19:57:33.734" v="586" actId="208"/>
          <ac:spMkLst>
            <pc:docMk/>
            <pc:sldMk cId="4151492093" sldId="1035"/>
            <ac:spMk id="4" creationId="{8B880876-607E-0F29-2317-89FFB766510E}"/>
          </ac:spMkLst>
        </pc:spChg>
        <pc:spChg chg="add mod ord">
          <ac:chgData name="Kelly South" userId="8aba8950-62b1-4f9f-ad63-1a4a83f1d242" providerId="ADAL" clId="{03B09E9F-B6DB-41A7-9AC8-16DBF41A82D2}" dt="2026-04-15T20:05:40.367" v="640" actId="208"/>
          <ac:spMkLst>
            <pc:docMk/>
            <pc:sldMk cId="4151492093" sldId="1035"/>
            <ac:spMk id="8" creationId="{A8DB908C-ED82-1011-663B-E9A75E07842F}"/>
          </ac:spMkLst>
        </pc:spChg>
        <pc:spChg chg="add mod ord">
          <ac:chgData name="Kelly South" userId="8aba8950-62b1-4f9f-ad63-1a4a83f1d242" providerId="ADAL" clId="{03B09E9F-B6DB-41A7-9AC8-16DBF41A82D2}" dt="2026-04-15T20:00:36.443" v="609" actId="208"/>
          <ac:spMkLst>
            <pc:docMk/>
            <pc:sldMk cId="4151492093" sldId="1035"/>
            <ac:spMk id="9" creationId="{CFF79414-9127-1917-4E36-AB34405225D8}"/>
          </ac:spMkLst>
        </pc:spChg>
        <pc:spChg chg="add mod">
          <ac:chgData name="Kelly South" userId="8aba8950-62b1-4f9f-ad63-1a4a83f1d242" providerId="ADAL" clId="{03B09E9F-B6DB-41A7-9AC8-16DBF41A82D2}" dt="2026-04-15T20:00:36.443" v="609" actId="208"/>
          <ac:spMkLst>
            <pc:docMk/>
            <pc:sldMk cId="4151492093" sldId="1035"/>
            <ac:spMk id="10" creationId="{1DD76F5A-1FF9-F7E7-46DA-674F32F32B46}"/>
          </ac:spMkLst>
        </pc:spChg>
        <pc:spChg chg="add mod ord">
          <ac:chgData name="Kelly South" userId="8aba8950-62b1-4f9f-ad63-1a4a83f1d242" providerId="ADAL" clId="{03B09E9F-B6DB-41A7-9AC8-16DBF41A82D2}" dt="2026-04-15T20:00:36.443" v="609" actId="208"/>
          <ac:spMkLst>
            <pc:docMk/>
            <pc:sldMk cId="4151492093" sldId="1035"/>
            <ac:spMk id="11" creationId="{23614372-D002-144B-9346-4A70B976FD9A}"/>
          </ac:spMkLst>
        </pc:spChg>
        <pc:spChg chg="add mod">
          <ac:chgData name="Kelly South" userId="8aba8950-62b1-4f9f-ad63-1a4a83f1d242" providerId="ADAL" clId="{03B09E9F-B6DB-41A7-9AC8-16DBF41A82D2}" dt="2026-04-15T20:00:36.443" v="609" actId="208"/>
          <ac:spMkLst>
            <pc:docMk/>
            <pc:sldMk cId="4151492093" sldId="1035"/>
            <ac:spMk id="12" creationId="{4EB9C537-B053-9EE9-1506-29C55619143D}"/>
          </ac:spMkLst>
        </pc:spChg>
        <pc:spChg chg="add mod ord">
          <ac:chgData name="Kelly South" userId="8aba8950-62b1-4f9f-ad63-1a4a83f1d242" providerId="ADAL" clId="{03B09E9F-B6DB-41A7-9AC8-16DBF41A82D2}" dt="2026-04-15T20:05:40.367" v="640" actId="208"/>
          <ac:spMkLst>
            <pc:docMk/>
            <pc:sldMk cId="4151492093" sldId="1035"/>
            <ac:spMk id="13" creationId="{7F27CA98-B8F5-4A11-C707-B200742B5938}"/>
          </ac:spMkLst>
        </pc:spChg>
        <pc:spChg chg="add mod">
          <ac:chgData name="Kelly South" userId="8aba8950-62b1-4f9f-ad63-1a4a83f1d242" providerId="ADAL" clId="{03B09E9F-B6DB-41A7-9AC8-16DBF41A82D2}" dt="2026-04-15T20:03:29.200" v="624" actId="1036"/>
          <ac:spMkLst>
            <pc:docMk/>
            <pc:sldMk cId="4151492093" sldId="1035"/>
            <ac:spMk id="14" creationId="{A10267A1-6525-DEC8-5B94-0641081F921C}"/>
          </ac:spMkLst>
        </pc:spChg>
        <pc:picChg chg="mod">
          <ac:chgData name="Kelly South" userId="8aba8950-62b1-4f9f-ad63-1a4a83f1d242" providerId="ADAL" clId="{03B09E9F-B6DB-41A7-9AC8-16DBF41A82D2}" dt="2026-04-15T17:54:46.134" v="24" actId="14100"/>
          <ac:picMkLst>
            <pc:docMk/>
            <pc:sldMk cId="4151492093" sldId="1035"/>
            <ac:picMk id="2" creationId="{A6196525-8664-4AE3-9B58-1B4BD4E03494}"/>
          </ac:picMkLst>
        </pc:picChg>
      </pc:sldChg>
      <pc:sldChg chg="addSp modSp mod modAnim">
        <pc:chgData name="Kelly South" userId="8aba8950-62b1-4f9f-ad63-1a4a83f1d242" providerId="ADAL" clId="{03B09E9F-B6DB-41A7-9AC8-16DBF41A82D2}" dt="2026-04-22T18:32:00.452" v="723" actId="1035"/>
        <pc:sldMkLst>
          <pc:docMk/>
          <pc:sldMk cId="928917056" sldId="1036"/>
        </pc:sldMkLst>
        <pc:spChg chg="add mod">
          <ac:chgData name="Kelly South" userId="8aba8950-62b1-4f9f-ad63-1a4a83f1d242" providerId="ADAL" clId="{03B09E9F-B6DB-41A7-9AC8-16DBF41A82D2}" dt="2026-04-15T20:03:51.947" v="629" actId="1035"/>
          <ac:spMkLst>
            <pc:docMk/>
            <pc:sldMk cId="928917056" sldId="1036"/>
            <ac:spMk id="2" creationId="{35BDD2B8-7E28-88BA-7AB7-8E0479D64F45}"/>
          </ac:spMkLst>
        </pc:spChg>
        <pc:spChg chg="add mod">
          <ac:chgData name="Kelly South" userId="8aba8950-62b1-4f9f-ad63-1a4a83f1d242" providerId="ADAL" clId="{03B09E9F-B6DB-41A7-9AC8-16DBF41A82D2}" dt="2026-04-15T20:03:46.858" v="626" actId="1036"/>
          <ac:spMkLst>
            <pc:docMk/>
            <pc:sldMk cId="928917056" sldId="1036"/>
            <ac:spMk id="6" creationId="{2FE5F8C0-8F24-3F62-3CDB-B6438227752D}"/>
          </ac:spMkLst>
        </pc:spChg>
        <pc:spChg chg="add mod">
          <ac:chgData name="Kelly South" userId="8aba8950-62b1-4f9f-ad63-1a4a83f1d242" providerId="ADAL" clId="{03B09E9F-B6DB-41A7-9AC8-16DBF41A82D2}" dt="2026-04-15T20:05:02.467" v="635" actId="208"/>
          <ac:spMkLst>
            <pc:docMk/>
            <pc:sldMk cId="928917056" sldId="1036"/>
            <ac:spMk id="7" creationId="{B43959EF-5C50-FD11-9770-D29495A40648}"/>
          </ac:spMkLst>
        </pc:spChg>
        <pc:spChg chg="add mod">
          <ac:chgData name="Kelly South" userId="8aba8950-62b1-4f9f-ad63-1a4a83f1d242" providerId="ADAL" clId="{03B09E9F-B6DB-41A7-9AC8-16DBF41A82D2}" dt="2026-04-22T18:32:00.452" v="723" actId="1035"/>
          <ac:spMkLst>
            <pc:docMk/>
            <pc:sldMk cId="928917056" sldId="1036"/>
            <ac:spMk id="8" creationId="{87A2103E-ACD2-2678-7BE9-FDF78257EAE1}"/>
          </ac:spMkLst>
        </pc:spChg>
        <pc:spChg chg="add mod">
          <ac:chgData name="Kelly South" userId="8aba8950-62b1-4f9f-ad63-1a4a83f1d242" providerId="ADAL" clId="{03B09E9F-B6DB-41A7-9AC8-16DBF41A82D2}" dt="2026-04-15T20:08:27.021" v="649" actId="1035"/>
          <ac:spMkLst>
            <pc:docMk/>
            <pc:sldMk cId="928917056" sldId="1036"/>
            <ac:spMk id="10" creationId="{A0AF0C9D-6453-9AB2-09D1-54A22BC1EBB8}"/>
          </ac:spMkLst>
        </pc:spChg>
        <pc:spChg chg="add mod">
          <ac:chgData name="Kelly South" userId="8aba8950-62b1-4f9f-ad63-1a4a83f1d242" providerId="ADAL" clId="{03B09E9F-B6DB-41A7-9AC8-16DBF41A82D2}" dt="2026-04-15T20:05:02.467" v="635" actId="208"/>
          <ac:spMkLst>
            <pc:docMk/>
            <pc:sldMk cId="928917056" sldId="1036"/>
            <ac:spMk id="11" creationId="{7E1D23AB-C0FC-55A7-2457-107E5AD4A58C}"/>
          </ac:spMkLst>
        </pc:spChg>
        <pc:spChg chg="add mod">
          <ac:chgData name="Kelly South" userId="8aba8950-62b1-4f9f-ad63-1a4a83f1d242" providerId="ADAL" clId="{03B09E9F-B6DB-41A7-9AC8-16DBF41A82D2}" dt="2026-04-15T20:05:35.072" v="639" actId="208"/>
          <ac:spMkLst>
            <pc:docMk/>
            <pc:sldMk cId="928917056" sldId="1036"/>
            <ac:spMk id="14" creationId="{ECE1BC7A-9326-D001-467F-7FD9ACDFF19C}"/>
          </ac:spMkLst>
        </pc:spChg>
        <pc:spChg chg="add mod">
          <ac:chgData name="Kelly South" userId="8aba8950-62b1-4f9f-ad63-1a4a83f1d242" providerId="ADAL" clId="{03B09E9F-B6DB-41A7-9AC8-16DBF41A82D2}" dt="2026-04-15T20:05:35.072" v="639" actId="208"/>
          <ac:spMkLst>
            <pc:docMk/>
            <pc:sldMk cId="928917056" sldId="1036"/>
            <ac:spMk id="15" creationId="{2CD175CD-D24F-DAA9-E1ED-DC9378930B17}"/>
          </ac:spMkLst>
        </pc:spChg>
        <pc:picChg chg="mod">
          <ac:chgData name="Kelly South" userId="8aba8950-62b1-4f9f-ad63-1a4a83f1d242" providerId="ADAL" clId="{03B09E9F-B6DB-41A7-9AC8-16DBF41A82D2}" dt="2026-04-15T19:57:41.081" v="588" actId="1076"/>
          <ac:picMkLst>
            <pc:docMk/>
            <pc:sldMk cId="928917056" sldId="1036"/>
            <ac:picMk id="4" creationId="{F050F184-FAE1-8A9C-03DD-1A9FD9F467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83641-85D4-5E45-A867-D031DE8003B6}"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9026-E3A9-804E-B52C-E8D3C1A80B50}" type="slidenum">
              <a:rPr lang="en-US" smtClean="0"/>
              <a:t>‹#›</a:t>
            </a:fld>
            <a:endParaRPr lang="en-US"/>
          </a:p>
        </p:txBody>
      </p:sp>
    </p:spTree>
    <p:extLst>
      <p:ext uri="{BB962C8B-B14F-4D97-AF65-F5344CB8AC3E}">
        <p14:creationId xmlns:p14="http://schemas.microsoft.com/office/powerpoint/2010/main" val="13459777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akingcarefilm.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0" i="0" dirty="0">
                <a:solidFill>
                  <a:srgbClr val="000000"/>
                </a:solidFill>
                <a:effectLst/>
                <a:latin typeface="Times New Roman" panose="02020603050405020304" pitchFamily="18" charset="0"/>
              </a:rPr>
              <a:t> </a:t>
            </a:r>
            <a:endParaRPr lang="en-US" sz="1200" dirty="0"/>
          </a:p>
        </p:txBody>
      </p:sp>
      <p:sp>
        <p:nvSpPr>
          <p:cNvPr id="4" name="Slide Number Placeholder 3"/>
          <p:cNvSpPr>
            <a:spLocks noGrp="1"/>
          </p:cNvSpPr>
          <p:nvPr>
            <p:ph type="sldNum" sz="quarter" idx="5"/>
          </p:nvPr>
        </p:nvSpPr>
        <p:spPr/>
        <p:txBody>
          <a:bodyPr/>
          <a:lstStyle/>
          <a:p>
            <a:pPr>
              <a:defRPr/>
            </a:pPr>
            <a:fld id="{71AC7E69-2F69-C443-8D8E-C03C7641EDD5}" type="slidenum">
              <a:rPr lang="en-US" altLang="en-US" smtClean="0"/>
              <a:pPr>
                <a:defRPr/>
              </a:pPr>
              <a:t>1</a:t>
            </a:fld>
            <a:endParaRPr lang="en-US" altLang="en-US"/>
          </a:p>
        </p:txBody>
      </p:sp>
    </p:spTree>
    <p:extLst>
      <p:ext uri="{BB962C8B-B14F-4D97-AF65-F5344CB8AC3E}">
        <p14:creationId xmlns:p14="http://schemas.microsoft.com/office/powerpoint/2010/main" val="27012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my pleasure to welcome our special guest, Ryan Ponsford. Ryan is one of the industry’s most respected advisor voices and a longtime ally to the reverse mortgage community. With more than 25 years of experience in wealth management, real estate, and lending, Ryan works closely with advisors and lenders to position reverse mortgages as a responsible, strategic retirement planning tool. Ryan, thank you so much for being here today! It’s great to see you, my friend!</a:t>
            </a:r>
          </a:p>
          <a:p>
            <a:endParaRPr lang="en-US" b="0" dirty="0"/>
          </a:p>
          <a:p>
            <a:pPr defTabSz="698282">
              <a:defRPr/>
            </a:pPr>
            <a:r>
              <a:rPr lang="en-US" b="0" dirty="0"/>
              <a:t>And of course, our very own Mark O’Neil and SVP of Wholesale at Mutual of Omaha Reverse Mortgage. Mark brings over 20 years of reverse mortgage experience, with a background as a real estate attorney, loan officer, and top-producing wholesale AE, and currently leads our wholesale channel’s national growth.</a:t>
            </a:r>
          </a:p>
          <a:p>
            <a:r>
              <a:rPr lang="en-US" b="0" dirty="0"/>
              <a:t> </a:t>
            </a:r>
          </a:p>
          <a:p>
            <a:r>
              <a:rPr lang="en-US" b="0" dirty="0"/>
              <a:t>With that, please join me in welcoming both Ryan and Mark. Mark…before we dive in, I have a short clip to play for everyone. I’m sure most on this call are familiar with Seth Rogan, Comedic Actor, Director</a:t>
            </a:r>
            <a:r>
              <a:rPr lang="en-US" b="0"/>
              <a:t>, Producer.</a:t>
            </a:r>
            <a:endParaRPr lang="en-US" dirty="0"/>
          </a:p>
        </p:txBody>
      </p:sp>
      <p:sp>
        <p:nvSpPr>
          <p:cNvPr id="4" name="Slide Number Placeholder 3"/>
          <p:cNvSpPr>
            <a:spLocks noGrp="1"/>
          </p:cNvSpPr>
          <p:nvPr>
            <p:ph type="sldNum" sz="quarter" idx="5"/>
          </p:nvPr>
        </p:nvSpPr>
        <p:spPr/>
        <p:txBody>
          <a:bodyPr/>
          <a:lstStyle/>
          <a:p>
            <a:fld id="{10609026-E3A9-804E-B52C-E8D3C1A80B50}" type="slidenum">
              <a:rPr lang="en-US" smtClean="0"/>
              <a:t>2</a:t>
            </a:fld>
            <a:endParaRPr lang="en-US"/>
          </a:p>
        </p:txBody>
      </p:sp>
    </p:spTree>
    <p:extLst>
      <p:ext uri="{BB962C8B-B14F-4D97-AF65-F5344CB8AC3E}">
        <p14:creationId xmlns:p14="http://schemas.microsoft.com/office/powerpoint/2010/main" val="13280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Seth Rogen and his wife, Lauren Miller Rogen, have become prominent advocates for Alzheimer’s care following her mother's early-onset diagnosis</a:t>
            </a:r>
            <a:r>
              <a:rPr lang="en-US" sz="900" b="0" i="0" kern="1200" dirty="0">
                <a:solidFill>
                  <a:schemeClr val="tx1"/>
                </a:solidFill>
                <a:effectLst/>
                <a:latin typeface="+mn-lt"/>
                <a:ea typeface="+mn-ea"/>
                <a:cs typeface="+mn-cs"/>
              </a:rPr>
              <a:t>. They documented their experience in the film </a:t>
            </a:r>
            <a:r>
              <a:rPr lang="en-US" sz="900" b="0" i="1" kern="1200" dirty="0">
                <a:solidFill>
                  <a:schemeClr val="tx1"/>
                </a:solidFill>
                <a:effectLst/>
                <a:latin typeface="+mn-lt"/>
                <a:ea typeface="+mn-ea"/>
                <a:cs typeface="+mn-cs"/>
              </a:rPr>
              <a:t>Taking Care</a:t>
            </a:r>
            <a:r>
              <a:rPr lang="en-US" sz="900" b="0" i="0" kern="1200" dirty="0">
                <a:solidFill>
                  <a:schemeClr val="tx1"/>
                </a:solidFill>
                <a:effectLst/>
                <a:latin typeface="+mn-lt"/>
                <a:ea typeface="+mn-ea"/>
                <a:cs typeface="+mn-cs"/>
              </a:rPr>
              <a:t>, highlighting the challenges, the need for support, and their work with the </a:t>
            </a:r>
            <a:r>
              <a:rPr lang="en-US" sz="900" b="0" i="0" kern="1200" dirty="0">
                <a:solidFill>
                  <a:schemeClr val="tx1"/>
                </a:solidFill>
                <a:effectLst/>
                <a:latin typeface="+mn-lt"/>
                <a:ea typeface="+mn-ea"/>
                <a:cs typeface="+mn-cs"/>
                <a:hlinkClick r:id="rId3"/>
              </a:rPr>
              <a:t>Hilarity for Charity</a:t>
            </a:r>
            <a:r>
              <a:rPr lang="en-US" sz="900" b="0" i="0" kern="1200" dirty="0">
                <a:solidFill>
                  <a:schemeClr val="tx1"/>
                </a:solidFill>
                <a:effectLst/>
                <a:latin typeface="+mn-lt"/>
                <a:ea typeface="+mn-ea"/>
                <a:cs typeface="+mn-cs"/>
              </a:rPr>
              <a:t> non-profit to support caregivers. Here’s a clip that the AARP shared from that interview.</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Source: https://people.com/seth-rogen-and-wife-lauren-miller-alzheimers-taking-care-new-documentary-exclusive-8770127#:~:text=Seth%20Rogen%20and%20Wife%20Lauren%20Miller%20Recall,the%20disease%20and%20funds%20for%20those%20impacted</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Video source: https://www.youtube.com/shorts/9XJ0g_TDjmg </a:t>
            </a:r>
            <a:endParaRPr lang="en-US" dirty="0"/>
          </a:p>
        </p:txBody>
      </p:sp>
      <p:sp>
        <p:nvSpPr>
          <p:cNvPr id="4" name="Slide Number Placeholder 3"/>
          <p:cNvSpPr>
            <a:spLocks noGrp="1"/>
          </p:cNvSpPr>
          <p:nvPr>
            <p:ph type="sldNum" sz="quarter" idx="5"/>
          </p:nvPr>
        </p:nvSpPr>
        <p:spPr/>
        <p:txBody>
          <a:bodyPr/>
          <a:lstStyle/>
          <a:p>
            <a:fld id="{10609026-E3A9-804E-B52C-E8D3C1A80B50}" type="slidenum">
              <a:rPr lang="en-US" smtClean="0"/>
              <a:t>3</a:t>
            </a:fld>
            <a:endParaRPr lang="en-US"/>
          </a:p>
        </p:txBody>
      </p:sp>
    </p:spTree>
    <p:extLst>
      <p:ext uri="{BB962C8B-B14F-4D97-AF65-F5344CB8AC3E}">
        <p14:creationId xmlns:p14="http://schemas.microsoft.com/office/powerpoint/2010/main" val="250650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8FF0-D815-2CBC-3F75-5501210EE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E933B-AC5B-D1F5-B7C2-B95885F08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9D268-06D7-E437-D69E-943310A17A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64A0F-F38B-43AF-A061-260E06A7F9CE}"/>
              </a:ext>
            </a:extLst>
          </p:cNvPr>
          <p:cNvSpPr>
            <a:spLocks noGrp="1"/>
          </p:cNvSpPr>
          <p:nvPr>
            <p:ph type="sldNum" sz="quarter" idx="5"/>
          </p:nvPr>
        </p:nvSpPr>
        <p:spPr/>
        <p:txBody>
          <a:bodyPr/>
          <a:lstStyle/>
          <a:p>
            <a:fld id="{10609026-E3A9-804E-B52C-E8D3C1A80B50}" type="slidenum">
              <a:rPr lang="en-US" smtClean="0"/>
              <a:t>4</a:t>
            </a:fld>
            <a:endParaRPr lang="en-US"/>
          </a:p>
        </p:txBody>
      </p:sp>
    </p:spTree>
    <p:extLst>
      <p:ext uri="{BB962C8B-B14F-4D97-AF65-F5344CB8AC3E}">
        <p14:creationId xmlns:p14="http://schemas.microsoft.com/office/powerpoint/2010/main" val="186601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A6760-CF46-62BA-7CAB-36DAA4172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6D861-976B-C536-2175-B58E23D9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C5A40-6403-756B-7EFF-56FEF2619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EF1E6-37EA-3D06-F1A6-707FE20256BD}"/>
              </a:ext>
            </a:extLst>
          </p:cNvPr>
          <p:cNvSpPr>
            <a:spLocks noGrp="1"/>
          </p:cNvSpPr>
          <p:nvPr>
            <p:ph type="sldNum" sz="quarter" idx="5"/>
          </p:nvPr>
        </p:nvSpPr>
        <p:spPr/>
        <p:txBody>
          <a:bodyPr/>
          <a:lstStyle/>
          <a:p>
            <a:fld id="{10609026-E3A9-804E-B52C-E8D3C1A80B50}" type="slidenum">
              <a:rPr lang="en-US" smtClean="0"/>
              <a:t>5</a:t>
            </a:fld>
            <a:endParaRPr lang="en-US"/>
          </a:p>
        </p:txBody>
      </p:sp>
    </p:spTree>
    <p:extLst>
      <p:ext uri="{BB962C8B-B14F-4D97-AF65-F5344CB8AC3E}">
        <p14:creationId xmlns:p14="http://schemas.microsoft.com/office/powerpoint/2010/main" val="273530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10995-BBB1-5FB7-ED61-E39795DC5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5614F-2EAC-0327-47C2-2B82713D0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F5A8D-FF3B-33B1-8E9C-AFD9D6EEE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46E1D3-CDBA-4B46-D5A4-9C84ACEC815F}"/>
              </a:ext>
            </a:extLst>
          </p:cNvPr>
          <p:cNvSpPr>
            <a:spLocks noGrp="1"/>
          </p:cNvSpPr>
          <p:nvPr>
            <p:ph type="sldNum" sz="quarter" idx="5"/>
          </p:nvPr>
        </p:nvSpPr>
        <p:spPr/>
        <p:txBody>
          <a:bodyPr/>
          <a:lstStyle/>
          <a:p>
            <a:fld id="{10609026-E3A9-804E-B52C-E8D3C1A80B50}" type="slidenum">
              <a:rPr lang="en-US" smtClean="0"/>
              <a:t>6</a:t>
            </a:fld>
            <a:endParaRPr lang="en-US"/>
          </a:p>
        </p:txBody>
      </p:sp>
    </p:spTree>
    <p:extLst>
      <p:ext uri="{BB962C8B-B14F-4D97-AF65-F5344CB8AC3E}">
        <p14:creationId xmlns:p14="http://schemas.microsoft.com/office/powerpoint/2010/main" val="408261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a:defRPr/>
            </a:pPr>
            <a:fld id="{71AC7E69-2F69-C443-8D8E-C03C7641EDD5}" type="slidenum">
              <a:rPr lang="en-US" altLang="en-US" smtClean="0"/>
              <a:pPr>
                <a:defRPr/>
              </a:pPr>
              <a:t>8</a:t>
            </a:fld>
            <a:endParaRPr lang="en-US" altLang="en-US"/>
          </a:p>
        </p:txBody>
      </p:sp>
    </p:spTree>
    <p:extLst>
      <p:ext uri="{BB962C8B-B14F-4D97-AF65-F5344CB8AC3E}">
        <p14:creationId xmlns:p14="http://schemas.microsoft.com/office/powerpoint/2010/main" val="190540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130114-1002-4345-9503-40AC6959139E}"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364934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130114-1002-4345-9503-40AC6959139E}"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256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130114-1002-4345-9503-40AC6959139E}"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339745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Dark Tex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C6FB39E6-E898-FD4E-86A7-FF3E1D152347}"/>
              </a:ext>
            </a:extLst>
          </p:cNvPr>
          <p:cNvSpPr>
            <a:spLocks noGrp="1"/>
          </p:cNvSpPr>
          <p:nvPr>
            <p:ph type="pic" sz="quarter" idx="19"/>
          </p:nvPr>
        </p:nvSpPr>
        <p:spPr>
          <a:xfrm>
            <a:off x="0" y="1"/>
            <a:ext cx="9144000" cy="4196765"/>
          </a:xfrm>
          <a:solidFill>
            <a:schemeClr val="bg2">
              <a:lumMod val="90000"/>
            </a:schemeClr>
          </a:solidFill>
        </p:spPr>
        <p:txBody>
          <a:bodyPr anchor="ctr"/>
          <a:lstStyle>
            <a:lvl1pPr marL="0" indent="0" algn="ctr">
              <a:buNone/>
              <a:defRPr>
                <a:solidFill>
                  <a:schemeClr val="tx2"/>
                </a:solidFill>
              </a:defRPr>
            </a:lvl1pPr>
          </a:lstStyle>
          <a:p>
            <a:r>
              <a:rPr lang="en-US"/>
              <a:t>Click icon to add picture</a:t>
            </a:r>
            <a:endParaRPr lang="en-US" dirty="0"/>
          </a:p>
        </p:txBody>
      </p:sp>
      <p:sp>
        <p:nvSpPr>
          <p:cNvPr id="31" name="Text Placeholder 30">
            <a:extLst>
              <a:ext uri="{FF2B5EF4-FFF2-40B4-BE49-F238E27FC236}">
                <a16:creationId xmlns:a16="http://schemas.microsoft.com/office/drawing/2014/main" id="{C90FB553-072D-1449-809F-D3FBBDCDFA14}"/>
              </a:ext>
            </a:extLst>
          </p:cNvPr>
          <p:cNvSpPr>
            <a:spLocks noGrp="1"/>
          </p:cNvSpPr>
          <p:nvPr>
            <p:ph type="body" sz="quarter" idx="18" hasCustomPrompt="1"/>
          </p:nvPr>
        </p:nvSpPr>
        <p:spPr>
          <a:xfrm>
            <a:off x="0" y="3851365"/>
            <a:ext cx="9144000" cy="1312280"/>
          </a:xfrm>
          <a:blipFill>
            <a:blip r:embed="rId2" cstate="hqprint">
              <a:extLst>
                <a:ext uri="{28A0092B-C50C-407E-A947-70E740481C1C}">
                  <a14:useLocalDpi xmlns:a14="http://schemas.microsoft.com/office/drawing/2010/main"/>
                </a:ext>
              </a:extLst>
            </a:blip>
            <a:srcRect/>
            <a:stretch>
              <a:fillRect t="4977" b="3181"/>
            </a:stretch>
          </a:blipFill>
        </p:spPr>
        <p:txBody>
          <a:bodyPr/>
          <a:lstStyle>
            <a:lvl1pPr>
              <a:defRPr>
                <a:solidFill>
                  <a:srgbClr val="181717">
                    <a:alpha val="0"/>
                  </a:srgbClr>
                </a:solidFill>
              </a:defRPr>
            </a:lvl1pPr>
          </a:lstStyle>
          <a:p>
            <a:pPr lvl="0"/>
            <a:r>
              <a:rPr lang="en-US" dirty="0"/>
              <a:t> </a:t>
            </a:r>
          </a:p>
        </p:txBody>
      </p:sp>
      <p:sp>
        <p:nvSpPr>
          <p:cNvPr id="29" name="Text Placeholder 28">
            <a:extLst>
              <a:ext uri="{FF2B5EF4-FFF2-40B4-BE49-F238E27FC236}">
                <a16:creationId xmlns:a16="http://schemas.microsoft.com/office/drawing/2014/main" id="{2C8FC940-09BE-4F4B-905D-5204CF9F275E}"/>
              </a:ext>
            </a:extLst>
          </p:cNvPr>
          <p:cNvSpPr>
            <a:spLocks noGrp="1"/>
          </p:cNvSpPr>
          <p:nvPr>
            <p:ph type="body" sz="quarter" idx="17" hasCustomPrompt="1"/>
          </p:nvPr>
        </p:nvSpPr>
        <p:spPr>
          <a:xfrm>
            <a:off x="331563" y="-27451"/>
            <a:ext cx="1353806" cy="985383"/>
          </a:xfrm>
          <a:blipFill>
            <a:blip r:embed="rId3"/>
            <a:srcRect/>
            <a:stretch>
              <a:fillRect l="-109" t="54" r="604" b="2724"/>
            </a:stretch>
          </a:blipFill>
        </p:spPr>
        <p:txBody>
          <a:bodyPr/>
          <a:lstStyle>
            <a:lvl1pPr>
              <a:defRPr>
                <a:solidFill>
                  <a:srgbClr val="FFFFFF">
                    <a:alpha val="0"/>
                  </a:srgbClr>
                </a:solidFill>
              </a:defRPr>
            </a:lvl1pPr>
          </a:lstStyle>
          <a:p>
            <a:pPr lvl="0"/>
            <a:r>
              <a:rPr lang="en-US" dirty="0"/>
              <a:t> </a:t>
            </a:r>
          </a:p>
        </p:txBody>
      </p:sp>
      <p:sp>
        <p:nvSpPr>
          <p:cNvPr id="23" name="Text Placeholder 22">
            <a:extLst>
              <a:ext uri="{FF2B5EF4-FFF2-40B4-BE49-F238E27FC236}">
                <a16:creationId xmlns:a16="http://schemas.microsoft.com/office/drawing/2014/main" id="{D2C210BD-8696-A741-94F4-27D0821669B0}"/>
              </a:ext>
            </a:extLst>
          </p:cNvPr>
          <p:cNvSpPr>
            <a:spLocks noGrp="1"/>
          </p:cNvSpPr>
          <p:nvPr>
            <p:ph type="body" sz="quarter" idx="16" hasCustomPrompt="1"/>
          </p:nvPr>
        </p:nvSpPr>
        <p:spPr>
          <a:xfrm>
            <a:off x="462644" y="193930"/>
            <a:ext cx="1066800" cy="434012"/>
          </a:xfrm>
        </p:spPr>
        <p:txBody>
          <a:bodyPr/>
          <a:lstStyle>
            <a:lvl1pPr marL="0" indent="0" algn="ctr">
              <a:buNone/>
              <a:defRPr sz="1000">
                <a:solidFill>
                  <a:schemeClr val="bg1"/>
                </a:solidFill>
              </a:defRPr>
            </a:lvl1pPr>
          </a:lstStyle>
          <a:p>
            <a:pPr lvl="0"/>
            <a:r>
              <a:rPr lang="en-US" dirty="0"/>
              <a:t>PRODUCT TAB</a:t>
            </a:r>
          </a:p>
        </p:txBody>
      </p:sp>
      <p:sp>
        <p:nvSpPr>
          <p:cNvPr id="11" name="Text Placeholder 10"/>
          <p:cNvSpPr>
            <a:spLocks noGrp="1"/>
          </p:cNvSpPr>
          <p:nvPr>
            <p:ph type="body" sz="quarter" idx="12" hasCustomPrompt="1"/>
          </p:nvPr>
        </p:nvSpPr>
        <p:spPr>
          <a:xfrm>
            <a:off x="339726" y="1422401"/>
            <a:ext cx="3833812" cy="1731241"/>
          </a:xfrm>
          <a:noFill/>
        </p:spPr>
        <p:txBody>
          <a:bodyPr anchor="ctr" anchorCtr="0"/>
          <a:lstStyle>
            <a:lvl1pPr marL="0" indent="0">
              <a:buNone/>
              <a:defRPr sz="3500" b="1">
                <a:solidFill>
                  <a:schemeClr val="bg2">
                    <a:lumMod val="25000"/>
                  </a:schemeClr>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CLICK TO EDIT MASTER TEXT STYLES.</a:t>
            </a:r>
          </a:p>
        </p:txBody>
      </p:sp>
      <p:sp>
        <p:nvSpPr>
          <p:cNvPr id="12" name="Text Placeholder 10"/>
          <p:cNvSpPr>
            <a:spLocks noGrp="1"/>
          </p:cNvSpPr>
          <p:nvPr>
            <p:ph type="body" sz="quarter" idx="13" hasCustomPrompt="1"/>
          </p:nvPr>
        </p:nvSpPr>
        <p:spPr>
          <a:xfrm>
            <a:off x="339726" y="4459515"/>
            <a:ext cx="3833812" cy="314182"/>
          </a:xfrm>
          <a:noFill/>
        </p:spPr>
        <p:txBody>
          <a:bodyPr/>
          <a:lstStyle>
            <a:lvl1pPr marL="0" indent="0">
              <a:buNone/>
              <a:defRPr sz="1400" b="1">
                <a:solidFill>
                  <a:schemeClr val="tx1"/>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2484359E-A663-CC43-87CF-CC716ECC2808}"/>
              </a:ext>
            </a:extLst>
          </p:cNvPr>
          <p:cNvSpPr>
            <a:spLocks noGrp="1"/>
          </p:cNvSpPr>
          <p:nvPr>
            <p:ph type="body" sz="quarter" idx="15" hasCustomPrompt="1"/>
          </p:nvPr>
        </p:nvSpPr>
        <p:spPr>
          <a:xfrm>
            <a:off x="0" y="4925786"/>
            <a:ext cx="661307" cy="217713"/>
          </a:xfrm>
        </p:spPr>
        <p:txBody>
          <a:bodyPr/>
          <a:lstStyle>
            <a:lvl1pPr marL="0" indent="0">
              <a:buNone/>
              <a:defRPr sz="800">
                <a:solidFill>
                  <a:schemeClr val="bg2">
                    <a:lumMod val="50000"/>
                  </a:schemeClr>
                </a:solidFill>
              </a:defRPr>
            </a:lvl1pPr>
            <a:lvl2pPr>
              <a:defRPr sz="900">
                <a:solidFill>
                  <a:schemeClr val="bg2">
                    <a:lumMod val="50000"/>
                  </a:schemeClr>
                </a:solidFill>
              </a:defRPr>
            </a:lvl2pPr>
            <a:lvl3pPr>
              <a:defRPr sz="900">
                <a:solidFill>
                  <a:schemeClr val="bg2">
                    <a:lumMod val="50000"/>
                  </a:schemeClr>
                </a:solidFill>
              </a:defRPr>
            </a:lvl3pPr>
            <a:lvl4pPr>
              <a:defRPr sz="900">
                <a:solidFill>
                  <a:schemeClr val="bg2">
                    <a:lumMod val="50000"/>
                  </a:schemeClr>
                </a:solidFill>
              </a:defRPr>
            </a:lvl4pPr>
            <a:lvl5pPr>
              <a:defRPr sz="900">
                <a:solidFill>
                  <a:schemeClr val="bg2">
                    <a:lumMod val="50000"/>
                  </a:schemeClr>
                </a:solidFill>
              </a:defRPr>
            </a:lvl5pPr>
          </a:lstStyle>
          <a:p>
            <a:pPr lvl="0"/>
            <a:r>
              <a:rPr lang="en-US" dirty="0"/>
              <a:t>XXXXXX</a:t>
            </a:r>
          </a:p>
        </p:txBody>
      </p:sp>
      <p:sp>
        <p:nvSpPr>
          <p:cNvPr id="2" name="Rectangle 1">
            <a:extLst>
              <a:ext uri="{FF2B5EF4-FFF2-40B4-BE49-F238E27FC236}">
                <a16:creationId xmlns:a16="http://schemas.microsoft.com/office/drawing/2014/main" id="{899A8073-0A97-D7E1-45B4-8DEA01C4D756}"/>
              </a:ext>
            </a:extLst>
          </p:cNvPr>
          <p:cNvSpPr/>
          <p:nvPr userDrawn="1"/>
        </p:nvSpPr>
        <p:spPr>
          <a:xfrm>
            <a:off x="6276111" y="4319621"/>
            <a:ext cx="2867890" cy="823878"/>
          </a:xfrm>
          <a:prstGeom prst="rect">
            <a:avLst/>
          </a:prstGeom>
          <a:solidFill>
            <a:srgbClr val="FFF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v</a:t>
            </a:r>
          </a:p>
        </p:txBody>
      </p:sp>
      <p:pic>
        <p:nvPicPr>
          <p:cNvPr id="3" name="Picture 2">
            <a:extLst>
              <a:ext uri="{FF2B5EF4-FFF2-40B4-BE49-F238E27FC236}">
                <a16:creationId xmlns:a16="http://schemas.microsoft.com/office/drawing/2014/main" id="{6C13B185-1663-83A9-BE4F-EE7128102216}"/>
              </a:ext>
            </a:extLst>
          </p:cNvPr>
          <p:cNvPicPr>
            <a:picLocks noChangeAspect="1"/>
          </p:cNvPicPr>
          <p:nvPr userDrawn="1"/>
        </p:nvPicPr>
        <p:blipFill>
          <a:blip r:embed="rId4"/>
          <a:srcRect t="13057" b="13057"/>
          <a:stretch/>
        </p:blipFill>
        <p:spPr bwMode="auto">
          <a:xfrm>
            <a:off x="6822340" y="4326797"/>
            <a:ext cx="2106930" cy="555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689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9A896CF-B5D5-6D4B-8DD1-43A4182BC348}"/>
              </a:ext>
            </a:extLst>
          </p:cNvPr>
          <p:cNvSpPr>
            <a:spLocks noGrp="1"/>
          </p:cNvSpPr>
          <p:nvPr>
            <p:ph type="sldNum" sz="quarter" idx="10"/>
          </p:nvPr>
        </p:nvSpPr>
        <p:spPr/>
        <p:txBody>
          <a:bodyPr/>
          <a:lstStyle>
            <a:lvl1pPr>
              <a:defRPr sz="750">
                <a:solidFill>
                  <a:schemeClr val="bg2">
                    <a:lumMod val="50000"/>
                  </a:schemeClr>
                </a:solidFill>
              </a:defRPr>
            </a:lvl1pPr>
          </a:lstStyle>
          <a:p>
            <a:pPr>
              <a:defRPr/>
            </a:pPr>
            <a:fld id="{2E73F5BD-59BF-F045-9B7F-483692430C8A}" type="slidenum">
              <a:rPr lang="en-US"/>
              <a:pPr>
                <a:defRPr/>
              </a:pPr>
              <a:t>‹#›</a:t>
            </a:fld>
            <a:endParaRPr lang="en-US" dirty="0"/>
          </a:p>
        </p:txBody>
      </p:sp>
    </p:spTree>
    <p:extLst>
      <p:ext uri="{BB962C8B-B14F-4D97-AF65-F5344CB8AC3E}">
        <p14:creationId xmlns:p14="http://schemas.microsoft.com/office/powerpoint/2010/main" val="136372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130114-1002-4345-9503-40AC6959139E}"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253861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130114-1002-4345-9503-40AC6959139E}"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395270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130114-1002-4345-9503-40AC6959139E}"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331533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130114-1002-4345-9503-40AC6959139E}"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144345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130114-1002-4345-9503-40AC6959139E}" type="datetimeFigureOut">
              <a:rPr lang="en-US" smtClean="0"/>
              <a:t>4/22/2026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38369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30114-1002-4345-9503-40AC6959139E}" type="datetimeFigureOut">
              <a:rPr lang="en-US" smtClean="0"/>
              <a:t>4/22/2026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35878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130114-1002-4345-9503-40AC6959139E}"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86721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130114-1002-4345-9503-40AC6959139E}"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95AB2-BBDA-D64C-82C8-006F9115B4A1}" type="slidenum">
              <a:rPr lang="en-US" smtClean="0"/>
              <a:t>‹#›</a:t>
            </a:fld>
            <a:endParaRPr lang="en-US"/>
          </a:p>
        </p:txBody>
      </p:sp>
    </p:spTree>
    <p:extLst>
      <p:ext uri="{BB962C8B-B14F-4D97-AF65-F5344CB8AC3E}">
        <p14:creationId xmlns:p14="http://schemas.microsoft.com/office/powerpoint/2010/main" val="283176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A5130114-1002-4345-9503-40AC6959139E}" type="datetimeFigureOut">
              <a:rPr lang="en-US" smtClean="0"/>
              <a:t>4/22/2026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81495AB2-BBDA-D64C-82C8-006F9115B4A1}" type="slidenum">
              <a:rPr lang="en-US" smtClean="0"/>
              <a:t>‹#›</a:t>
            </a:fld>
            <a:endParaRPr lang="en-US"/>
          </a:p>
        </p:txBody>
      </p:sp>
      <p:sp>
        <p:nvSpPr>
          <p:cNvPr id="7" name="Slide Number Placeholder 5">
            <a:extLst>
              <a:ext uri="{FF2B5EF4-FFF2-40B4-BE49-F238E27FC236}">
                <a16:creationId xmlns:a16="http://schemas.microsoft.com/office/drawing/2014/main" id="{B4CBAD75-69C9-E5F5-598D-22F9D2FF352B}"/>
              </a:ext>
            </a:extLst>
          </p:cNvPr>
          <p:cNvSpPr txBox="1">
            <a:spLocks/>
          </p:cNvSpPr>
          <p:nvPr userDrawn="1"/>
        </p:nvSpPr>
        <p:spPr>
          <a:xfrm>
            <a:off x="8707120" y="4860128"/>
            <a:ext cx="378547" cy="273808"/>
          </a:xfrm>
          <a:prstGeom prst="rect">
            <a:avLst/>
          </a:prstGeom>
        </p:spPr>
        <p:txBody>
          <a:bodyPr vert="horz" lIns="34286" tIns="17143" rIns="34286" bIns="17143"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F3C9F3-225B-E040-8107-32C876E8537E}" type="slidenum">
              <a:rPr lang="en-US" sz="900">
                <a:solidFill>
                  <a:srgbClr val="343433"/>
                </a:solidFill>
                <a:latin typeface="Arial" panose="020B0604020202020204" pitchFamily="34" charset="0"/>
                <a:cs typeface="Arial" panose="020B0604020202020204" pitchFamily="34" charset="0"/>
              </a:rPr>
              <a:pPr/>
              <a:t>‹#›</a:t>
            </a:fld>
            <a:endParaRPr lang="en-US" sz="900" dirty="0">
              <a:solidFill>
                <a:srgbClr val="343433"/>
              </a:solidFill>
              <a:latin typeface="Arial" panose="020B0604020202020204" pitchFamily="34" charset="0"/>
              <a:cs typeface="Arial" panose="020B0604020202020204" pitchFamily="34" charset="0"/>
            </a:endParaRPr>
          </a:p>
        </p:txBody>
      </p:sp>
      <p:pic>
        <p:nvPicPr>
          <p:cNvPr id="8" name="Picture 7" descr="A black and blue text&#10;&#10;AI-generated content may be incorrect.">
            <a:extLst>
              <a:ext uri="{FF2B5EF4-FFF2-40B4-BE49-F238E27FC236}">
                <a16:creationId xmlns:a16="http://schemas.microsoft.com/office/drawing/2014/main" id="{472046D3-0E4F-709F-BC66-E811D2504798}"/>
              </a:ext>
            </a:extLst>
          </p:cNvPr>
          <p:cNvPicPr>
            <a:picLocks noChangeAspect="1"/>
          </p:cNvPicPr>
          <p:nvPr userDrawn="1"/>
        </p:nvPicPr>
        <p:blipFill>
          <a:blip r:embed="rId15"/>
          <a:stretch>
            <a:fillRect/>
          </a:stretch>
        </p:blipFill>
        <p:spPr>
          <a:xfrm>
            <a:off x="6966113" y="4501827"/>
            <a:ext cx="1938646" cy="405370"/>
          </a:xfrm>
          <a:prstGeom prst="rect">
            <a:avLst/>
          </a:prstGeom>
        </p:spPr>
      </p:pic>
    </p:spTree>
    <p:extLst>
      <p:ext uri="{BB962C8B-B14F-4D97-AF65-F5344CB8AC3E}">
        <p14:creationId xmlns:p14="http://schemas.microsoft.com/office/powerpoint/2010/main" val="31943582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linkedin.com/in/ryanponsford/"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linkedin.com/in/mark-oneil" TargetMode="External"/><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9XJ0g_TDjmg?feature=oembed" TargetMode="Externa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equitywealthacademy.com/" TargetMode="Externa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uilding with a large circular walkway&#10;&#10;AI-generated content may be incorrect.">
            <a:extLst>
              <a:ext uri="{FF2B5EF4-FFF2-40B4-BE49-F238E27FC236}">
                <a16:creationId xmlns:a16="http://schemas.microsoft.com/office/drawing/2014/main" id="{A3D57596-62AC-7FAB-2B5B-DF1050C2D336}"/>
              </a:ext>
            </a:extLst>
          </p:cNvPr>
          <p:cNvPicPr>
            <a:picLocks noChangeAspect="1"/>
          </p:cNvPicPr>
          <p:nvPr/>
        </p:nvPicPr>
        <p:blipFill>
          <a:blip r:embed="rId3"/>
          <a:srcRect t="22813" r="16827" b="14186"/>
          <a:stretch>
            <a:fillRect/>
          </a:stretch>
        </p:blipFill>
        <p:spPr>
          <a:xfrm>
            <a:off x="0" y="9564"/>
            <a:ext cx="9144000" cy="4614262"/>
          </a:xfrm>
          <a:prstGeom prst="rect">
            <a:avLst/>
          </a:prstGeom>
        </p:spPr>
      </p:pic>
      <p:sp>
        <p:nvSpPr>
          <p:cNvPr id="15" name="Rectangle 14">
            <a:extLst>
              <a:ext uri="{FF2B5EF4-FFF2-40B4-BE49-F238E27FC236}">
                <a16:creationId xmlns:a16="http://schemas.microsoft.com/office/drawing/2014/main" id="{0B5CF987-4F77-A943-BAF6-4D4C97F33667}"/>
              </a:ext>
            </a:extLst>
          </p:cNvPr>
          <p:cNvSpPr/>
          <p:nvPr/>
        </p:nvSpPr>
        <p:spPr>
          <a:xfrm>
            <a:off x="1192" y="0"/>
            <a:ext cx="9142808" cy="4414320"/>
          </a:xfrm>
          <a:prstGeom prst="rect">
            <a:avLst/>
          </a:prstGeom>
          <a:gradFill>
            <a:gsLst>
              <a:gs pos="29000">
                <a:srgbClr val="343433">
                  <a:alpha val="34070"/>
                  <a:lumMod val="100000"/>
                </a:srgbClr>
              </a:gs>
              <a:gs pos="100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0" i="0" dirty="0">
                <a:solidFill>
                  <a:srgbClr val="000000"/>
                </a:solidFill>
                <a:effectLst/>
                <a:latin typeface="Times New Roman" panose="02020603050405020304" pitchFamily="18" charset="0"/>
              </a:rPr>
              <a:t> </a:t>
            </a:r>
            <a:endParaRPr lang="en-US" sz="1800" dirty="0"/>
          </a:p>
        </p:txBody>
      </p:sp>
      <p:sp>
        <p:nvSpPr>
          <p:cNvPr id="23" name="Text Placeholder 30">
            <a:extLst>
              <a:ext uri="{FF2B5EF4-FFF2-40B4-BE49-F238E27FC236}">
                <a16:creationId xmlns:a16="http://schemas.microsoft.com/office/drawing/2014/main" id="{CCFF935D-6B49-4E46-CCA7-7CC48D0EEE61}"/>
              </a:ext>
            </a:extLst>
          </p:cNvPr>
          <p:cNvSpPr>
            <a:spLocks noGrp="1"/>
          </p:cNvSpPr>
          <p:nvPr>
            <p:ph type="body" sz="quarter" idx="18" hasCustomPrompt="1"/>
          </p:nvPr>
        </p:nvSpPr>
        <p:spPr>
          <a:xfrm>
            <a:off x="596" y="3902561"/>
            <a:ext cx="9143404" cy="1258808"/>
          </a:xfrm>
          <a:blipFill>
            <a:blip r:embed="rId4" cstate="hqprint">
              <a:extLst>
                <a:ext uri="{28A0092B-C50C-407E-A947-70E740481C1C}">
                  <a14:useLocalDpi xmlns:a14="http://schemas.microsoft.com/office/drawing/2010/main"/>
                </a:ext>
              </a:extLst>
            </a:blip>
            <a:srcRect/>
            <a:stretch>
              <a:fillRect t="5191" b="-977"/>
            </a:stretch>
          </a:blipFill>
        </p:spPr>
        <p:txBody>
          <a:bodyPr/>
          <a:lstStyle>
            <a:lvl1pPr>
              <a:defRPr>
                <a:solidFill>
                  <a:srgbClr val="181717">
                    <a:alpha val="0"/>
                  </a:srgbClr>
                </a:solidFill>
              </a:defRPr>
            </a:lvl1pPr>
          </a:lstStyle>
          <a:p>
            <a:pPr lvl="0"/>
            <a:r>
              <a:rPr lang="en-US" dirty="0"/>
              <a:t> </a:t>
            </a:r>
          </a:p>
        </p:txBody>
      </p:sp>
      <p:sp>
        <p:nvSpPr>
          <p:cNvPr id="8" name="Slide Number Placeholder 5">
            <a:extLst>
              <a:ext uri="{FF2B5EF4-FFF2-40B4-BE49-F238E27FC236}">
                <a16:creationId xmlns:a16="http://schemas.microsoft.com/office/drawing/2014/main" id="{EDA3B962-7C76-692C-B1BE-CE7AB0351880}"/>
              </a:ext>
            </a:extLst>
          </p:cNvPr>
          <p:cNvSpPr txBox="1">
            <a:spLocks/>
          </p:cNvSpPr>
          <p:nvPr/>
        </p:nvSpPr>
        <p:spPr>
          <a:xfrm>
            <a:off x="8874680" y="4860128"/>
            <a:ext cx="210987" cy="273808"/>
          </a:xfrm>
          <a:prstGeom prst="rect">
            <a:avLst/>
          </a:prstGeom>
        </p:spPr>
        <p:txBody>
          <a:bodyPr vert="horz" lIns="34286" tIns="17143" rIns="34286" bIns="17143"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F3C9F3-225B-E040-8107-32C876E8537E}" type="slidenum">
              <a:rPr lang="en-US" sz="900">
                <a:solidFill>
                  <a:srgbClr val="343433"/>
                </a:solidFill>
                <a:latin typeface="Arial" panose="020B0604020202020204" pitchFamily="34" charset="0"/>
                <a:cs typeface="Arial" panose="020B0604020202020204" pitchFamily="34" charset="0"/>
              </a:rPr>
              <a:pPr/>
              <a:t>1</a:t>
            </a:fld>
            <a:endParaRPr lang="en-US" sz="900" dirty="0">
              <a:solidFill>
                <a:srgbClr val="343433"/>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D9CD8FD-8D9E-D218-0BCD-3D2C1EC8494E}"/>
              </a:ext>
            </a:extLst>
          </p:cNvPr>
          <p:cNvSpPr/>
          <p:nvPr/>
        </p:nvSpPr>
        <p:spPr>
          <a:xfrm>
            <a:off x="6276110" y="4319621"/>
            <a:ext cx="2676697" cy="823878"/>
          </a:xfrm>
          <a:prstGeom prst="rect">
            <a:avLst/>
          </a:prstGeom>
          <a:solidFill>
            <a:srgbClr val="FFF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4" name="Text Placeholder 1">
            <a:extLst>
              <a:ext uri="{FF2B5EF4-FFF2-40B4-BE49-F238E27FC236}">
                <a16:creationId xmlns:a16="http://schemas.microsoft.com/office/drawing/2014/main" id="{A14BFE44-2561-F218-DA43-56C9186E9EF1}"/>
              </a:ext>
            </a:extLst>
          </p:cNvPr>
          <p:cNvSpPr>
            <a:spLocks noGrp="1"/>
          </p:cNvSpPr>
          <p:nvPr>
            <p:ph type="body" sz="quarter" idx="12"/>
          </p:nvPr>
        </p:nvSpPr>
        <p:spPr>
          <a:xfrm>
            <a:off x="302554" y="-1"/>
            <a:ext cx="5295163" cy="3992603"/>
          </a:xfrm>
        </p:spPr>
        <p:txBody>
          <a:bodyPr anchor="ctr">
            <a:noAutofit/>
          </a:bodyPr>
          <a:lstStyle/>
          <a:p>
            <a:pPr>
              <a:lnSpc>
                <a:spcPct val="100000"/>
              </a:lnSpc>
            </a:pPr>
            <a:r>
              <a:rPr lang="en-US" sz="2800" dirty="0">
                <a:solidFill>
                  <a:srgbClr val="FFFCF3"/>
                </a:solidFill>
                <a:latin typeface="Arial Black" panose="020B0604020202020204" pitchFamily="34" charset="0"/>
                <a:cs typeface="Arial Black" panose="020B0604020202020204" pitchFamily="34" charset="0"/>
              </a:rPr>
              <a:t>THE #1 RISK RETIREES FACE AND HOW YOU CAN HELP FINANCIAL ADVISORS SOLVE IT</a:t>
            </a:r>
            <a:endParaRPr lang="en-US" sz="4000" baseline="30000" dirty="0">
              <a:solidFill>
                <a:srgbClr val="FFFCF3"/>
              </a:solidFill>
              <a:latin typeface="Arial Black" panose="020B0604020202020204" pitchFamily="34" charset="0"/>
              <a:cs typeface="Arial Black" panose="020B0604020202020204" pitchFamily="34" charset="0"/>
            </a:endParaRPr>
          </a:p>
        </p:txBody>
      </p:sp>
      <p:sp>
        <p:nvSpPr>
          <p:cNvPr id="16" name="object 4">
            <a:extLst>
              <a:ext uri="{FF2B5EF4-FFF2-40B4-BE49-F238E27FC236}">
                <a16:creationId xmlns:a16="http://schemas.microsoft.com/office/drawing/2014/main" id="{EC221731-3331-E8A8-DD8D-83EAC0676505}"/>
              </a:ext>
            </a:extLst>
          </p:cNvPr>
          <p:cNvSpPr txBox="1">
            <a:spLocks noGrp="1"/>
          </p:cNvSpPr>
          <p:nvPr>
            <p:ph type="body" sz="quarter" idx="13"/>
          </p:nvPr>
        </p:nvSpPr>
        <p:spPr>
          <a:xfrm>
            <a:off x="302555" y="4186394"/>
            <a:ext cx="3834408" cy="781184"/>
          </a:xfrm>
          <a:prstGeom prst="rect">
            <a:avLst/>
          </a:prstGeom>
          <a:noFill/>
          <a:ln>
            <a:noFill/>
          </a:ln>
        </p:spPr>
        <p:txBody>
          <a:bodyPr vert="horz" wrap="square" lIns="0" tIns="4760" rIns="0" bIns="0" rtlCol="0" anchor="ctr">
            <a:noAutofit/>
          </a:bodyPr>
          <a:lstStyle/>
          <a:p>
            <a:pPr marL="34266">
              <a:lnSpc>
                <a:spcPts val="1125"/>
              </a:lnSpc>
            </a:pPr>
            <a:r>
              <a:rPr lang="en-US" sz="1050" b="0" dirty="0">
                <a:solidFill>
                  <a:srgbClr val="343433"/>
                </a:solidFill>
                <a:latin typeface="Arial Narrow" panose="020B0604020202020204" pitchFamily="34" charset="0"/>
                <a:cs typeface="Arial Narrow" panose="020B0604020202020204" pitchFamily="34" charset="0"/>
              </a:rPr>
              <a:t>For professional use only. Not intended for consumer use.</a:t>
            </a:r>
          </a:p>
        </p:txBody>
      </p:sp>
      <p:sp>
        <p:nvSpPr>
          <p:cNvPr id="4" name="Text Placeholder 17">
            <a:extLst>
              <a:ext uri="{FF2B5EF4-FFF2-40B4-BE49-F238E27FC236}">
                <a16:creationId xmlns:a16="http://schemas.microsoft.com/office/drawing/2014/main" id="{F3762FCA-A8B9-8749-BA41-E1E9A4956064}"/>
              </a:ext>
            </a:extLst>
          </p:cNvPr>
          <p:cNvSpPr>
            <a:spLocks noGrp="1"/>
          </p:cNvSpPr>
          <p:nvPr/>
        </p:nvSpPr>
        <p:spPr bwMode="auto">
          <a:xfrm>
            <a:off x="58333" y="4880893"/>
            <a:ext cx="1186675" cy="2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2625" rtl="0" eaLnBrk="1" fontAlgn="base" hangingPunct="1">
              <a:spcBef>
                <a:spcPts val="750"/>
              </a:spcBef>
              <a:spcAft>
                <a:spcPct val="0"/>
              </a:spcAft>
              <a:buFont typeface="Arial" panose="020B0604020202020204" pitchFamily="34" charset="0"/>
              <a:buNone/>
              <a:defRPr sz="800" kern="1200">
                <a:solidFill>
                  <a:schemeClr val="bg2">
                    <a:lumMod val="50000"/>
                  </a:schemeClr>
                </a:solidFill>
                <a:latin typeface="+mn-lt"/>
                <a:ea typeface="+mn-ea"/>
                <a:cs typeface="+mn-cs"/>
              </a:defRPr>
            </a:lvl1pPr>
            <a:lvl2pPr marL="511175" indent="-168275" algn="l" defTabSz="682625" rtl="0" eaLnBrk="1" fontAlgn="base" hangingPunct="1">
              <a:spcBef>
                <a:spcPts val="375"/>
              </a:spcBef>
              <a:spcAft>
                <a:spcPct val="0"/>
              </a:spcAft>
              <a:buFont typeface="Arial" panose="020B0604020202020204" pitchFamily="34" charset="0"/>
              <a:buChar char="•"/>
              <a:defRPr sz="900" kern="1200">
                <a:solidFill>
                  <a:schemeClr val="bg2">
                    <a:lumMod val="50000"/>
                  </a:schemeClr>
                </a:solidFill>
                <a:latin typeface="+mn-lt"/>
                <a:ea typeface="+mn-ea"/>
                <a:cs typeface="+mn-cs"/>
              </a:defRPr>
            </a:lvl2pPr>
            <a:lvl3pPr marL="854075" indent="-168275" algn="l" defTabSz="682625" rtl="0" eaLnBrk="1" fontAlgn="base" hangingPunct="1">
              <a:spcBef>
                <a:spcPts val="375"/>
              </a:spcBef>
              <a:spcAft>
                <a:spcPct val="0"/>
              </a:spcAft>
              <a:buFont typeface="Arial" panose="020B0604020202020204" pitchFamily="34" charset="0"/>
              <a:buChar char="•"/>
              <a:defRPr sz="900" kern="1200">
                <a:solidFill>
                  <a:schemeClr val="bg2">
                    <a:lumMod val="50000"/>
                  </a:schemeClr>
                </a:solidFill>
                <a:latin typeface="+mn-lt"/>
                <a:ea typeface="+mn-ea"/>
                <a:cs typeface="+mn-cs"/>
              </a:defRPr>
            </a:lvl3pPr>
            <a:lvl4pPr marL="1196975" indent="-168275" algn="l" defTabSz="682625" rtl="0" eaLnBrk="1" fontAlgn="base" hangingPunct="1">
              <a:spcBef>
                <a:spcPts val="375"/>
              </a:spcBef>
              <a:spcAft>
                <a:spcPct val="0"/>
              </a:spcAft>
              <a:buFont typeface="Arial" panose="020B0604020202020204" pitchFamily="34" charset="0"/>
              <a:buChar char="•"/>
              <a:defRPr sz="900" kern="1200">
                <a:solidFill>
                  <a:schemeClr val="bg2">
                    <a:lumMod val="50000"/>
                  </a:schemeClr>
                </a:solidFill>
                <a:latin typeface="+mn-lt"/>
                <a:ea typeface="+mn-ea"/>
                <a:cs typeface="+mn-cs"/>
              </a:defRPr>
            </a:lvl4pPr>
            <a:lvl5pPr marL="1539875" indent="-168275" algn="l" defTabSz="682625" rtl="0" eaLnBrk="1" fontAlgn="base" hangingPunct="1">
              <a:spcBef>
                <a:spcPts val="375"/>
              </a:spcBef>
              <a:spcAft>
                <a:spcPct val="0"/>
              </a:spcAft>
              <a:buFont typeface="Arial" panose="020B0604020202020204" pitchFamily="34" charset="0"/>
              <a:buChar char="•"/>
              <a:defRPr sz="900" kern="1200">
                <a:solidFill>
                  <a:schemeClr val="bg2">
                    <a:lumMod val="50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343433"/>
                </a:solidFill>
                <a:latin typeface="Arial Narrow" panose="020B0604020202020204" pitchFamily="34" charset="0"/>
                <a:cs typeface="Arial Narrow" panose="020B0604020202020204" pitchFamily="34" charset="0"/>
              </a:rPr>
              <a:t>#4408690300</a:t>
            </a:r>
            <a:endParaRPr lang="en-US" dirty="0"/>
          </a:p>
        </p:txBody>
      </p:sp>
      <p:pic>
        <p:nvPicPr>
          <p:cNvPr id="12" name="Picture 11" descr="A black and blue text&#10;&#10;AI-generated content may be incorrect.">
            <a:extLst>
              <a:ext uri="{FF2B5EF4-FFF2-40B4-BE49-F238E27FC236}">
                <a16:creationId xmlns:a16="http://schemas.microsoft.com/office/drawing/2014/main" id="{66F8027E-72D0-065E-F8D8-DE7A2914A89E}"/>
              </a:ext>
            </a:extLst>
          </p:cNvPr>
          <p:cNvPicPr>
            <a:picLocks noChangeAspect="1"/>
          </p:cNvPicPr>
          <p:nvPr/>
        </p:nvPicPr>
        <p:blipFill>
          <a:blip r:embed="rId5"/>
          <a:stretch>
            <a:fillRect/>
          </a:stretch>
        </p:blipFill>
        <p:spPr>
          <a:xfrm>
            <a:off x="6966113" y="4501827"/>
            <a:ext cx="1938646" cy="405370"/>
          </a:xfrm>
          <a:prstGeom prst="rect">
            <a:avLst/>
          </a:prstGeom>
        </p:spPr>
      </p:pic>
    </p:spTree>
    <p:extLst>
      <p:ext uri="{BB962C8B-B14F-4D97-AF65-F5344CB8AC3E}">
        <p14:creationId xmlns:p14="http://schemas.microsoft.com/office/powerpoint/2010/main" val="119220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2C50BC-C3AA-CB43-8268-2F6A813C5EDB}"/>
              </a:ext>
            </a:extLst>
          </p:cNvPr>
          <p:cNvSpPr/>
          <p:nvPr/>
        </p:nvSpPr>
        <p:spPr>
          <a:xfrm>
            <a:off x="1786" y="335"/>
            <a:ext cx="9142214" cy="5141491"/>
          </a:xfrm>
          <a:prstGeom prst="rect">
            <a:avLst/>
          </a:prstGeom>
          <a:solidFill>
            <a:srgbClr val="19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object 4">
            <a:extLst>
              <a:ext uri="{FF2B5EF4-FFF2-40B4-BE49-F238E27FC236}">
                <a16:creationId xmlns:a16="http://schemas.microsoft.com/office/drawing/2014/main" id="{D1525857-3F02-0347-AAF5-8C4F3AD8E3E0}"/>
              </a:ext>
            </a:extLst>
          </p:cNvPr>
          <p:cNvSpPr txBox="1"/>
          <p:nvPr/>
        </p:nvSpPr>
        <p:spPr>
          <a:xfrm>
            <a:off x="2383" y="4561539"/>
            <a:ext cx="9139238" cy="136317"/>
          </a:xfrm>
          <a:prstGeom prst="rect">
            <a:avLst/>
          </a:prstGeom>
          <a:noFill/>
          <a:ln>
            <a:noFill/>
          </a:ln>
        </p:spPr>
        <p:txBody>
          <a:bodyPr vert="horz" wrap="square" lIns="0" tIns="4760" rIns="0" bIns="0" rtlCol="0">
            <a:spAutoFit/>
          </a:bodyPr>
          <a:lstStyle/>
          <a:p>
            <a:pPr marL="34259" algn="ctr">
              <a:lnSpc>
                <a:spcPts val="1125"/>
              </a:lnSpc>
            </a:pPr>
            <a:r>
              <a:rPr lang="en-US" sz="900" dirty="0">
                <a:solidFill>
                  <a:schemeClr val="bg1"/>
                </a:solidFill>
                <a:latin typeface="Arial Narrow" panose="020B0604020202020204" pitchFamily="34" charset="0"/>
                <a:cs typeface="Arial Narrow" panose="020B0604020202020204" pitchFamily="34" charset="0"/>
              </a:rPr>
              <a:t>Mutual of Omaha Mortgage, Inc. dba Mutual of Omaha Reverse Mortgage, NMLS ID 1025894. 3131 Camino Del Rio N 1100, San Diego, CA 92108. Subject to Credit Approval. </a:t>
            </a:r>
          </a:p>
        </p:txBody>
      </p:sp>
      <p:pic>
        <p:nvPicPr>
          <p:cNvPr id="12" name="Picture 11" descr="A picture containing silhouette, night sky&#10;&#10;Description automatically generated">
            <a:extLst>
              <a:ext uri="{FF2B5EF4-FFF2-40B4-BE49-F238E27FC236}">
                <a16:creationId xmlns:a16="http://schemas.microsoft.com/office/drawing/2014/main" id="{92D1DDA8-745A-7F46-917D-8F4DAC8B4EC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95" y="-31292"/>
            <a:ext cx="2421653" cy="764876"/>
          </a:xfrm>
          <a:prstGeom prst="rect">
            <a:avLst/>
          </a:prstGeom>
        </p:spPr>
      </p:pic>
      <p:sp>
        <p:nvSpPr>
          <p:cNvPr id="3" name="Slide Number Placeholder 5">
            <a:extLst>
              <a:ext uri="{FF2B5EF4-FFF2-40B4-BE49-F238E27FC236}">
                <a16:creationId xmlns:a16="http://schemas.microsoft.com/office/drawing/2014/main" id="{37295ACA-B0FD-F2E8-743F-A32F5C3C43FD}"/>
              </a:ext>
            </a:extLst>
          </p:cNvPr>
          <p:cNvSpPr txBox="1">
            <a:spLocks/>
          </p:cNvSpPr>
          <p:nvPr/>
        </p:nvSpPr>
        <p:spPr>
          <a:xfrm>
            <a:off x="8788400" y="4860128"/>
            <a:ext cx="297267" cy="273808"/>
          </a:xfrm>
          <a:prstGeom prst="rect">
            <a:avLst/>
          </a:prstGeom>
        </p:spPr>
        <p:txBody>
          <a:bodyPr vert="horz" lIns="34286" tIns="17143" rIns="34286" bIns="17143"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F3C9F3-225B-E040-8107-32C876E8537E}" type="slidenum">
              <a:rPr lang="en-US" sz="900">
                <a:solidFill>
                  <a:schemeClr val="bg1"/>
                </a:solidFill>
                <a:latin typeface="Arial" panose="020B0604020202020204" pitchFamily="34" charset="0"/>
                <a:cs typeface="Arial" panose="020B0604020202020204" pitchFamily="34" charset="0"/>
              </a:rPr>
              <a:pPr/>
              <a:t>10</a:t>
            </a:fld>
            <a:endParaRPr lang="en-US" sz="900"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AD812B28-71A1-1643-D78C-6BD0A9E6F846}"/>
              </a:ext>
            </a:extLst>
          </p:cNvPr>
          <p:cNvPicPr>
            <a:picLocks noChangeAspect="1"/>
          </p:cNvPicPr>
          <p:nvPr/>
        </p:nvPicPr>
        <p:blipFill>
          <a:blip r:embed="rId3"/>
          <a:stretch>
            <a:fillRect/>
          </a:stretch>
        </p:blipFill>
        <p:spPr>
          <a:xfrm>
            <a:off x="2564372" y="2151286"/>
            <a:ext cx="4015255" cy="839588"/>
          </a:xfrm>
          <a:prstGeom prst="rect">
            <a:avLst/>
          </a:prstGeom>
        </p:spPr>
      </p:pic>
    </p:spTree>
    <p:extLst>
      <p:ext uri="{BB962C8B-B14F-4D97-AF65-F5344CB8AC3E}">
        <p14:creationId xmlns:p14="http://schemas.microsoft.com/office/powerpoint/2010/main" val="2549494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8788C2-6D47-E429-5428-723A4A5C0CD7}"/>
              </a:ext>
            </a:extLst>
          </p:cNvPr>
          <p:cNvSpPr/>
          <p:nvPr/>
        </p:nvSpPr>
        <p:spPr>
          <a:xfrm>
            <a:off x="6362164" y="4332131"/>
            <a:ext cx="2585546" cy="811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E5AFA7-8001-6609-1D66-F1D61654D93B}"/>
              </a:ext>
            </a:extLst>
          </p:cNvPr>
          <p:cNvPicPr>
            <a:picLocks noChangeAspect="1"/>
          </p:cNvPicPr>
          <p:nvPr/>
        </p:nvPicPr>
        <p:blipFill>
          <a:blip r:embed="rId3"/>
          <a:srcRect r="74247"/>
          <a:stretch>
            <a:fillRect/>
          </a:stretch>
        </p:blipFill>
        <p:spPr>
          <a:xfrm>
            <a:off x="-148319" y="-167463"/>
            <a:ext cx="395526" cy="5447081"/>
          </a:xfrm>
          <a:prstGeom prst="rect">
            <a:avLst/>
          </a:prstGeom>
        </p:spPr>
      </p:pic>
      <p:sp>
        <p:nvSpPr>
          <p:cNvPr id="6" name="TextBox 5">
            <a:extLst>
              <a:ext uri="{FF2B5EF4-FFF2-40B4-BE49-F238E27FC236}">
                <a16:creationId xmlns:a16="http://schemas.microsoft.com/office/drawing/2014/main" id="{3AEFEE9F-B5F8-66E0-7DF5-575B8C7872FE}"/>
              </a:ext>
            </a:extLst>
          </p:cNvPr>
          <p:cNvSpPr txBox="1"/>
          <p:nvPr/>
        </p:nvSpPr>
        <p:spPr>
          <a:xfrm>
            <a:off x="183412" y="-1"/>
            <a:ext cx="8960588" cy="998175"/>
          </a:xfrm>
          <a:prstGeom prst="rect">
            <a:avLst/>
          </a:prstGeom>
          <a:noFill/>
        </p:spPr>
        <p:txBody>
          <a:bodyPr wrap="square" rtlCol="0" anchor="ctr">
            <a:noAutofit/>
          </a:bodyPr>
          <a:lstStyle/>
          <a:p>
            <a:pPr algn="ctr"/>
            <a:r>
              <a:rPr lang="en-US" sz="2800" b="1" dirty="0">
                <a:solidFill>
                  <a:srgbClr val="0E5993"/>
                </a:solidFill>
                <a:latin typeface="Arial Black" panose="020B0604020202020204" pitchFamily="34" charset="0"/>
                <a:cs typeface="Arial Black" panose="020B0604020202020204" pitchFamily="34" charset="0"/>
              </a:rPr>
              <a:t>YOUR SPEAKERS</a:t>
            </a:r>
          </a:p>
        </p:txBody>
      </p:sp>
      <p:pic>
        <p:nvPicPr>
          <p:cNvPr id="7" name="Content Placeholder 6" descr="A person in a suit and tie&#10;&#10;AI-generated content may be incorrect.">
            <a:extLst>
              <a:ext uri="{FF2B5EF4-FFF2-40B4-BE49-F238E27FC236}">
                <a16:creationId xmlns:a16="http://schemas.microsoft.com/office/drawing/2014/main" id="{F2EF11E8-2788-818C-A5ED-3B5F088A66FC}"/>
              </a:ext>
            </a:extLst>
          </p:cNvPr>
          <p:cNvPicPr>
            <a:picLocks noChangeAspect="1"/>
          </p:cNvPicPr>
          <p:nvPr/>
        </p:nvPicPr>
        <p:blipFill>
          <a:blip r:embed="rId4"/>
          <a:stretch>
            <a:fillRect/>
          </a:stretch>
        </p:blipFill>
        <p:spPr>
          <a:xfrm>
            <a:off x="1502936" y="998174"/>
            <a:ext cx="1792807" cy="1792807"/>
          </a:xfrm>
          <a:prstGeom prst="rect">
            <a:avLst/>
          </a:prstGeom>
          <a:ln>
            <a:noFill/>
          </a:ln>
          <a:effectLst>
            <a:outerShdw blurRad="292100" dist="139700" dir="2700000" algn="tl" rotWithShape="0">
              <a:srgbClr val="333333">
                <a:alpha val="65000"/>
              </a:srgbClr>
            </a:outerShdw>
          </a:effectLst>
        </p:spPr>
      </p:pic>
      <p:pic>
        <p:nvPicPr>
          <p:cNvPr id="8" name="Content Placeholder 8">
            <a:extLst>
              <a:ext uri="{FF2B5EF4-FFF2-40B4-BE49-F238E27FC236}">
                <a16:creationId xmlns:a16="http://schemas.microsoft.com/office/drawing/2014/main" id="{E563CFF2-234C-F2DE-F223-F73185665E29}"/>
              </a:ext>
            </a:extLst>
          </p:cNvPr>
          <p:cNvPicPr>
            <a:picLocks noChangeAspect="1"/>
          </p:cNvPicPr>
          <p:nvPr/>
        </p:nvPicPr>
        <p:blipFill>
          <a:blip r:embed="rId5"/>
          <a:srcRect/>
          <a:stretch/>
        </p:blipFill>
        <p:spPr>
          <a:xfrm>
            <a:off x="5848258" y="998174"/>
            <a:ext cx="1671748" cy="17928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2AC3FB9-3972-0B82-BF27-7A9E12FCEC6A}"/>
              </a:ext>
            </a:extLst>
          </p:cNvPr>
          <p:cNvSpPr txBox="1"/>
          <p:nvPr/>
        </p:nvSpPr>
        <p:spPr>
          <a:xfrm>
            <a:off x="625385" y="2989947"/>
            <a:ext cx="3547907" cy="1908215"/>
          </a:xfrm>
          <a:prstGeom prst="rect">
            <a:avLst/>
          </a:prstGeom>
          <a:noFill/>
        </p:spPr>
        <p:txBody>
          <a:bodyPr wrap="square" rtlCol="0">
            <a:spAutoFit/>
          </a:bodyPr>
          <a:lstStyle/>
          <a:p>
            <a:pPr algn="ctr"/>
            <a:r>
              <a:rPr lang="en-US" sz="1600" b="1" dirty="0">
                <a:solidFill>
                  <a:srgbClr val="343433"/>
                </a:solidFill>
                <a:latin typeface="Arial" panose="020B0604020202020204" pitchFamily="34" charset="0"/>
                <a:cs typeface="Arial" panose="020B0604020202020204" pitchFamily="34" charset="0"/>
              </a:rPr>
              <a:t>SVP of Wholesale</a:t>
            </a:r>
          </a:p>
          <a:p>
            <a:pPr algn="ctr"/>
            <a:r>
              <a:rPr lang="en-US" sz="1600" b="1" dirty="0">
                <a:latin typeface="Arial" panose="020B0604020202020204" pitchFamily="34" charset="0"/>
                <a:cs typeface="Arial" panose="020B0604020202020204" pitchFamily="34" charset="0"/>
                <a:hlinkClick r:id="rId6"/>
              </a:rPr>
              <a:t>linkedin.com/in/mark-</a:t>
            </a:r>
            <a:r>
              <a:rPr lang="en-US" sz="1600" b="1" dirty="0" err="1">
                <a:latin typeface="Arial" panose="020B0604020202020204" pitchFamily="34" charset="0"/>
                <a:cs typeface="Arial" panose="020B0604020202020204" pitchFamily="34" charset="0"/>
                <a:hlinkClick r:id="rId6"/>
              </a:rPr>
              <a:t>oneil</a:t>
            </a:r>
            <a:endParaRPr lang="en-US" sz="1600" b="1" dirty="0">
              <a:latin typeface="Arial" panose="020B0604020202020204" pitchFamily="34" charset="0"/>
              <a:cs typeface="Arial" panose="020B0604020202020204" pitchFamily="34" charset="0"/>
            </a:endParaRPr>
          </a:p>
          <a:p>
            <a:pPr algn="ctr"/>
            <a:endParaRPr lang="en-US" sz="1400" dirty="0">
              <a:latin typeface="Arial" panose="020B0604020202020204" pitchFamily="34" charset="0"/>
              <a:cs typeface="Arial" panose="020B0604020202020204" pitchFamily="34" charset="0"/>
            </a:endParaRPr>
          </a:p>
          <a:p>
            <a:pPr algn="ctr"/>
            <a:r>
              <a:rPr lang="en-US" sz="1200" b="1" i="1" dirty="0">
                <a:solidFill>
                  <a:srgbClr val="343433"/>
                </a:solidFill>
                <a:latin typeface="Arial" panose="020B0604020202020204" pitchFamily="34" charset="0"/>
                <a:cs typeface="Arial" panose="020B0604020202020204" pitchFamily="34" charset="0"/>
              </a:rPr>
              <a:t>Mark O’Neil </a:t>
            </a:r>
            <a:r>
              <a:rPr lang="en-US" sz="1200" i="1" dirty="0">
                <a:solidFill>
                  <a:srgbClr val="343433"/>
                </a:solidFill>
                <a:latin typeface="Arial" panose="020B0604020202020204" pitchFamily="34" charset="0"/>
                <a:cs typeface="Arial" panose="020B0604020202020204" pitchFamily="34" charset="0"/>
              </a:rPr>
              <a:t>has over 20 years of experience in reverse mortgages, with a background as a real estate attorney, loan officer, and top-producing wholesale AE. He currently serves as SVP of Wholesale at Mutual of Omaha Reverse Mortgage, leading the channel’s national growth.</a:t>
            </a:r>
          </a:p>
        </p:txBody>
      </p:sp>
      <p:sp>
        <p:nvSpPr>
          <p:cNvPr id="10" name="TextBox 9">
            <a:extLst>
              <a:ext uri="{FF2B5EF4-FFF2-40B4-BE49-F238E27FC236}">
                <a16:creationId xmlns:a16="http://schemas.microsoft.com/office/drawing/2014/main" id="{99A5D863-D5B5-B6D2-F76A-0DA2F20FC4BF}"/>
              </a:ext>
            </a:extLst>
          </p:cNvPr>
          <p:cNvSpPr txBox="1"/>
          <p:nvPr/>
        </p:nvSpPr>
        <p:spPr>
          <a:xfrm>
            <a:off x="4391693" y="2989947"/>
            <a:ext cx="4584879" cy="1908215"/>
          </a:xfrm>
          <a:prstGeom prst="rect">
            <a:avLst/>
          </a:prstGeom>
          <a:noFill/>
        </p:spPr>
        <p:txBody>
          <a:bodyPr wrap="square" rtlCol="0">
            <a:spAutoFit/>
          </a:bodyPr>
          <a:lstStyle>
            <a:defPPr>
              <a:defRPr lang="en-US"/>
            </a:defPPr>
            <a:lvl1pPr algn="ctr">
              <a:defRPr sz="1200" b="1">
                <a:latin typeface="Arial Nova" panose="020B0504020202020204" pitchFamily="34" charset="0"/>
              </a:defRPr>
            </a:lvl1pPr>
          </a:lstStyle>
          <a:p>
            <a:r>
              <a:rPr lang="en-US" sz="1600" dirty="0">
                <a:solidFill>
                  <a:srgbClr val="343433"/>
                </a:solidFill>
                <a:latin typeface="Arial" panose="020B0604020202020204" pitchFamily="34" charset="0"/>
                <a:cs typeface="Arial" panose="020B0604020202020204" pitchFamily="34" charset="0"/>
              </a:rPr>
              <a:t>Speaker | Author | Financial Strategist</a:t>
            </a:r>
          </a:p>
          <a:p>
            <a:r>
              <a:rPr lang="en-US" sz="1600" dirty="0">
                <a:latin typeface="Arial" panose="020B0604020202020204" pitchFamily="34" charset="0"/>
                <a:cs typeface="Arial" panose="020B0604020202020204" pitchFamily="34" charset="0"/>
                <a:hlinkClick r:id="rId7"/>
              </a:rPr>
              <a:t>https://www.linkedin.com/in/ryanponsford/</a:t>
            </a:r>
            <a:endParaRPr lang="en-US" sz="16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i="1" dirty="0">
                <a:solidFill>
                  <a:srgbClr val="343433"/>
                </a:solidFill>
                <a:latin typeface="Arial" panose="020B0604020202020204" pitchFamily="34" charset="0"/>
                <a:cs typeface="Arial" panose="020B0604020202020204" pitchFamily="34" charset="0"/>
              </a:rPr>
              <a:t>Ryan Ponsford, MBA </a:t>
            </a:r>
            <a:r>
              <a:rPr lang="en-US" b="0" i="1" dirty="0">
                <a:solidFill>
                  <a:srgbClr val="343433"/>
                </a:solidFill>
                <a:latin typeface="Arial" panose="020B0604020202020204" pitchFamily="34" charset="0"/>
                <a:cs typeface="Arial" panose="020B0604020202020204" pitchFamily="34" charset="0"/>
              </a:rPr>
              <a:t>has over 25 years of experience in wealth management, real estate, lending, and philanthropy. As leader of Equity Wealth Strategies, he works to reframe reverse mortgages as a smart, responsible tool in retirement planning. Ryan holds an Executive MBA from Johns Hopkins and has spoken at events across the U.S., Canada, and Europe.</a:t>
            </a:r>
          </a:p>
        </p:txBody>
      </p:sp>
    </p:spTree>
    <p:extLst>
      <p:ext uri="{BB962C8B-B14F-4D97-AF65-F5344CB8AC3E}">
        <p14:creationId xmlns:p14="http://schemas.microsoft.com/office/powerpoint/2010/main" val="302900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A740C3-9BEE-3178-9B42-26EC1136C7CF}"/>
              </a:ext>
            </a:extLst>
          </p:cNvPr>
          <p:cNvPicPr>
            <a:picLocks noChangeAspect="1"/>
          </p:cNvPicPr>
          <p:nvPr/>
        </p:nvPicPr>
        <p:blipFill>
          <a:blip r:embed="rId4"/>
          <a:stretch>
            <a:fillRect/>
          </a:stretch>
        </p:blipFill>
        <p:spPr>
          <a:xfrm>
            <a:off x="0" y="0"/>
            <a:ext cx="9144000" cy="5143500"/>
          </a:xfrm>
          <a:prstGeom prst="rect">
            <a:avLst/>
          </a:prstGeom>
        </p:spPr>
      </p:pic>
      <p:pic>
        <p:nvPicPr>
          <p:cNvPr id="2" name="Online Media 1" title="Seth Rogen Discusses the True Cost of Caregiving">
            <a:hlinkClick r:id="" action="ppaction://media"/>
            <a:extLst>
              <a:ext uri="{FF2B5EF4-FFF2-40B4-BE49-F238E27FC236}">
                <a16:creationId xmlns:a16="http://schemas.microsoft.com/office/drawing/2014/main" id="{FA117808-4F5F-32B2-8645-24DB3BCC57DA}"/>
              </a:ext>
            </a:extLst>
          </p:cNvPr>
          <p:cNvPicPr>
            <a:picLocks noRot="1" noChangeAspect="1"/>
          </p:cNvPicPr>
          <p:nvPr>
            <a:videoFile r:link="rId1"/>
          </p:nvPr>
        </p:nvPicPr>
        <p:blipFill>
          <a:blip r:embed="rId5"/>
          <a:stretch>
            <a:fillRect/>
          </a:stretch>
        </p:blipFill>
        <p:spPr>
          <a:xfrm>
            <a:off x="3117850" y="0"/>
            <a:ext cx="2906713" cy="5143500"/>
          </a:xfrm>
          <a:prstGeom prst="rect">
            <a:avLst/>
          </a:prstGeom>
        </p:spPr>
      </p:pic>
    </p:spTree>
    <p:extLst>
      <p:ext uri="{BB962C8B-B14F-4D97-AF65-F5344CB8AC3E}">
        <p14:creationId xmlns:p14="http://schemas.microsoft.com/office/powerpoint/2010/main" val="37260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2E138-88FD-B0E0-574C-7475655978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3B872F3-739C-B05E-1D09-0304FE421767}"/>
              </a:ext>
            </a:extLst>
          </p:cNvPr>
          <p:cNvPicPr>
            <a:picLocks noChangeAspect="1"/>
          </p:cNvPicPr>
          <p:nvPr/>
        </p:nvPicPr>
        <p:blipFill>
          <a:blip r:embed="rId3"/>
          <a:srcRect r="74247"/>
          <a:stretch>
            <a:fillRect/>
          </a:stretch>
        </p:blipFill>
        <p:spPr>
          <a:xfrm>
            <a:off x="-148319" y="-167463"/>
            <a:ext cx="395526" cy="5447081"/>
          </a:xfrm>
          <a:prstGeom prst="rect">
            <a:avLst/>
          </a:prstGeom>
        </p:spPr>
      </p:pic>
      <p:pic>
        <p:nvPicPr>
          <p:cNvPr id="4" name="Picture 2">
            <a:extLst>
              <a:ext uri="{FF2B5EF4-FFF2-40B4-BE49-F238E27FC236}">
                <a16:creationId xmlns:a16="http://schemas.microsoft.com/office/drawing/2014/main" id="{749878D5-5A46-763B-F9BF-8A4ECAE69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78" y="132281"/>
            <a:ext cx="2734278" cy="48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2D89E695-5516-34F7-BD82-E7C91469E551}"/>
              </a:ext>
            </a:extLst>
          </p:cNvPr>
          <p:cNvSpPr txBox="1">
            <a:spLocks/>
          </p:cNvSpPr>
          <p:nvPr/>
        </p:nvSpPr>
        <p:spPr>
          <a:xfrm>
            <a:off x="3776120" y="1"/>
            <a:ext cx="4869629" cy="5143499"/>
          </a:xfrm>
          <a:prstGeom prst="rect">
            <a:avLst/>
          </a:prstGeom>
        </p:spPr>
        <p:txBody>
          <a:bodyPr vert="horz" lIns="91440" tIns="45720" rIns="91440" bIns="4572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lnSpc>
                <a:spcPct val="100000"/>
              </a:lnSpc>
              <a:spcBef>
                <a:spcPts val="2000"/>
              </a:spcBef>
              <a:buFont typeface="Arial" panose="020B0604020202020204" pitchFamily="34" charset="0"/>
              <a:buChar char="•"/>
            </a:pPr>
            <a:r>
              <a:rPr lang="en-US" dirty="0">
                <a:solidFill>
                  <a:srgbClr val="343433"/>
                </a:solidFill>
                <a:latin typeface="Arial" panose="020B0604020202020204" pitchFamily="34" charset="0"/>
                <a:cs typeface="Arial" panose="020B0604020202020204" pitchFamily="34" charset="0"/>
              </a:rPr>
              <a:t>Age 68, Home Value: $750,000</a:t>
            </a:r>
          </a:p>
          <a:p>
            <a:pPr marL="285750" indent="-285750" algn="l">
              <a:lnSpc>
                <a:spcPct val="100000"/>
              </a:lnSpc>
              <a:spcBef>
                <a:spcPts val="500"/>
              </a:spcBef>
              <a:buFont typeface="Arial" panose="020B0604020202020204" pitchFamily="34" charset="0"/>
              <a:buChar char="•"/>
            </a:pPr>
            <a:r>
              <a:rPr lang="en-US" dirty="0">
                <a:solidFill>
                  <a:srgbClr val="343433"/>
                </a:solidFill>
                <a:latin typeface="Arial" panose="020B0604020202020204" pitchFamily="34" charset="0"/>
                <a:cs typeface="Arial" panose="020B0604020202020204" pitchFamily="34" charset="0"/>
              </a:rPr>
              <a:t>HECM Refinance paying off an existing $100,000 lien</a:t>
            </a:r>
          </a:p>
          <a:p>
            <a:pPr marL="285750" indent="-285750" algn="l">
              <a:lnSpc>
                <a:spcPct val="100000"/>
              </a:lnSpc>
              <a:spcBef>
                <a:spcPts val="500"/>
              </a:spcBef>
              <a:buFont typeface="Arial" panose="020B0604020202020204" pitchFamily="34" charset="0"/>
              <a:buChar char="•"/>
            </a:pPr>
            <a:r>
              <a:rPr lang="en-US" dirty="0">
                <a:solidFill>
                  <a:srgbClr val="343433"/>
                </a:solidFill>
                <a:latin typeface="Arial" panose="020B0604020202020204" pitchFamily="34" charset="0"/>
                <a:cs typeface="Arial" panose="020B0604020202020204" pitchFamily="34" charset="0"/>
              </a:rPr>
              <a:t>Starting Line of Credit = $160,508</a:t>
            </a:r>
          </a:p>
          <a:p>
            <a:pPr marL="285750" indent="-285750" algn="l">
              <a:lnSpc>
                <a:spcPct val="100000"/>
              </a:lnSpc>
              <a:spcBef>
                <a:spcPts val="500"/>
              </a:spcBef>
              <a:buFont typeface="Arial" panose="020B0604020202020204" pitchFamily="34" charset="0"/>
              <a:buChar char="•"/>
            </a:pPr>
            <a:r>
              <a:rPr lang="en-US" dirty="0">
                <a:solidFill>
                  <a:srgbClr val="343433"/>
                </a:solidFill>
                <a:latin typeface="Arial" panose="020B0604020202020204" pitchFamily="34" charset="0"/>
                <a:cs typeface="Arial" panose="020B0604020202020204" pitchFamily="34" charset="0"/>
              </a:rPr>
              <a:t>Next two slides illustrate LOC growth</a:t>
            </a:r>
          </a:p>
          <a:p>
            <a:pPr marL="628650" lvl="1" indent="-285750" algn="l">
              <a:lnSpc>
                <a:spcPct val="100000"/>
              </a:lnSpc>
              <a:spcBef>
                <a:spcPts val="500"/>
              </a:spcBef>
              <a:buFont typeface="Arial" panose="020B0604020202020204" pitchFamily="34" charset="0"/>
              <a:buChar char="•"/>
            </a:pPr>
            <a:r>
              <a:rPr lang="en-US" sz="1600" dirty="0">
                <a:solidFill>
                  <a:srgbClr val="343433"/>
                </a:solidFill>
                <a:latin typeface="Arial" panose="020B0604020202020204" pitchFamily="34" charset="0"/>
                <a:cs typeface="Arial" panose="020B0604020202020204" pitchFamily="34" charset="0"/>
              </a:rPr>
              <a:t>No monthly mortgage payments*</a:t>
            </a:r>
          </a:p>
          <a:p>
            <a:pPr marL="628650" lvl="1" indent="-285750" algn="l">
              <a:lnSpc>
                <a:spcPct val="100000"/>
              </a:lnSpc>
              <a:spcBef>
                <a:spcPts val="500"/>
              </a:spcBef>
              <a:buFont typeface="Arial" panose="020B0604020202020204" pitchFamily="34" charset="0"/>
              <a:buChar char="•"/>
            </a:pPr>
            <a:r>
              <a:rPr lang="en-US" sz="1600" dirty="0">
                <a:solidFill>
                  <a:srgbClr val="343433"/>
                </a:solidFill>
                <a:latin typeface="Arial" panose="020B0604020202020204" pitchFamily="34" charset="0"/>
                <a:cs typeface="Arial" panose="020B0604020202020204" pitchFamily="34" charset="0"/>
              </a:rPr>
              <a:t>Monthly interest only payments</a:t>
            </a:r>
          </a:p>
          <a:p>
            <a:pPr algn="l">
              <a:lnSpc>
                <a:spcPct val="100000"/>
              </a:lnSpc>
              <a:spcBef>
                <a:spcPts val="2000"/>
              </a:spcBef>
            </a:pPr>
            <a:r>
              <a:rPr lang="en-US" sz="1200" dirty="0">
                <a:latin typeface="Arial Narrow" panose="020B0604020202020204" pitchFamily="34" charset="0"/>
                <a:cs typeface="Arial Narrow" panose="020B0604020202020204" pitchFamily="34" charset="0"/>
              </a:rPr>
              <a:t>*Borrower must occupy home as primary residence and remain current on property taxes, homeowner's insurance, the costs of home maintenance, and any HOA fees.</a:t>
            </a:r>
            <a:endParaRPr lang="en-US" sz="1200" dirty="0">
              <a:solidFill>
                <a:srgbClr val="343433"/>
              </a:solidFill>
              <a:latin typeface="Arial Narrow" panose="020B0604020202020204" pitchFamily="34" charset="0"/>
              <a:cs typeface="Arial Narrow" panose="020B0604020202020204" pitchFamily="34" charset="0"/>
            </a:endParaRPr>
          </a:p>
        </p:txBody>
      </p:sp>
      <p:sp>
        <p:nvSpPr>
          <p:cNvPr id="2" name="Rectangle 1">
            <a:extLst>
              <a:ext uri="{FF2B5EF4-FFF2-40B4-BE49-F238E27FC236}">
                <a16:creationId xmlns:a16="http://schemas.microsoft.com/office/drawing/2014/main" id="{D802FDCF-C53C-552F-CD10-ECA8C9AD2325}"/>
              </a:ext>
            </a:extLst>
          </p:cNvPr>
          <p:cNvSpPr/>
          <p:nvPr/>
        </p:nvSpPr>
        <p:spPr>
          <a:xfrm>
            <a:off x="620117" y="2223815"/>
            <a:ext cx="2721399" cy="174753"/>
          </a:xfrm>
          <a:prstGeom prst="rect">
            <a:avLst/>
          </a:prstGeom>
          <a:noFill/>
          <a:ln w="38100">
            <a:solidFill>
              <a:srgbClr val="EBA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58506E7-2768-F361-5826-A51B8B930AC2}"/>
              </a:ext>
            </a:extLst>
          </p:cNvPr>
          <p:cNvSpPr/>
          <p:nvPr/>
        </p:nvSpPr>
        <p:spPr>
          <a:xfrm flipV="1">
            <a:off x="2096086" y="4576688"/>
            <a:ext cx="1251870" cy="434529"/>
          </a:xfrm>
          <a:prstGeom prst="rect">
            <a:avLst/>
          </a:prstGeom>
          <a:noFill/>
          <a:ln w="38100">
            <a:solidFill>
              <a:srgbClr val="EBA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25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14D26-95EC-8659-B4EC-4DBE5D1D23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10AF6D8-B2C4-AC9C-6149-4F3BAE482E2B}"/>
              </a:ext>
            </a:extLst>
          </p:cNvPr>
          <p:cNvPicPr>
            <a:picLocks noChangeAspect="1"/>
          </p:cNvPicPr>
          <p:nvPr/>
        </p:nvPicPr>
        <p:blipFill>
          <a:blip r:embed="rId3"/>
          <a:srcRect r="74247"/>
          <a:stretch>
            <a:fillRect/>
          </a:stretch>
        </p:blipFill>
        <p:spPr>
          <a:xfrm>
            <a:off x="-148319" y="-167463"/>
            <a:ext cx="395526" cy="5447081"/>
          </a:xfrm>
          <a:prstGeom prst="rect">
            <a:avLst/>
          </a:prstGeom>
        </p:spPr>
      </p:pic>
      <p:pic>
        <p:nvPicPr>
          <p:cNvPr id="2" name="Picture 2">
            <a:extLst>
              <a:ext uri="{FF2B5EF4-FFF2-40B4-BE49-F238E27FC236}">
                <a16:creationId xmlns:a16="http://schemas.microsoft.com/office/drawing/2014/main" id="{A6196525-8664-4AE3-9B58-1B4BD4E0349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7206" y="895742"/>
            <a:ext cx="8613914" cy="41992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5">
            <a:extLst>
              <a:ext uri="{FF2B5EF4-FFF2-40B4-BE49-F238E27FC236}">
                <a16:creationId xmlns:a16="http://schemas.microsoft.com/office/drawing/2014/main" id="{3D91B49F-BE2E-7E67-2200-EC159A46C43E}"/>
              </a:ext>
            </a:extLst>
          </p:cNvPr>
          <p:cNvSpPr txBox="1">
            <a:spLocks/>
          </p:cNvSpPr>
          <p:nvPr/>
        </p:nvSpPr>
        <p:spPr>
          <a:xfrm>
            <a:off x="404590" y="13182"/>
            <a:ext cx="8334819" cy="882560"/>
          </a:xfrm>
          <a:prstGeom prst="rect">
            <a:avLst/>
          </a:prstGeom>
        </p:spPr>
        <p:txBody>
          <a:bodyPr vert="horz" lIns="91440" tIns="45720" rIns="91440" bIns="4572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500"/>
              </a:spcBef>
            </a:pPr>
            <a:r>
              <a:rPr lang="en-US" sz="2400" b="1" dirty="0">
                <a:solidFill>
                  <a:srgbClr val="0E5993"/>
                </a:solidFill>
                <a:latin typeface="Arial Black" panose="020B0604020202020204" pitchFamily="34" charset="0"/>
                <a:cs typeface="Arial Black" panose="020B0604020202020204" pitchFamily="34" charset="0"/>
              </a:rPr>
              <a:t>WITHOUT PAYMENTS</a:t>
            </a:r>
            <a:endParaRPr lang="en-US" baseline="30000" dirty="0">
              <a:solidFill>
                <a:srgbClr val="343433"/>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B880876-607E-0F29-2317-89FFB766510E}"/>
              </a:ext>
            </a:extLst>
          </p:cNvPr>
          <p:cNvSpPr/>
          <p:nvPr/>
        </p:nvSpPr>
        <p:spPr>
          <a:xfrm>
            <a:off x="347206" y="2749731"/>
            <a:ext cx="8613914" cy="132919"/>
          </a:xfrm>
          <a:prstGeom prst="rect">
            <a:avLst/>
          </a:prstGeom>
          <a:noFill/>
          <a:ln w="38100">
            <a:solidFill>
              <a:srgbClr val="EBA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D76F5A-1FF9-F7E7-46DA-674F32F32B46}"/>
              </a:ext>
            </a:extLst>
          </p:cNvPr>
          <p:cNvSpPr/>
          <p:nvPr/>
        </p:nvSpPr>
        <p:spPr>
          <a:xfrm flipV="1">
            <a:off x="6520375" y="2744170"/>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EB9C537-B053-9EE9-1506-29C55619143D}"/>
              </a:ext>
            </a:extLst>
          </p:cNvPr>
          <p:cNvSpPr/>
          <p:nvPr/>
        </p:nvSpPr>
        <p:spPr>
          <a:xfrm flipV="1">
            <a:off x="3896751" y="2744169"/>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10267A1-6525-DEC8-5B94-0641081F921C}"/>
              </a:ext>
            </a:extLst>
          </p:cNvPr>
          <p:cNvSpPr/>
          <p:nvPr/>
        </p:nvSpPr>
        <p:spPr>
          <a:xfrm>
            <a:off x="347206" y="1737780"/>
            <a:ext cx="8613914" cy="132919"/>
          </a:xfrm>
          <a:prstGeom prst="rect">
            <a:avLst/>
          </a:prstGeom>
          <a:noFill/>
          <a:ln w="38100">
            <a:solidFill>
              <a:srgbClr val="EBA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allout: Line 12">
            <a:extLst>
              <a:ext uri="{FF2B5EF4-FFF2-40B4-BE49-F238E27FC236}">
                <a16:creationId xmlns:a16="http://schemas.microsoft.com/office/drawing/2014/main" id="{7F27CA98-B8F5-4A11-C707-B200742B5938}"/>
              </a:ext>
            </a:extLst>
          </p:cNvPr>
          <p:cNvSpPr/>
          <p:nvPr/>
        </p:nvSpPr>
        <p:spPr>
          <a:xfrm>
            <a:off x="4920487" y="1633839"/>
            <a:ext cx="1320677" cy="989043"/>
          </a:xfrm>
          <a:prstGeom prst="borderCallout1">
            <a:avLst/>
          </a:prstGeom>
          <a:solidFill>
            <a:srgbClr val="156B62"/>
          </a:solidFill>
          <a:ln>
            <a:solidFill>
              <a:srgbClr val="343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LOC Growth</a:t>
            </a:r>
          </a:p>
          <a:p>
            <a:pPr algn="ctr"/>
            <a:r>
              <a:rPr lang="en-US" sz="1400" strike="sngStrike" dirty="0"/>
              <a:t>$160k </a:t>
            </a:r>
          </a:p>
          <a:p>
            <a:pPr algn="ctr"/>
            <a:r>
              <a:rPr lang="en-US" sz="1400" dirty="0"/>
              <a:t>$323k</a:t>
            </a:r>
          </a:p>
        </p:txBody>
      </p:sp>
      <p:sp>
        <p:nvSpPr>
          <p:cNvPr id="8" name="Callout: Line 7">
            <a:extLst>
              <a:ext uri="{FF2B5EF4-FFF2-40B4-BE49-F238E27FC236}">
                <a16:creationId xmlns:a16="http://schemas.microsoft.com/office/drawing/2014/main" id="{A8DB908C-ED82-1011-663B-E9A75E07842F}"/>
              </a:ext>
            </a:extLst>
          </p:cNvPr>
          <p:cNvSpPr/>
          <p:nvPr/>
        </p:nvSpPr>
        <p:spPr>
          <a:xfrm>
            <a:off x="7476117" y="1633839"/>
            <a:ext cx="1320677" cy="989043"/>
          </a:xfrm>
          <a:prstGeom prst="borderCallout1">
            <a:avLst/>
          </a:prstGeom>
          <a:solidFill>
            <a:srgbClr val="156B62"/>
          </a:solidFill>
          <a:ln>
            <a:solidFill>
              <a:srgbClr val="343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Available Loan Proceeds </a:t>
            </a:r>
            <a:r>
              <a:rPr lang="en-US" sz="1400" strike="sngStrike" dirty="0"/>
              <a:t>$285k </a:t>
            </a:r>
          </a:p>
          <a:p>
            <a:pPr algn="ctr"/>
            <a:r>
              <a:rPr lang="en-US" sz="1400" dirty="0"/>
              <a:t>$571k</a:t>
            </a:r>
          </a:p>
        </p:txBody>
      </p:sp>
      <p:sp>
        <p:nvSpPr>
          <p:cNvPr id="11" name="Rectangle 10">
            <a:extLst>
              <a:ext uri="{FF2B5EF4-FFF2-40B4-BE49-F238E27FC236}">
                <a16:creationId xmlns:a16="http://schemas.microsoft.com/office/drawing/2014/main" id="{23614372-D002-144B-9346-4A70B976FD9A}"/>
              </a:ext>
            </a:extLst>
          </p:cNvPr>
          <p:cNvSpPr/>
          <p:nvPr/>
        </p:nvSpPr>
        <p:spPr>
          <a:xfrm flipV="1">
            <a:off x="3908474" y="1727254"/>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FF79414-9127-1917-4E36-AB34405225D8}"/>
              </a:ext>
            </a:extLst>
          </p:cNvPr>
          <p:cNvSpPr/>
          <p:nvPr/>
        </p:nvSpPr>
        <p:spPr>
          <a:xfrm flipV="1">
            <a:off x="6520375" y="1723129"/>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4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4" grpId="0" animBg="1"/>
      <p:bldP spid="13" grpId="0" animBg="1"/>
      <p:bldP spid="8" grpId="0" animBg="1"/>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4251-7A6D-9312-2347-421A693350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DDCB00-5298-9287-B4B9-8C10862FAB5E}"/>
              </a:ext>
            </a:extLst>
          </p:cNvPr>
          <p:cNvPicPr>
            <a:picLocks noChangeAspect="1"/>
          </p:cNvPicPr>
          <p:nvPr/>
        </p:nvPicPr>
        <p:blipFill>
          <a:blip r:embed="rId3"/>
          <a:srcRect r="74247"/>
          <a:stretch>
            <a:fillRect/>
          </a:stretch>
        </p:blipFill>
        <p:spPr>
          <a:xfrm>
            <a:off x="-148319" y="-167463"/>
            <a:ext cx="395526" cy="5447081"/>
          </a:xfrm>
          <a:prstGeom prst="rect">
            <a:avLst/>
          </a:prstGeom>
        </p:spPr>
      </p:pic>
      <p:sp>
        <p:nvSpPr>
          <p:cNvPr id="3" name="Content Placeholder 5">
            <a:extLst>
              <a:ext uri="{FF2B5EF4-FFF2-40B4-BE49-F238E27FC236}">
                <a16:creationId xmlns:a16="http://schemas.microsoft.com/office/drawing/2014/main" id="{95714253-82F0-B1CD-20BD-8EF1B8498C84}"/>
              </a:ext>
            </a:extLst>
          </p:cNvPr>
          <p:cNvSpPr txBox="1">
            <a:spLocks/>
          </p:cNvSpPr>
          <p:nvPr/>
        </p:nvSpPr>
        <p:spPr>
          <a:xfrm>
            <a:off x="404590" y="13182"/>
            <a:ext cx="8334819" cy="882560"/>
          </a:xfrm>
          <a:prstGeom prst="rect">
            <a:avLst/>
          </a:prstGeom>
        </p:spPr>
        <p:txBody>
          <a:bodyPr vert="horz" lIns="91440" tIns="45720" rIns="91440" bIns="4572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500"/>
              </a:spcBef>
            </a:pPr>
            <a:r>
              <a:rPr lang="en-US" sz="2400" b="1" dirty="0">
                <a:solidFill>
                  <a:srgbClr val="0E5993"/>
                </a:solidFill>
                <a:latin typeface="Arial Black" panose="020B0604020202020204" pitchFamily="34" charset="0"/>
                <a:cs typeface="Arial Black" panose="020B0604020202020204" pitchFamily="34" charset="0"/>
              </a:rPr>
              <a:t>WITH PAYMENTS</a:t>
            </a:r>
            <a:endParaRPr lang="en-US" baseline="30000" dirty="0">
              <a:solidFill>
                <a:srgbClr val="343433"/>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F050F184-FAE1-8A9C-03DD-1A9FD9F467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5920" y="685801"/>
            <a:ext cx="8564408" cy="43678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5BDD2B8-7E28-88BA-7AB7-8E0479D64F45}"/>
              </a:ext>
            </a:extLst>
          </p:cNvPr>
          <p:cNvSpPr/>
          <p:nvPr/>
        </p:nvSpPr>
        <p:spPr>
          <a:xfrm>
            <a:off x="335127" y="2541843"/>
            <a:ext cx="8613914" cy="137160"/>
          </a:xfrm>
          <a:prstGeom prst="rect">
            <a:avLst/>
          </a:prstGeom>
          <a:noFill/>
          <a:ln w="38100">
            <a:solidFill>
              <a:srgbClr val="EBA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E5F8C0-8F24-3F62-3CDB-B6438227752D}"/>
              </a:ext>
            </a:extLst>
          </p:cNvPr>
          <p:cNvSpPr/>
          <p:nvPr/>
        </p:nvSpPr>
        <p:spPr>
          <a:xfrm>
            <a:off x="323120" y="1548759"/>
            <a:ext cx="8613914" cy="137160"/>
          </a:xfrm>
          <a:prstGeom prst="rect">
            <a:avLst/>
          </a:prstGeom>
          <a:noFill/>
          <a:ln w="38100">
            <a:solidFill>
              <a:srgbClr val="EBA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3959EF-5C50-FD11-9770-D29495A40648}"/>
              </a:ext>
            </a:extLst>
          </p:cNvPr>
          <p:cNvSpPr/>
          <p:nvPr/>
        </p:nvSpPr>
        <p:spPr>
          <a:xfrm flipV="1">
            <a:off x="3852203" y="1548759"/>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7A2103E-ACD2-2678-7BE9-FDF78257EAE1}"/>
              </a:ext>
            </a:extLst>
          </p:cNvPr>
          <p:cNvSpPr/>
          <p:nvPr/>
        </p:nvSpPr>
        <p:spPr>
          <a:xfrm flipV="1">
            <a:off x="3845169" y="2540468"/>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AF0C9D-6453-9AB2-09D1-54A22BC1EBB8}"/>
              </a:ext>
            </a:extLst>
          </p:cNvPr>
          <p:cNvSpPr/>
          <p:nvPr/>
        </p:nvSpPr>
        <p:spPr>
          <a:xfrm flipV="1">
            <a:off x="6438369" y="1546358"/>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E1D23AB-C0FC-55A7-2457-107E5AD4A58C}"/>
              </a:ext>
            </a:extLst>
          </p:cNvPr>
          <p:cNvSpPr/>
          <p:nvPr/>
        </p:nvSpPr>
        <p:spPr>
          <a:xfrm flipV="1">
            <a:off x="6438369" y="2534717"/>
            <a:ext cx="525194" cy="138481"/>
          </a:xfrm>
          <a:prstGeom prst="rect">
            <a:avLst/>
          </a:prstGeom>
          <a:noFill/>
          <a:ln w="38100">
            <a:solidFill>
              <a:srgbClr val="156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llout: Line 13">
            <a:extLst>
              <a:ext uri="{FF2B5EF4-FFF2-40B4-BE49-F238E27FC236}">
                <a16:creationId xmlns:a16="http://schemas.microsoft.com/office/drawing/2014/main" id="{ECE1BC7A-9326-D001-467F-7FD9ACDFF19C}"/>
              </a:ext>
            </a:extLst>
          </p:cNvPr>
          <p:cNvSpPr/>
          <p:nvPr/>
        </p:nvSpPr>
        <p:spPr>
          <a:xfrm>
            <a:off x="4863102" y="1425039"/>
            <a:ext cx="1320677" cy="989043"/>
          </a:xfrm>
          <a:prstGeom prst="borderCallout1">
            <a:avLst/>
          </a:prstGeom>
          <a:solidFill>
            <a:srgbClr val="156B62"/>
          </a:solidFill>
          <a:ln>
            <a:solidFill>
              <a:srgbClr val="343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LOC Growth</a:t>
            </a:r>
          </a:p>
          <a:p>
            <a:pPr algn="ctr"/>
            <a:r>
              <a:rPr lang="en-US" sz="1400" strike="sngStrike" dirty="0"/>
              <a:t>$160k </a:t>
            </a:r>
          </a:p>
          <a:p>
            <a:pPr algn="ctr"/>
            <a:r>
              <a:rPr lang="en-US" sz="1400" dirty="0"/>
              <a:t>$447k</a:t>
            </a:r>
          </a:p>
        </p:txBody>
      </p:sp>
      <p:sp>
        <p:nvSpPr>
          <p:cNvPr id="15" name="Callout: Line 14">
            <a:extLst>
              <a:ext uri="{FF2B5EF4-FFF2-40B4-BE49-F238E27FC236}">
                <a16:creationId xmlns:a16="http://schemas.microsoft.com/office/drawing/2014/main" id="{2CD175CD-D24F-DAA9-E1ED-DC9378930B17}"/>
              </a:ext>
            </a:extLst>
          </p:cNvPr>
          <p:cNvSpPr/>
          <p:nvPr/>
        </p:nvSpPr>
        <p:spPr>
          <a:xfrm>
            <a:off x="7418732" y="1425039"/>
            <a:ext cx="1320677" cy="989043"/>
          </a:xfrm>
          <a:prstGeom prst="borderCallout1">
            <a:avLst/>
          </a:prstGeom>
          <a:solidFill>
            <a:srgbClr val="156B62"/>
          </a:solidFill>
          <a:ln>
            <a:solidFill>
              <a:srgbClr val="343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Available Loan Proceeds </a:t>
            </a:r>
            <a:r>
              <a:rPr lang="en-US" sz="1400" strike="sngStrike" dirty="0"/>
              <a:t>$285k </a:t>
            </a:r>
          </a:p>
          <a:p>
            <a:pPr algn="ctr"/>
            <a:r>
              <a:rPr lang="en-US" sz="1400" dirty="0"/>
              <a:t>$571k</a:t>
            </a:r>
          </a:p>
        </p:txBody>
      </p:sp>
    </p:spTree>
    <p:extLst>
      <p:ext uri="{BB962C8B-B14F-4D97-AF65-F5344CB8AC3E}">
        <p14:creationId xmlns:p14="http://schemas.microsoft.com/office/powerpoint/2010/main" val="9289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0" grpId="0" animBg="1"/>
      <p:bldP spid="11"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6527AB-5062-5FC2-DE32-AD7871764DBC}"/>
              </a:ext>
            </a:extLst>
          </p:cNvPr>
          <p:cNvSpPr txBox="1"/>
          <p:nvPr/>
        </p:nvSpPr>
        <p:spPr>
          <a:xfrm>
            <a:off x="3155322" y="1834697"/>
            <a:ext cx="5550795" cy="2298356"/>
          </a:xfrm>
          <a:prstGeom prst="rect">
            <a:avLst/>
          </a:prstGeom>
          <a:noFill/>
        </p:spPr>
        <p:txBody>
          <a:bodyPr wrap="square" rtlCol="0" anchor="ctr">
            <a:noAutofit/>
          </a:bodyPr>
          <a:lstStyle/>
          <a:p>
            <a:r>
              <a:rPr lang="en-US" sz="2100" dirty="0">
                <a:latin typeface="Arial" panose="020B0604020202020204" pitchFamily="34" charset="0"/>
                <a:cs typeface="Arial" panose="020B0604020202020204" pitchFamily="34" charset="0"/>
                <a:hlinkClick r:id="rId2"/>
              </a:rPr>
              <a:t>www.EquityWealthAcademy.com</a:t>
            </a:r>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Coupon Code: </a:t>
            </a:r>
            <a:r>
              <a:rPr lang="en-US" sz="2100" b="1" dirty="0">
                <a:latin typeface="Arial" panose="020B0604020202020204" pitchFamily="34" charset="0"/>
                <a:cs typeface="Arial" panose="020B0604020202020204" pitchFamily="34" charset="0"/>
              </a:rPr>
              <a:t>MUTUALOFOMAHA</a:t>
            </a:r>
          </a:p>
          <a:p>
            <a:r>
              <a:rPr lang="en-US" sz="2100" b="1" dirty="0">
                <a:solidFill>
                  <a:srgbClr val="343433"/>
                </a:solidFill>
                <a:latin typeface="Arial" panose="020B0604020202020204" pitchFamily="34" charset="0"/>
                <a:cs typeface="Arial" panose="020B0604020202020204" pitchFamily="34" charset="0"/>
              </a:rPr>
              <a:t>Connect with Ryan</a:t>
            </a:r>
          </a:p>
          <a:p>
            <a:r>
              <a:rPr lang="en-US" sz="2100" dirty="0" err="1">
                <a:solidFill>
                  <a:srgbClr val="343433"/>
                </a:solidFill>
                <a:latin typeface="Arial" panose="020B0604020202020204" pitchFamily="34" charset="0"/>
                <a:cs typeface="Arial" panose="020B0604020202020204" pitchFamily="34" charset="0"/>
              </a:rPr>
              <a:t>LinkedIn.com</a:t>
            </a:r>
            <a:r>
              <a:rPr lang="en-US" sz="2100" dirty="0">
                <a:solidFill>
                  <a:srgbClr val="343433"/>
                </a:solidFill>
                <a:latin typeface="Arial" panose="020B0604020202020204" pitchFamily="34" charset="0"/>
                <a:cs typeface="Arial" panose="020B0604020202020204" pitchFamily="34" charset="0"/>
              </a:rPr>
              <a:t>/in/</a:t>
            </a:r>
            <a:r>
              <a:rPr lang="en-US" sz="2100" dirty="0" err="1">
                <a:solidFill>
                  <a:srgbClr val="343433"/>
                </a:solidFill>
                <a:latin typeface="Arial" panose="020B0604020202020204" pitchFamily="34" charset="0"/>
                <a:cs typeface="Arial" panose="020B0604020202020204" pitchFamily="34" charset="0"/>
              </a:rPr>
              <a:t>RyanPonsford</a:t>
            </a:r>
            <a:endParaRPr lang="en-US" sz="2100" dirty="0">
              <a:solidFill>
                <a:srgbClr val="343433"/>
              </a:solidFill>
              <a:latin typeface="Arial" panose="020B0604020202020204" pitchFamily="34" charset="0"/>
              <a:cs typeface="Arial" panose="020B0604020202020204" pitchFamily="34" charset="0"/>
            </a:endParaRPr>
          </a:p>
          <a:p>
            <a:r>
              <a:rPr lang="en-US" sz="2100" dirty="0" err="1">
                <a:solidFill>
                  <a:srgbClr val="343433"/>
                </a:solidFill>
                <a:latin typeface="Arial" panose="020B0604020202020204" pitchFamily="34" charset="0"/>
                <a:cs typeface="Arial" panose="020B0604020202020204" pitchFamily="34" charset="0"/>
              </a:rPr>
              <a:t>Rponsford@EquityWealthStrategies.com</a:t>
            </a:r>
            <a:endParaRPr lang="en-US" sz="2100" dirty="0">
              <a:latin typeface="Arial" panose="020B0604020202020204" pitchFamily="34" charset="0"/>
              <a:cs typeface="Arial" panose="020B0604020202020204" pitchFamily="34" charset="0"/>
            </a:endParaRPr>
          </a:p>
        </p:txBody>
      </p:sp>
      <p:pic>
        <p:nvPicPr>
          <p:cNvPr id="6" name="Picture 5" descr="A black background with blue and orange letters&#10;&#10;AI-generated content may be incorrect.">
            <a:extLst>
              <a:ext uri="{FF2B5EF4-FFF2-40B4-BE49-F238E27FC236}">
                <a16:creationId xmlns:a16="http://schemas.microsoft.com/office/drawing/2014/main" id="{BF143783-A45D-BD36-951C-F35C98535118}"/>
              </a:ext>
            </a:extLst>
          </p:cNvPr>
          <p:cNvPicPr>
            <a:picLocks noChangeAspect="1"/>
          </p:cNvPicPr>
          <p:nvPr/>
        </p:nvPicPr>
        <p:blipFill>
          <a:blip r:embed="rId3"/>
          <a:stretch>
            <a:fillRect/>
          </a:stretch>
        </p:blipFill>
        <p:spPr>
          <a:xfrm>
            <a:off x="2776537" y="411274"/>
            <a:ext cx="3590925" cy="990600"/>
          </a:xfrm>
          <a:prstGeom prst="rect">
            <a:avLst/>
          </a:prstGeom>
        </p:spPr>
      </p:pic>
      <p:pic>
        <p:nvPicPr>
          <p:cNvPr id="17" name="Picture 16" descr="A person smiling at the camera&#10;&#10;AI-generated content may be incorrect.">
            <a:extLst>
              <a:ext uri="{FF2B5EF4-FFF2-40B4-BE49-F238E27FC236}">
                <a16:creationId xmlns:a16="http://schemas.microsoft.com/office/drawing/2014/main" id="{E2B4B240-869C-2030-6206-9560900D2C20}"/>
              </a:ext>
            </a:extLst>
          </p:cNvPr>
          <p:cNvPicPr>
            <a:picLocks noChangeAspect="1"/>
          </p:cNvPicPr>
          <p:nvPr/>
        </p:nvPicPr>
        <p:blipFill>
          <a:blip r:embed="rId4"/>
          <a:stretch>
            <a:fillRect/>
          </a:stretch>
        </p:blipFill>
        <p:spPr>
          <a:xfrm>
            <a:off x="654730" y="1834696"/>
            <a:ext cx="2298357" cy="2298357"/>
          </a:xfrm>
          <a:prstGeom prst="rect">
            <a:avLst/>
          </a:prstGeom>
        </p:spPr>
      </p:pic>
      <p:pic>
        <p:nvPicPr>
          <p:cNvPr id="2" name="Picture 1">
            <a:extLst>
              <a:ext uri="{FF2B5EF4-FFF2-40B4-BE49-F238E27FC236}">
                <a16:creationId xmlns:a16="http://schemas.microsoft.com/office/drawing/2014/main" id="{F488DD3B-5D3B-FABA-3F8E-72A757C41526}"/>
              </a:ext>
            </a:extLst>
          </p:cNvPr>
          <p:cNvPicPr>
            <a:picLocks noChangeAspect="1"/>
          </p:cNvPicPr>
          <p:nvPr/>
        </p:nvPicPr>
        <p:blipFill>
          <a:blip r:embed="rId5"/>
          <a:srcRect r="74247"/>
          <a:stretch>
            <a:fillRect/>
          </a:stretch>
        </p:blipFill>
        <p:spPr>
          <a:xfrm>
            <a:off x="-148319" y="-167463"/>
            <a:ext cx="395526" cy="5447081"/>
          </a:xfrm>
          <a:prstGeom prst="rect">
            <a:avLst/>
          </a:prstGeom>
        </p:spPr>
      </p:pic>
    </p:spTree>
    <p:extLst>
      <p:ext uri="{BB962C8B-B14F-4D97-AF65-F5344CB8AC3E}">
        <p14:creationId xmlns:p14="http://schemas.microsoft.com/office/powerpoint/2010/main" val="360426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70BB0-DC1A-3672-B770-1DF84E6E511C}"/>
              </a:ext>
            </a:extLst>
          </p:cNvPr>
          <p:cNvPicPr>
            <a:picLocks noChangeAspect="1"/>
          </p:cNvPicPr>
          <p:nvPr/>
        </p:nvPicPr>
        <p:blipFill>
          <a:blip r:embed="rId3"/>
          <a:stretch>
            <a:fillRect/>
          </a:stretch>
        </p:blipFill>
        <p:spPr>
          <a:xfrm>
            <a:off x="0" y="335"/>
            <a:ext cx="9158108" cy="5151436"/>
          </a:xfrm>
          <a:prstGeom prst="rect">
            <a:avLst/>
          </a:prstGeom>
        </p:spPr>
      </p:pic>
      <p:pic>
        <p:nvPicPr>
          <p:cNvPr id="21" name="Picture 20">
            <a:extLst>
              <a:ext uri="{FF2B5EF4-FFF2-40B4-BE49-F238E27FC236}">
                <a16:creationId xmlns:a16="http://schemas.microsoft.com/office/drawing/2014/main" id="{6DAF9699-683A-F745-B877-C6A362D958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02718" y="3831970"/>
            <a:ext cx="4966580" cy="1329740"/>
          </a:xfrm>
          <a:prstGeom prst="rect">
            <a:avLst/>
          </a:prstGeom>
        </p:spPr>
      </p:pic>
      <p:sp>
        <p:nvSpPr>
          <p:cNvPr id="11" name="Rectangle 10">
            <a:extLst>
              <a:ext uri="{FF2B5EF4-FFF2-40B4-BE49-F238E27FC236}">
                <a16:creationId xmlns:a16="http://schemas.microsoft.com/office/drawing/2014/main" id="{D192AB01-714B-5946-9601-D45D65BD2298}"/>
              </a:ext>
            </a:extLst>
          </p:cNvPr>
          <p:cNvSpPr/>
          <p:nvPr/>
        </p:nvSpPr>
        <p:spPr>
          <a:xfrm>
            <a:off x="658551" y="-1"/>
            <a:ext cx="7826898" cy="4480301"/>
          </a:xfrm>
          <a:prstGeom prst="rect">
            <a:avLst/>
          </a:prstGeom>
        </p:spPr>
        <p:txBody>
          <a:bodyPr wrap="square" anchor="ctr">
            <a:noAutofit/>
          </a:bodyPr>
          <a:lstStyle/>
          <a:p>
            <a:r>
              <a:rPr lang="en-US" sz="1200" dirty="0">
                <a:solidFill>
                  <a:schemeClr val="bg1"/>
                </a:solidFill>
                <a:latin typeface="Arial Narrow" panose="020B0604020202020204" pitchFamily="34" charset="0"/>
                <a:cs typeface="Arial Narrow" panose="020B0604020202020204" pitchFamily="34" charset="0"/>
              </a:rPr>
              <a:t>These materials are designed to provide the reader with a general overview and understanding of the topic(s) presented and are not intended as a substitute for consultation with qualified legal counsel regarding the manner, in which the laws, regulations, and guidelines covered may apply to a particular fact pattern or business model.  No part of this presentation may be reproduced, forwarded, copied, or redistributed in any form or by any means without the prior written consent of Mutual of Omaha Mortgage (“MOOM”). This presentation could include technical inaccuracies or typographical errors. MOOM does not guarantee the accuracy of the information provided and disclaims any and all express or implied warranties, including, but not limited to, any warranties of merchantability or fitness for a particular purpose or use. This presentation should not be construed as legal advice or relied on as a sole resource for any part of the Lifestyle Home Loan. Unauthorized reproduction, forwarding, distribution or display of this copyrighted work is subject to criminal and civil penalties under federal law. These materials are not from and were not approved by HUD or FHA.</a:t>
            </a:r>
          </a:p>
        </p:txBody>
      </p:sp>
      <p:sp>
        <p:nvSpPr>
          <p:cNvPr id="7" name="Slide Number Placeholder 5">
            <a:extLst>
              <a:ext uri="{FF2B5EF4-FFF2-40B4-BE49-F238E27FC236}">
                <a16:creationId xmlns:a16="http://schemas.microsoft.com/office/drawing/2014/main" id="{E30120C7-7834-D5FE-EEA3-0012050FD74D}"/>
              </a:ext>
            </a:extLst>
          </p:cNvPr>
          <p:cNvSpPr txBox="1">
            <a:spLocks/>
          </p:cNvSpPr>
          <p:nvPr/>
        </p:nvSpPr>
        <p:spPr>
          <a:xfrm>
            <a:off x="8747760" y="4860128"/>
            <a:ext cx="337907" cy="273808"/>
          </a:xfrm>
          <a:prstGeom prst="rect">
            <a:avLst/>
          </a:prstGeom>
        </p:spPr>
        <p:txBody>
          <a:bodyPr vert="horz" lIns="34286" tIns="17143" rIns="34286" bIns="17143"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F3C9F3-225B-E040-8107-32C876E8537E}" type="slidenum">
              <a:rPr lang="en-US" sz="900">
                <a:solidFill>
                  <a:srgbClr val="343433"/>
                </a:solidFill>
                <a:latin typeface="Arial" panose="020B0604020202020204" pitchFamily="34" charset="0"/>
                <a:cs typeface="Arial" panose="020B0604020202020204" pitchFamily="34" charset="0"/>
              </a:rPr>
              <a:pPr/>
              <a:t>8</a:t>
            </a:fld>
            <a:endParaRPr lang="en-US" sz="900" dirty="0">
              <a:solidFill>
                <a:srgbClr val="343433"/>
              </a:solidFill>
              <a:latin typeface="Arial" panose="020B0604020202020204" pitchFamily="34" charset="0"/>
              <a:cs typeface="Arial" panose="020B0604020202020204" pitchFamily="34" charset="0"/>
            </a:endParaRPr>
          </a:p>
        </p:txBody>
      </p:sp>
      <p:pic>
        <p:nvPicPr>
          <p:cNvPr id="2" name="Picture 1" descr="A black and blue text&#10;&#10;AI-generated content may be incorrect.">
            <a:extLst>
              <a:ext uri="{FF2B5EF4-FFF2-40B4-BE49-F238E27FC236}">
                <a16:creationId xmlns:a16="http://schemas.microsoft.com/office/drawing/2014/main" id="{B07AE7D9-8DFD-C29C-7DB1-63385BE7FA62}"/>
              </a:ext>
            </a:extLst>
          </p:cNvPr>
          <p:cNvPicPr>
            <a:picLocks noChangeAspect="1"/>
          </p:cNvPicPr>
          <p:nvPr/>
        </p:nvPicPr>
        <p:blipFill>
          <a:blip r:embed="rId5"/>
          <a:stretch>
            <a:fillRect/>
          </a:stretch>
        </p:blipFill>
        <p:spPr>
          <a:xfrm>
            <a:off x="6966113" y="4501827"/>
            <a:ext cx="1938646" cy="405370"/>
          </a:xfrm>
          <a:prstGeom prst="rect">
            <a:avLst/>
          </a:prstGeom>
        </p:spPr>
      </p:pic>
    </p:spTree>
    <p:extLst>
      <p:ext uri="{BB962C8B-B14F-4D97-AF65-F5344CB8AC3E}">
        <p14:creationId xmlns:p14="http://schemas.microsoft.com/office/powerpoint/2010/main" val="51562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156D9-256B-4B4E-9344-A5C34B97ACA1}"/>
              </a:ext>
            </a:extLst>
          </p:cNvPr>
          <p:cNvSpPr/>
          <p:nvPr/>
        </p:nvSpPr>
        <p:spPr>
          <a:xfrm>
            <a:off x="1786" y="335"/>
            <a:ext cx="9159365" cy="5141491"/>
          </a:xfrm>
          <a:prstGeom prst="rect">
            <a:avLst/>
          </a:prstGeom>
          <a:solidFill>
            <a:srgbClr val="19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latin typeface="Whitney Book" pitchFamily="50" charset="0"/>
            </a:endParaRPr>
          </a:p>
        </p:txBody>
      </p:sp>
      <p:pic>
        <p:nvPicPr>
          <p:cNvPr id="5" name="Picture 4" descr="A close up of a logo&#10;&#10;Description automatically generated">
            <a:extLst>
              <a:ext uri="{FF2B5EF4-FFF2-40B4-BE49-F238E27FC236}">
                <a16:creationId xmlns:a16="http://schemas.microsoft.com/office/drawing/2014/main" id="{827B3F36-7D32-3F41-9897-B1F36F2513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156" y="4674708"/>
            <a:ext cx="1544267" cy="284087"/>
          </a:xfrm>
          <a:prstGeom prst="rect">
            <a:avLst/>
          </a:prstGeom>
        </p:spPr>
      </p:pic>
      <p:sp>
        <p:nvSpPr>
          <p:cNvPr id="12" name="Content Placeholder 2">
            <a:extLst>
              <a:ext uri="{FF2B5EF4-FFF2-40B4-BE49-F238E27FC236}">
                <a16:creationId xmlns:a16="http://schemas.microsoft.com/office/drawing/2014/main" id="{B3F48EC9-7CD5-1441-8BDF-D209B3302733}"/>
              </a:ext>
            </a:extLst>
          </p:cNvPr>
          <p:cNvSpPr txBox="1">
            <a:spLocks/>
          </p:cNvSpPr>
          <p:nvPr/>
        </p:nvSpPr>
        <p:spPr>
          <a:xfrm>
            <a:off x="328848" y="335"/>
            <a:ext cx="8427151" cy="48683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spcBef>
                <a:spcPts val="1125"/>
              </a:spcBef>
              <a:buNone/>
            </a:pPr>
            <a:r>
              <a:rPr lang="en-US" sz="900" dirty="0">
                <a:solidFill>
                  <a:schemeClr val="bg1"/>
                </a:solidFill>
                <a:latin typeface="Arial Narrow" panose="020B0604020202020204" pitchFamily="34" charset="0"/>
                <a:cs typeface="Arial Narrow" panose="020B0604020202020204" pitchFamily="34" charset="0"/>
              </a:rPr>
              <a:t>Borrower must occupy home as primary residence and remain current on property taxes, homeowner’s insurance, the costs of home maintenance, and any HOA fees.</a:t>
            </a:r>
          </a:p>
          <a:p>
            <a:pPr marL="0" indent="0">
              <a:spcBef>
                <a:spcPts val="1125"/>
              </a:spcBef>
              <a:buNone/>
            </a:pPr>
            <a:r>
              <a:rPr lang="en-US" sz="900" dirty="0">
                <a:solidFill>
                  <a:schemeClr val="bg1"/>
                </a:solidFill>
                <a:latin typeface="Arial Narrow" panose="020B0604020202020204" pitchFamily="34" charset="0"/>
                <a:cs typeface="Arial Narrow" panose="020B0604020202020204" pitchFamily="34" charset="0"/>
              </a:rPr>
              <a:t>Mutual of Omaha Mortgage, Inc. dba Mutual of Omaha Reverse Mortgage, NMLS ID 1025894. 3131 Camino Del Rio N 1100, San Diego, CA 92108. Alabama Consumer Credit License 22123; Alaska Broker/Lender License AK1025894.  Arizona Mortgage Banker License 0926603; Arkansas Combination Mortgage Banker/Broker/Servicer License 109250; Licensed by the Department of Financial Protection &amp; Innovation under the California Residential Mortgage Lending Act, License 4131356; Colorado Mortgage Registration 1025894; Connecticut Mortgage Lender License ML-1025894; Delaware Lender License 028515; District of Columbia Mortgage Dual Authority License MLB1025894; Florida Mortgage Lender Servicer License MLD1827; Georgia Mortgage Lender License/Registration 46648; Hawaii Mortgage Loan Originator Company License HI-1025894; Idaho Mortgage Broker/Lender License MBL-2081025894; Illinois Residential Mortgage Licensee MB.6761115; Indiana-DFI Mortgage Lending License 43321; Iowa Mortgage Banker License 2019-0119; Kansas Mortgage Company License MC.0025612; Kentucky Mortgage Company License MC707287; Louisiana Residential Mortgage Lending License 1025894; Maine Supervised Lender License 1025894; Maryland Mortgage Lender License 21678; Massachusetts Mortgage Broker and Lender License MC1025894; Michigan 1st Mortgage Broker/Lender/Servicer Registrant FR0022702; Minnesota Residential Mortgage Originator Exemption MN-OX-1025894; Mississippi Mortgage Lender 1025894; Missouri Mortgage Company License 21-2472; Montana Mortgage Broker and Lender License 1025894; Nebraska Mortgage Banker License 1025894; Nevada Exempt Company Registration 4830. Licensed by the New Hampshire Banking Department, Mortgage Banker License 19926-MB; Licensed by the New Jersey Banking and Insurance Department.  New Jersey Residential Mortgage Lender License 1025894; New Mexico Mortgage Loan Company License 1025894; North Carolina Mortgage Lender License L-186305; North Dakota Money Broker License MB103387; Ohio Residential Mortgage Lending Act Certificate of Registration RM.804535.000; Oklahoma Mortgage Lender License ML012498; Oregon Mortgage Lending License ML- 5208; Pennsylvania Mortgage Lender License 72932; Rhode Island Lender License 20163229LL. Rhode Island Loan Broker License 20163230LB; South Carolina BFI Mortgage Lender/Servicer License MLS-1025894; South Dakota Mortgage Lender License ML.05253; Tennessee Mortgage License 190182; Texas Mortgage Banker Registration 1025894; Utah Mortgage Entity License 8928021; Vermont Lender License 6891; Virginia Mortgage Broker and Lender License, NMLS ID #1025894 (</a:t>
            </a:r>
            <a:r>
              <a:rPr lang="en-US" sz="900" dirty="0" err="1">
                <a:solidFill>
                  <a:schemeClr val="bg1"/>
                </a:solidFill>
                <a:latin typeface="Arial Narrow" panose="020B0604020202020204" pitchFamily="34" charset="0"/>
                <a:cs typeface="Arial Narrow" panose="020B0604020202020204" pitchFamily="34" charset="0"/>
              </a:rPr>
              <a:t>www.nmlsconsumeraccess.org</a:t>
            </a:r>
            <a:r>
              <a:rPr lang="en-US" sz="900" dirty="0">
                <a:solidFill>
                  <a:schemeClr val="bg1"/>
                </a:solidFill>
                <a:latin typeface="Arial Narrow" panose="020B0604020202020204" pitchFamily="34" charset="0"/>
                <a:cs typeface="Arial Narrow" panose="020B0604020202020204" pitchFamily="34" charset="0"/>
              </a:rPr>
              <a:t>); Washington Consumer Loan Company License CL-1025894; Wisconsin Mortgage Banker License 1025894BA; Wyoming Mortgage Lender/Broker License 3488. (866) 200-3210. Subject to Credit Approval</a:t>
            </a:r>
            <a:r>
              <a:rPr lang="en-US" sz="900" dirty="0">
                <a:solidFill>
                  <a:schemeClr val="bg1"/>
                </a:solidFill>
                <a:latin typeface="Arial" panose="020B0604020202020204" pitchFamily="34" charset="0"/>
                <a:cs typeface="Arial" panose="020B0604020202020204" pitchFamily="34" charset="0"/>
              </a:rPr>
              <a:t>. </a:t>
            </a:r>
            <a:endParaRPr lang="en-US" sz="900" dirty="0">
              <a:solidFill>
                <a:schemeClr val="bg1"/>
              </a:solidFill>
              <a:latin typeface="Arial Narrow" panose="020B0604020202020204" pitchFamily="34" charset="0"/>
              <a:cs typeface="Arial Narrow" panose="020B0604020202020204" pitchFamily="34" charset="0"/>
            </a:endParaRPr>
          </a:p>
          <a:p>
            <a:pPr marL="0" indent="0">
              <a:spcBef>
                <a:spcPts val="1125"/>
              </a:spcBef>
              <a:buNone/>
            </a:pPr>
            <a:r>
              <a:rPr lang="en-US" sz="900" dirty="0">
                <a:solidFill>
                  <a:schemeClr val="bg1"/>
                </a:solidFill>
                <a:latin typeface="Arial Narrow" panose="020B0604020202020204" pitchFamily="34" charset="0"/>
                <a:cs typeface="Arial Narrow" panose="020B0604020202020204" pitchFamily="34" charset="0"/>
              </a:rPr>
              <a:t>Charges such as an origination fee, mortgage insurance premiums, closing costs and/or servicing fees may be assessed and will be added to the loan balance.  As long as you comply with the terms of the loan, you retain title until you sell or transfer the property, and, therefore, you are responsible for paying property taxes, insurance and maintenance.  Failing to pay these amounts may cause the loan to become immediately due and/or subject the property to a tax lien, other encumbrance or foreclosure.  The loan balance grows over time, and interest is added to that balance. Interest on a reverse mortgage is not deductible from your income tax until you repay all or part of the interest on the loan.  Although the loan is non-recourse, at the maturity of the loan, the lender will have a claim against your property and you or your heirs may need to sell the property in order to repay the loan, or use other assets to repay the loan in order to retain the property.</a:t>
            </a:r>
          </a:p>
          <a:p>
            <a:pPr marL="0" indent="0">
              <a:spcBef>
                <a:spcPts val="1125"/>
              </a:spcBef>
              <a:buNone/>
            </a:pPr>
            <a:r>
              <a:rPr lang="en-US" sz="900" dirty="0">
                <a:solidFill>
                  <a:schemeClr val="bg1"/>
                </a:solidFill>
                <a:latin typeface="Arial Narrow" panose="020B0604020202020204" pitchFamily="34" charset="0"/>
                <a:cs typeface="Arial Narrow" panose="020B0604020202020204" pitchFamily="34" charset="0"/>
              </a:rPr>
              <a:t>These materials are not from HUD or FHA and the document was not approved by HUD, FHA or any Government Agency.</a:t>
            </a:r>
          </a:p>
          <a:p>
            <a:pPr marL="0" indent="0">
              <a:spcBef>
                <a:spcPts val="1125"/>
              </a:spcBef>
              <a:buNone/>
            </a:pPr>
            <a:r>
              <a:rPr lang="en-US" sz="900" dirty="0">
                <a:solidFill>
                  <a:schemeClr val="bg1"/>
                </a:solidFill>
                <a:latin typeface="Arial Narrow" panose="020B0604020202020204" pitchFamily="34" charset="0"/>
                <a:cs typeface="Arial Narrow" panose="020B0604020202020204" pitchFamily="34" charset="0"/>
              </a:rPr>
              <a:t>For licensing information, go to: </a:t>
            </a:r>
            <a:r>
              <a:rPr lang="en-US" sz="900" dirty="0" err="1">
                <a:solidFill>
                  <a:schemeClr val="bg1"/>
                </a:solidFill>
                <a:latin typeface="Arial Narrow" panose="020B0604020202020204" pitchFamily="34" charset="0"/>
                <a:cs typeface="Arial Narrow" panose="020B0604020202020204" pitchFamily="34" charset="0"/>
              </a:rPr>
              <a:t>www.nmlsconsumeraccess.org</a:t>
            </a:r>
            <a:endParaRPr lang="en-US" sz="900" dirty="0">
              <a:solidFill>
                <a:schemeClr val="bg1"/>
              </a:solidFill>
              <a:latin typeface="Arial Narrow" panose="020B0604020202020204" pitchFamily="34" charset="0"/>
              <a:cs typeface="Arial Narrow" panose="020B0604020202020204" pitchFamily="34" charset="0"/>
            </a:endParaRPr>
          </a:p>
          <a:p>
            <a:pPr indent="0">
              <a:spcBef>
                <a:spcPts val="24"/>
              </a:spcBef>
              <a:spcAft>
                <a:spcPts val="24"/>
              </a:spcAft>
              <a:buNone/>
            </a:pPr>
            <a:endParaRPr lang="en-US" sz="750" b="1" dirty="0">
              <a:solidFill>
                <a:schemeClr val="bg1"/>
              </a:solidFill>
              <a:latin typeface="Whitney Book" pitchFamily="50" charset="0"/>
            </a:endParaRPr>
          </a:p>
        </p:txBody>
      </p:sp>
      <p:pic>
        <p:nvPicPr>
          <p:cNvPr id="21" name="Picture 20">
            <a:extLst>
              <a:ext uri="{FF2B5EF4-FFF2-40B4-BE49-F238E27FC236}">
                <a16:creationId xmlns:a16="http://schemas.microsoft.com/office/drawing/2014/main" id="{6DAF9699-683A-F745-B877-C6A362D958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02462" y="3822518"/>
            <a:ext cx="4968521" cy="1330259"/>
          </a:xfrm>
          <a:prstGeom prst="rect">
            <a:avLst/>
          </a:prstGeom>
        </p:spPr>
      </p:pic>
      <p:sp>
        <p:nvSpPr>
          <p:cNvPr id="6" name="Slide Number Placeholder 5">
            <a:extLst>
              <a:ext uri="{FF2B5EF4-FFF2-40B4-BE49-F238E27FC236}">
                <a16:creationId xmlns:a16="http://schemas.microsoft.com/office/drawing/2014/main" id="{63FD428C-3937-695D-8191-2F8D05857C2A}"/>
              </a:ext>
            </a:extLst>
          </p:cNvPr>
          <p:cNvSpPr txBox="1">
            <a:spLocks/>
          </p:cNvSpPr>
          <p:nvPr/>
        </p:nvSpPr>
        <p:spPr>
          <a:xfrm>
            <a:off x="8756000" y="4860128"/>
            <a:ext cx="329668" cy="273808"/>
          </a:xfrm>
          <a:prstGeom prst="rect">
            <a:avLst/>
          </a:prstGeom>
        </p:spPr>
        <p:txBody>
          <a:bodyPr vert="horz" lIns="34286" tIns="17143" rIns="34286" bIns="17143"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F3C9F3-225B-E040-8107-32C876E8537E}" type="slidenum">
              <a:rPr lang="en-US" sz="900">
                <a:solidFill>
                  <a:srgbClr val="343433"/>
                </a:solidFill>
                <a:latin typeface="Arial" panose="020B0604020202020204" pitchFamily="34" charset="0"/>
                <a:cs typeface="Arial" panose="020B0604020202020204" pitchFamily="34" charset="0"/>
              </a:rPr>
              <a:pPr/>
              <a:t>9</a:t>
            </a:fld>
            <a:endParaRPr lang="en-US" sz="900" dirty="0">
              <a:solidFill>
                <a:srgbClr val="343433"/>
              </a:solidFill>
              <a:latin typeface="Arial" panose="020B0604020202020204" pitchFamily="34" charset="0"/>
              <a:cs typeface="Arial" panose="020B0604020202020204" pitchFamily="34" charset="0"/>
            </a:endParaRPr>
          </a:p>
        </p:txBody>
      </p:sp>
      <p:pic>
        <p:nvPicPr>
          <p:cNvPr id="3" name="Picture 2" descr="A black and blue text&#10;&#10;AI-generated content may be incorrect.">
            <a:extLst>
              <a:ext uri="{FF2B5EF4-FFF2-40B4-BE49-F238E27FC236}">
                <a16:creationId xmlns:a16="http://schemas.microsoft.com/office/drawing/2014/main" id="{314FD445-158F-30AB-C3B5-58B1500D0A2C}"/>
              </a:ext>
            </a:extLst>
          </p:cNvPr>
          <p:cNvPicPr>
            <a:picLocks noChangeAspect="1"/>
          </p:cNvPicPr>
          <p:nvPr/>
        </p:nvPicPr>
        <p:blipFill>
          <a:blip r:embed="rId4"/>
          <a:stretch>
            <a:fillRect/>
          </a:stretch>
        </p:blipFill>
        <p:spPr>
          <a:xfrm>
            <a:off x="6966113" y="4501827"/>
            <a:ext cx="1938646" cy="405370"/>
          </a:xfrm>
          <a:prstGeom prst="rect">
            <a:avLst/>
          </a:prstGeom>
        </p:spPr>
      </p:pic>
    </p:spTree>
    <p:extLst>
      <p:ext uri="{BB962C8B-B14F-4D97-AF65-F5344CB8AC3E}">
        <p14:creationId xmlns:p14="http://schemas.microsoft.com/office/powerpoint/2010/main" val="13879695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17685</TotalTime>
  <Words>1562</Words>
  <Application>Microsoft Office PowerPoint</Application>
  <PresentationFormat>On-screen Show (16:9)</PresentationFormat>
  <Paragraphs>68</Paragraphs>
  <Slides>10</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Arial Black</vt:lpstr>
      <vt:lpstr>Arial Narrow</vt:lpstr>
      <vt:lpstr>Times New Roman</vt:lpstr>
      <vt:lpstr>Whitney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Caitlin Mills</dc:creator>
  <cp:lastModifiedBy>Kelly South</cp:lastModifiedBy>
  <cp:revision>341</cp:revision>
  <dcterms:created xsi:type="dcterms:W3CDTF">2025-12-30T23:23:38Z</dcterms:created>
  <dcterms:modified xsi:type="dcterms:W3CDTF">2026-04-22T18:32:10Z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fcc209-e741-4a52-b5f5-29e4e2e6fa0d_Enabled">
    <vt:lpwstr>true</vt:lpwstr>
  </property>
  <property fmtid="{D5CDD505-2E9C-101B-9397-08002B2CF9AE}" pid="3" name="MSIP_Label_58fcc209-e741-4a52-b5f5-29e4e2e6fa0d_SetDate">
    <vt:lpwstr>2025-12-30T23:26:46Z</vt:lpwstr>
  </property>
  <property fmtid="{D5CDD505-2E9C-101B-9397-08002B2CF9AE}" pid="4" name="MSIP_Label_58fcc209-e741-4a52-b5f5-29e4e2e6fa0d_Method">
    <vt:lpwstr>Standard</vt:lpwstr>
  </property>
  <property fmtid="{D5CDD505-2E9C-101B-9397-08002B2CF9AE}" pid="5" name="MSIP_Label_58fcc209-e741-4a52-b5f5-29e4e2e6fa0d_Name">
    <vt:lpwstr>Internal</vt:lpwstr>
  </property>
  <property fmtid="{D5CDD505-2E9C-101B-9397-08002B2CF9AE}" pid="6" name="MSIP_Label_58fcc209-e741-4a52-b5f5-29e4e2e6fa0d_SiteId">
    <vt:lpwstr>6f2c5d5b-b1d0-48f7-b954-6e499e151d0d</vt:lpwstr>
  </property>
  <property fmtid="{D5CDD505-2E9C-101B-9397-08002B2CF9AE}" pid="7" name="MSIP_Label_58fcc209-e741-4a52-b5f5-29e4e2e6fa0d_ActionId">
    <vt:lpwstr>1e06c648-50c2-4372-a25e-a6b64b4ee211</vt:lpwstr>
  </property>
  <property fmtid="{D5CDD505-2E9C-101B-9397-08002B2CF9AE}" pid="8" name="MSIP_Label_58fcc209-e741-4a52-b5f5-29e4e2e6fa0d_ContentBits">
    <vt:lpwstr>0</vt:lpwstr>
  </property>
  <property fmtid="{D5CDD505-2E9C-101B-9397-08002B2CF9AE}" pid="9" name="MSIP_Label_58fcc209-e741-4a52-b5f5-29e4e2e6fa0d_Tag">
    <vt:lpwstr>50, 3, 0, 1</vt:lpwstr>
  </property>
</Properties>
</file>