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3"/>
  </p:notesMasterIdLst>
  <p:sldIdLst>
    <p:sldId id="640" r:id="rId2"/>
    <p:sldId id="616" r:id="rId3"/>
    <p:sldId id="641" r:id="rId4"/>
    <p:sldId id="638" r:id="rId5"/>
    <p:sldId id="642" r:id="rId6"/>
    <p:sldId id="643" r:id="rId7"/>
    <p:sldId id="644" r:id="rId8"/>
    <p:sldId id="645" r:id="rId9"/>
    <p:sldId id="656" r:id="rId10"/>
    <p:sldId id="647" r:id="rId11"/>
    <p:sldId id="648" r:id="rId12"/>
    <p:sldId id="649" r:id="rId13"/>
    <p:sldId id="650" r:id="rId14"/>
    <p:sldId id="651" r:id="rId15"/>
    <p:sldId id="652" r:id="rId16"/>
    <p:sldId id="633" r:id="rId17"/>
    <p:sldId id="653" r:id="rId18"/>
    <p:sldId id="654" r:id="rId19"/>
    <p:sldId id="655" r:id="rId20"/>
    <p:sldId id="420" r:id="rId21"/>
    <p:sldId id="58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300908-420E-8DC2-3FAD-BCB3026DD9E2}" name="Mark O'Neil" initials="MO" userId="S::moneil@mutualmortgage.com::e71ff029-b58a-422e-aea5-156556f32297" providerId="AD"/>
  <p188:author id="{10E90ECB-8AAB-9656-8326-1B92B3A80959}" name="Kelly South" initials="KS" userId="S::ksouth@mutualmortgage.com::8aba8950-62b1-4f9f-ad63-1a4a83f1d24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4756E"/>
    <a:srgbClr val="0E5993"/>
    <a:srgbClr val="343433"/>
    <a:srgbClr val="EBECEF"/>
    <a:srgbClr val="FFFCF3"/>
    <a:srgbClr val="F2F2F1"/>
    <a:srgbClr val="DEDF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48283-9FF3-4F4C-A2A8-3702FADEE46D}" v="12" dt="2026-03-13T17:19:56.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0"/>
    <p:restoredTop sz="94693"/>
  </p:normalViewPr>
  <p:slideViewPr>
    <p:cSldViewPr snapToGrid="0">
      <p:cViewPr varScale="1">
        <p:scale>
          <a:sx n="170" d="100"/>
          <a:sy n="170" d="100"/>
        </p:scale>
        <p:origin x="184"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Montgomery" userId="63815516-3902-4c89-b301-44e36d04fcdd" providerId="ADAL" clId="{4224111E-B17C-55F9-9F77-73060CF90E03}"/>
    <pc:docChg chg="undo custSel modSld modMainMaster">
      <pc:chgData name="Bryan Montgomery" userId="63815516-3902-4c89-b301-44e36d04fcdd" providerId="ADAL" clId="{4224111E-B17C-55F9-9F77-73060CF90E03}" dt="2026-03-13T17:24:01.863" v="320" actId="20577"/>
      <pc:docMkLst>
        <pc:docMk/>
      </pc:docMkLst>
      <pc:sldChg chg="delSp modSp mod">
        <pc:chgData name="Bryan Montgomery" userId="63815516-3902-4c89-b301-44e36d04fcdd" providerId="ADAL" clId="{4224111E-B17C-55F9-9F77-73060CF90E03}" dt="2026-03-05T17:28:11.243" v="263" actId="478"/>
        <pc:sldMkLst>
          <pc:docMk/>
          <pc:sldMk cId="1387969584" sldId="420"/>
        </pc:sldMkLst>
        <pc:spChg chg="mod">
          <ac:chgData name="Bryan Montgomery" userId="63815516-3902-4c89-b301-44e36d04fcdd" providerId="ADAL" clId="{4224111E-B17C-55F9-9F77-73060CF90E03}" dt="2026-03-05T17:27:58.124" v="261" actId="1076"/>
          <ac:spMkLst>
            <pc:docMk/>
            <pc:sldMk cId="1387969584" sldId="420"/>
            <ac:spMk id="12" creationId="{B3F48EC9-7CD5-1441-8BDF-D209B3302733}"/>
          </ac:spMkLst>
        </pc:spChg>
        <pc:spChg chg="mod">
          <ac:chgData name="Bryan Montgomery" userId="63815516-3902-4c89-b301-44e36d04fcdd" providerId="ADAL" clId="{4224111E-B17C-55F9-9F77-73060CF90E03}" dt="2026-03-05T17:27:28.013" v="258" actId="1076"/>
          <ac:spMkLst>
            <pc:docMk/>
            <pc:sldMk cId="1387969584" sldId="420"/>
            <ac:spMk id="14" creationId="{D95156D9-256B-4B4E-9344-A5C34B97ACA1}"/>
          </ac:spMkLst>
        </pc:spChg>
        <pc:picChg chg="mod">
          <ac:chgData name="Bryan Montgomery" userId="63815516-3902-4c89-b301-44e36d04fcdd" providerId="ADAL" clId="{4224111E-B17C-55F9-9F77-73060CF90E03}" dt="2026-03-05T17:28:04.163" v="262" actId="1076"/>
          <ac:picMkLst>
            <pc:docMk/>
            <pc:sldMk cId="1387969584" sldId="420"/>
            <ac:picMk id="7" creationId="{8422559E-0E10-C8CE-59B0-83CB2C6EB9FF}"/>
          </ac:picMkLst>
        </pc:picChg>
      </pc:sldChg>
      <pc:sldChg chg="addSp delSp modSp mod">
        <pc:chgData name="Bryan Montgomery" userId="63815516-3902-4c89-b301-44e36d04fcdd" providerId="ADAL" clId="{4224111E-B17C-55F9-9F77-73060CF90E03}" dt="2026-03-05T17:27:02.187" v="256" actId="207"/>
        <pc:sldMkLst>
          <pc:docMk/>
          <pc:sldMk cId="2549494536" sldId="581"/>
        </pc:sldMkLst>
        <pc:spChg chg="mod">
          <ac:chgData name="Bryan Montgomery" userId="63815516-3902-4c89-b301-44e36d04fcdd" providerId="ADAL" clId="{4224111E-B17C-55F9-9F77-73060CF90E03}" dt="2026-03-05T17:26:55.987" v="255" actId="207"/>
          <ac:spMkLst>
            <pc:docMk/>
            <pc:sldMk cId="2549494536" sldId="581"/>
            <ac:spMk id="2" creationId="{6AF32115-EDEE-B9AD-A011-FC17802AF97D}"/>
          </ac:spMkLst>
        </pc:spChg>
        <pc:spChg chg="add mod">
          <ac:chgData name="Bryan Montgomery" userId="63815516-3902-4c89-b301-44e36d04fcdd" providerId="ADAL" clId="{4224111E-B17C-55F9-9F77-73060CF90E03}" dt="2026-03-05T17:27:02.187" v="256" actId="207"/>
          <ac:spMkLst>
            <pc:docMk/>
            <pc:sldMk cId="2549494536" sldId="581"/>
            <ac:spMk id="4" creationId="{4FF0C0C1-B438-AEAB-80B5-BD44B57EFA9D}"/>
          </ac:spMkLst>
        </pc:spChg>
        <pc:picChg chg="add mod">
          <ac:chgData name="Bryan Montgomery" userId="63815516-3902-4c89-b301-44e36d04fcdd" providerId="ADAL" clId="{4224111E-B17C-55F9-9F77-73060CF90E03}" dt="2026-03-05T17:25:18.933" v="227" actId="1076"/>
          <ac:picMkLst>
            <pc:docMk/>
            <pc:sldMk cId="2549494536" sldId="581"/>
            <ac:picMk id="9" creationId="{29AC3795-8736-C29B-5582-7F76CE3723A0}"/>
          </ac:picMkLst>
        </pc:picChg>
        <pc:picChg chg="add mod">
          <ac:chgData name="Bryan Montgomery" userId="63815516-3902-4c89-b301-44e36d04fcdd" providerId="ADAL" clId="{4224111E-B17C-55F9-9F77-73060CF90E03}" dt="2026-03-05T17:24:47.091" v="225"/>
          <ac:picMkLst>
            <pc:docMk/>
            <pc:sldMk cId="2549494536" sldId="581"/>
            <ac:picMk id="12" creationId="{DA532E25-7290-AB5A-CB2D-4E98A6256C08}"/>
          </ac:picMkLst>
        </pc:picChg>
      </pc:sldChg>
      <pc:sldChg chg="delSp mod modClrScheme chgLayout">
        <pc:chgData name="Bryan Montgomery" userId="63815516-3902-4c89-b301-44e36d04fcdd" providerId="ADAL" clId="{4224111E-B17C-55F9-9F77-73060CF90E03}" dt="2026-03-05T17:31:27.698" v="272" actId="478"/>
        <pc:sldMkLst>
          <pc:docMk/>
          <pc:sldMk cId="515623332" sldId="616"/>
        </pc:sldMkLst>
      </pc:sldChg>
      <pc:sldChg chg="modSp mod">
        <pc:chgData name="Bryan Montgomery" userId="63815516-3902-4c89-b301-44e36d04fcdd" providerId="ADAL" clId="{4224111E-B17C-55F9-9F77-73060CF90E03}" dt="2026-03-04T21:02:50.900" v="10" actId="1035"/>
        <pc:sldMkLst>
          <pc:docMk/>
          <pc:sldMk cId="1986439537" sldId="640"/>
        </pc:sldMkLst>
        <pc:picChg chg="mod">
          <ac:chgData name="Bryan Montgomery" userId="63815516-3902-4c89-b301-44e36d04fcdd" providerId="ADAL" clId="{4224111E-B17C-55F9-9F77-73060CF90E03}" dt="2026-03-04T21:02:50.900" v="10" actId="1035"/>
          <ac:picMkLst>
            <pc:docMk/>
            <pc:sldMk cId="1986439537" sldId="640"/>
            <ac:picMk id="6" creationId="{2BC11829-5E16-8CD3-A76E-03F1350FAFB6}"/>
          </ac:picMkLst>
        </pc:picChg>
      </pc:sldChg>
      <pc:sldChg chg="delSp modSp mod modClrScheme chgLayout">
        <pc:chgData name="Bryan Montgomery" userId="63815516-3902-4c89-b301-44e36d04fcdd" providerId="ADAL" clId="{4224111E-B17C-55F9-9F77-73060CF90E03}" dt="2026-03-05T17:31:02.002" v="269" actId="700"/>
        <pc:sldMkLst>
          <pc:docMk/>
          <pc:sldMk cId="3803985057" sldId="641"/>
        </pc:sldMkLst>
        <pc:spChg chg="mod">
          <ac:chgData name="Bryan Montgomery" userId="63815516-3902-4c89-b301-44e36d04fcdd" providerId="ADAL" clId="{4224111E-B17C-55F9-9F77-73060CF90E03}" dt="2026-03-05T17:20:36.856" v="56" actId="2711"/>
          <ac:spMkLst>
            <pc:docMk/>
            <pc:sldMk cId="3803985057" sldId="641"/>
            <ac:spMk id="3" creationId="{481F9C84-8E3B-DC4D-A676-AE61A9038EC6}"/>
          </ac:spMkLst>
        </pc:spChg>
        <pc:spChg chg="mod">
          <ac:chgData name="Bryan Montgomery" userId="63815516-3902-4c89-b301-44e36d04fcdd" providerId="ADAL" clId="{4224111E-B17C-55F9-9F77-73060CF90E03}" dt="2026-03-05T17:19:40.829" v="30" actId="1076"/>
          <ac:spMkLst>
            <pc:docMk/>
            <pc:sldMk cId="3803985057" sldId="641"/>
            <ac:spMk id="4" creationId="{09C5F2A3-CA24-D885-9765-B0AA0C19295F}"/>
          </ac:spMkLst>
        </pc:spChg>
        <pc:spChg chg="mod">
          <ac:chgData name="Bryan Montgomery" userId="63815516-3902-4c89-b301-44e36d04fcdd" providerId="ADAL" clId="{4224111E-B17C-55F9-9F77-73060CF90E03}" dt="2026-03-05T17:21:16.261" v="72" actId="20577"/>
          <ac:spMkLst>
            <pc:docMk/>
            <pc:sldMk cId="3803985057" sldId="641"/>
            <ac:spMk id="6" creationId="{DD348C32-050A-C677-EE80-0179947FBB1E}"/>
          </ac:spMkLst>
        </pc:spChg>
        <pc:spChg chg="mod">
          <ac:chgData name="Bryan Montgomery" userId="63815516-3902-4c89-b301-44e36d04fcdd" providerId="ADAL" clId="{4224111E-B17C-55F9-9F77-73060CF90E03}" dt="2026-03-05T17:18:28.593" v="23"/>
          <ac:spMkLst>
            <pc:docMk/>
            <pc:sldMk cId="3803985057" sldId="641"/>
            <ac:spMk id="7" creationId="{EDD33F00-9165-8403-E11F-9EA0B5907CDC}"/>
          </ac:spMkLst>
        </pc:spChg>
        <pc:cxnChg chg="mod">
          <ac:chgData name="Bryan Montgomery" userId="63815516-3902-4c89-b301-44e36d04fcdd" providerId="ADAL" clId="{4224111E-B17C-55F9-9F77-73060CF90E03}" dt="2026-03-05T17:19:40.829" v="30" actId="1076"/>
          <ac:cxnSpMkLst>
            <pc:docMk/>
            <pc:sldMk cId="3803985057" sldId="641"/>
            <ac:cxnSpMk id="5" creationId="{B61561DB-1086-A603-EF20-E242A1922B85}"/>
          </ac:cxnSpMkLst>
        </pc:cxnChg>
      </pc:sldChg>
      <pc:sldChg chg="modSp mod">
        <pc:chgData name="Bryan Montgomery" userId="63815516-3902-4c89-b301-44e36d04fcdd" providerId="ADAL" clId="{4224111E-B17C-55F9-9F77-73060CF90E03}" dt="2026-03-05T17:21:51.983" v="77" actId="20577"/>
        <pc:sldMkLst>
          <pc:docMk/>
          <pc:sldMk cId="3810200243" sldId="644"/>
        </pc:sldMkLst>
        <pc:spChg chg="mod">
          <ac:chgData name="Bryan Montgomery" userId="63815516-3902-4c89-b301-44e36d04fcdd" providerId="ADAL" clId="{4224111E-B17C-55F9-9F77-73060CF90E03}" dt="2026-03-05T17:21:51.983" v="77" actId="20577"/>
          <ac:spMkLst>
            <pc:docMk/>
            <pc:sldMk cId="3810200243" sldId="644"/>
            <ac:spMk id="4" creationId="{AF049158-D1CD-2BBA-06A2-0DB30B8D30F0}"/>
          </ac:spMkLst>
        </pc:spChg>
      </pc:sldChg>
      <pc:sldChg chg="addSp modSp mod">
        <pc:chgData name="Bryan Montgomery" userId="63815516-3902-4c89-b301-44e36d04fcdd" providerId="ADAL" clId="{4224111E-B17C-55F9-9F77-73060CF90E03}" dt="2026-03-06T16:28:09.340" v="311" actId="1038"/>
        <pc:sldMkLst>
          <pc:docMk/>
          <pc:sldMk cId="2551338549" sldId="654"/>
        </pc:sldMkLst>
        <pc:spChg chg="mod">
          <ac:chgData name="Bryan Montgomery" userId="63815516-3902-4c89-b301-44e36d04fcdd" providerId="ADAL" clId="{4224111E-B17C-55F9-9F77-73060CF90E03}" dt="2026-03-06T16:27:14.593" v="273" actId="20577"/>
          <ac:spMkLst>
            <pc:docMk/>
            <pc:sldMk cId="2551338549" sldId="654"/>
            <ac:spMk id="4" creationId="{9B04D0BD-FCB5-C837-229F-FAF5431B6154}"/>
          </ac:spMkLst>
        </pc:spChg>
        <pc:spChg chg="add mod">
          <ac:chgData name="Bryan Montgomery" userId="63815516-3902-4c89-b301-44e36d04fcdd" providerId="ADAL" clId="{4224111E-B17C-55F9-9F77-73060CF90E03}" dt="2026-03-06T16:28:09.340" v="311" actId="1038"/>
          <ac:spMkLst>
            <pc:docMk/>
            <pc:sldMk cId="2551338549" sldId="654"/>
            <ac:spMk id="7" creationId="{BBA2E1DF-5AD4-2039-B765-90CB4A8816F3}"/>
          </ac:spMkLst>
        </pc:spChg>
      </pc:sldChg>
      <pc:sldChg chg="addSp delSp modSp mod">
        <pc:chgData name="Bryan Montgomery" userId="63815516-3902-4c89-b301-44e36d04fcdd" providerId="ADAL" clId="{4224111E-B17C-55F9-9F77-73060CF90E03}" dt="2026-03-13T17:24:01.863" v="320" actId="20577"/>
        <pc:sldMkLst>
          <pc:docMk/>
          <pc:sldMk cId="1013228091" sldId="656"/>
        </pc:sldMkLst>
        <pc:spChg chg="mod">
          <ac:chgData name="Bryan Montgomery" userId="63815516-3902-4c89-b301-44e36d04fcdd" providerId="ADAL" clId="{4224111E-B17C-55F9-9F77-73060CF90E03}" dt="2026-03-13T17:24:01.863" v="320" actId="20577"/>
          <ac:spMkLst>
            <pc:docMk/>
            <pc:sldMk cId="1013228091" sldId="656"/>
            <ac:spMk id="4" creationId="{5F2B3C48-13C6-49D7-AD60-F1518467147A}"/>
          </ac:spMkLst>
        </pc:spChg>
        <pc:spChg chg="add del mod">
          <ac:chgData name="Bryan Montgomery" userId="63815516-3902-4c89-b301-44e36d04fcdd" providerId="ADAL" clId="{4224111E-B17C-55F9-9F77-73060CF90E03}" dt="2026-03-13T17:23:59.576" v="319" actId="478"/>
          <ac:spMkLst>
            <pc:docMk/>
            <pc:sldMk cId="1013228091" sldId="656"/>
            <ac:spMk id="5" creationId="{A594EFBD-941C-14EB-B38C-DA1737BF23DD}"/>
          </ac:spMkLst>
        </pc:spChg>
        <pc:spChg chg="mod">
          <ac:chgData name="Bryan Montgomery" userId="63815516-3902-4c89-b301-44e36d04fcdd" providerId="ADAL" clId="{4224111E-B17C-55F9-9F77-73060CF90E03}" dt="2026-03-05T17:22:16.157" v="84" actId="14100"/>
          <ac:spMkLst>
            <pc:docMk/>
            <pc:sldMk cId="1013228091" sldId="656"/>
            <ac:spMk id="11" creationId="{9498E154-FEDB-CE86-BEB2-88964E9836E0}"/>
          </ac:spMkLst>
        </pc:spChg>
        <pc:picChg chg="mod">
          <ac:chgData name="Bryan Montgomery" userId="63815516-3902-4c89-b301-44e36d04fcdd" providerId="ADAL" clId="{4224111E-B17C-55F9-9F77-73060CF90E03}" dt="2026-03-05T17:23:03.396" v="221" actId="1037"/>
          <ac:picMkLst>
            <pc:docMk/>
            <pc:sldMk cId="1013228091" sldId="656"/>
            <ac:picMk id="14" creationId="{4B81BE50-B82C-3A0F-9233-E57022E6A046}"/>
          </ac:picMkLst>
        </pc:picChg>
      </pc:sldChg>
      <pc:sldMasterChg chg="delSp modSp mod modSldLayout">
        <pc:chgData name="Bryan Montgomery" userId="63815516-3902-4c89-b301-44e36d04fcdd" providerId="ADAL" clId="{4224111E-B17C-55F9-9F77-73060CF90E03}" dt="2026-03-05T17:30:29.716" v="266" actId="478"/>
        <pc:sldMasterMkLst>
          <pc:docMk/>
          <pc:sldMasterMk cId="3194358222" sldId="2147483661"/>
        </pc:sldMasterMkLst>
        <pc:sldLayoutChg chg="modSp mod">
          <pc:chgData name="Bryan Montgomery" userId="63815516-3902-4c89-b301-44e36d04fcdd" providerId="ADAL" clId="{4224111E-B17C-55F9-9F77-73060CF90E03}" dt="2026-03-04T21:02:40.815" v="7" actId="1036"/>
          <pc:sldLayoutMkLst>
            <pc:docMk/>
            <pc:sldMasterMk cId="3194358222" sldId="2147483661"/>
            <pc:sldLayoutMk cId="136372651" sldId="2147483674"/>
          </pc:sldLayoutMkLst>
          <pc:spChg chg="mod">
            <ac:chgData name="Bryan Montgomery" userId="63815516-3902-4c89-b301-44e36d04fcdd" providerId="ADAL" clId="{4224111E-B17C-55F9-9F77-73060CF90E03}" dt="2026-03-04T21:02:40.815" v="7" actId="1036"/>
            <ac:spMkLst>
              <pc:docMk/>
              <pc:sldMasterMk cId="3194358222" sldId="2147483661"/>
              <pc:sldLayoutMk cId="136372651" sldId="2147483674"/>
              <ac:spMk id="5" creationId="{E7D7EEC7-F93F-F8C7-915B-7F65AB5B4286}"/>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83641-85D4-5E45-A867-D031DE8003B6}" type="datetimeFigureOut">
              <a:rPr lang="en-US" smtClean="0"/>
              <a:t>3/13/26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09026-E3A9-804E-B52C-E8D3C1A80B50}" type="slidenum">
              <a:rPr lang="en-US" smtClean="0"/>
              <a:t>‹#›</a:t>
            </a:fld>
            <a:endParaRPr lang="en-US"/>
          </a:p>
        </p:txBody>
      </p:sp>
    </p:spTree>
    <p:extLst>
      <p:ext uri="{BB962C8B-B14F-4D97-AF65-F5344CB8AC3E}">
        <p14:creationId xmlns:p14="http://schemas.microsoft.com/office/powerpoint/2010/main" val="13459777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pPr>
              <a:defRPr/>
            </a:pPr>
            <a:fld id="{71AC7E69-2F69-C443-8D8E-C03C7641EDD5}" type="slidenum">
              <a:rPr lang="en-US" altLang="en-US" smtClean="0"/>
              <a:pPr>
                <a:defRPr/>
              </a:pPr>
              <a:t>2</a:t>
            </a:fld>
            <a:endParaRPr lang="en-US" altLang="en-US"/>
          </a:p>
        </p:txBody>
      </p:sp>
    </p:spTree>
    <p:extLst>
      <p:ext uri="{BB962C8B-B14F-4D97-AF65-F5344CB8AC3E}">
        <p14:creationId xmlns:p14="http://schemas.microsoft.com/office/powerpoint/2010/main" val="190540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09026-E3A9-804E-B52C-E8D3C1A80B50}" type="slidenum">
              <a:rPr lang="en-US" smtClean="0"/>
              <a:t>9</a:t>
            </a:fld>
            <a:endParaRPr lang="en-US"/>
          </a:p>
        </p:txBody>
      </p:sp>
    </p:spTree>
    <p:extLst>
      <p:ext uri="{BB962C8B-B14F-4D97-AF65-F5344CB8AC3E}">
        <p14:creationId xmlns:p14="http://schemas.microsoft.com/office/powerpoint/2010/main" val="7825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09026-E3A9-804E-B52C-E8D3C1A80B50}" type="slidenum">
              <a:rPr lang="en-US" smtClean="0"/>
              <a:t>21</a:t>
            </a:fld>
            <a:endParaRPr lang="en-US"/>
          </a:p>
        </p:txBody>
      </p:sp>
    </p:spTree>
    <p:extLst>
      <p:ext uri="{BB962C8B-B14F-4D97-AF65-F5344CB8AC3E}">
        <p14:creationId xmlns:p14="http://schemas.microsoft.com/office/powerpoint/2010/main" val="4094084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5130114-1002-4345-9503-40AC6959139E}" type="datetimeFigureOut">
              <a:rPr lang="en-US" smtClean="0"/>
              <a:t>3/13/26</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1495AB2-BBDA-D64C-82C8-006F9115B4A1}" type="slidenum">
              <a:rPr lang="en-US" smtClean="0"/>
              <a:t>‹#›</a:t>
            </a:fld>
            <a:endParaRPr lang="en-US"/>
          </a:p>
        </p:txBody>
      </p:sp>
      <p:pic>
        <p:nvPicPr>
          <p:cNvPr id="7" name="Picture 6" descr="A black and blue text&#10;&#10;AI-generated content may be incorrect.">
            <a:extLst>
              <a:ext uri="{FF2B5EF4-FFF2-40B4-BE49-F238E27FC236}">
                <a16:creationId xmlns:a16="http://schemas.microsoft.com/office/drawing/2014/main" id="{93844389-5A69-4687-E25D-29ECF4C23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6113" y="4501827"/>
            <a:ext cx="1938646" cy="405370"/>
          </a:xfrm>
          <a:prstGeom prst="rect">
            <a:avLst/>
          </a:prstGeom>
        </p:spPr>
      </p:pic>
    </p:spTree>
    <p:extLst>
      <p:ext uri="{BB962C8B-B14F-4D97-AF65-F5344CB8AC3E}">
        <p14:creationId xmlns:p14="http://schemas.microsoft.com/office/powerpoint/2010/main" val="364934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5130114-1002-4345-9503-40AC6959139E}" type="datetimeFigureOut">
              <a:rPr lang="en-US" smtClean="0"/>
              <a:t>3/13/26</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1495AB2-BBDA-D64C-82C8-006F9115B4A1}" type="slidenum">
              <a:rPr lang="en-US" smtClean="0"/>
              <a:t>‹#›</a:t>
            </a:fld>
            <a:endParaRPr lang="en-US"/>
          </a:p>
        </p:txBody>
      </p:sp>
    </p:spTree>
    <p:extLst>
      <p:ext uri="{BB962C8B-B14F-4D97-AF65-F5344CB8AC3E}">
        <p14:creationId xmlns:p14="http://schemas.microsoft.com/office/powerpoint/2010/main" val="256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5130114-1002-4345-9503-40AC6959139E}" type="datetimeFigureOut">
              <a:rPr lang="en-US" smtClean="0"/>
              <a:t>3/13/26</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1495AB2-BBDA-D64C-82C8-006F9115B4A1}" type="slidenum">
              <a:rPr lang="en-US" smtClean="0"/>
              <a:t>‹#›</a:t>
            </a:fld>
            <a:endParaRPr lang="en-US"/>
          </a:p>
        </p:txBody>
      </p:sp>
    </p:spTree>
    <p:extLst>
      <p:ext uri="{BB962C8B-B14F-4D97-AF65-F5344CB8AC3E}">
        <p14:creationId xmlns:p14="http://schemas.microsoft.com/office/powerpoint/2010/main" val="339745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_Dark Text">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C6FB39E6-E898-FD4E-86A7-FF3E1D152347}"/>
              </a:ext>
            </a:extLst>
          </p:cNvPr>
          <p:cNvSpPr>
            <a:spLocks noGrp="1"/>
          </p:cNvSpPr>
          <p:nvPr>
            <p:ph type="pic" sz="quarter" idx="19"/>
          </p:nvPr>
        </p:nvSpPr>
        <p:spPr>
          <a:xfrm>
            <a:off x="0" y="1"/>
            <a:ext cx="9144000" cy="4196765"/>
          </a:xfrm>
          <a:solidFill>
            <a:schemeClr val="bg2">
              <a:lumMod val="90000"/>
            </a:schemeClr>
          </a:solidFill>
        </p:spPr>
        <p:txBody>
          <a:bodyPr anchor="ctr"/>
          <a:lstStyle>
            <a:lvl1pPr marL="0" indent="0" algn="ctr">
              <a:buNone/>
              <a:defRPr>
                <a:solidFill>
                  <a:schemeClr val="tx2"/>
                </a:solidFill>
              </a:defRPr>
            </a:lvl1pPr>
          </a:lstStyle>
          <a:p>
            <a:r>
              <a:rPr lang="en-US" dirty="0"/>
              <a:t>Click icon to add picture</a:t>
            </a:r>
          </a:p>
        </p:txBody>
      </p:sp>
      <p:sp>
        <p:nvSpPr>
          <p:cNvPr id="29" name="Text Placeholder 28">
            <a:extLst>
              <a:ext uri="{FF2B5EF4-FFF2-40B4-BE49-F238E27FC236}">
                <a16:creationId xmlns:a16="http://schemas.microsoft.com/office/drawing/2014/main" id="{2C8FC940-09BE-4F4B-905D-5204CF9F275E}"/>
              </a:ext>
            </a:extLst>
          </p:cNvPr>
          <p:cNvSpPr>
            <a:spLocks noGrp="1"/>
          </p:cNvSpPr>
          <p:nvPr>
            <p:ph type="body" sz="quarter" idx="17" hasCustomPrompt="1"/>
          </p:nvPr>
        </p:nvSpPr>
        <p:spPr>
          <a:xfrm>
            <a:off x="331563" y="-27451"/>
            <a:ext cx="1353806" cy="985383"/>
          </a:xfrm>
          <a:blipFill>
            <a:blip r:embed="rId2" cstate="screen">
              <a:extLst>
                <a:ext uri="{28A0092B-C50C-407E-A947-70E740481C1C}">
                  <a14:useLocalDpi xmlns:a14="http://schemas.microsoft.com/office/drawing/2010/main"/>
                </a:ext>
              </a:extLst>
            </a:blip>
            <a:srcRect/>
            <a:stretch>
              <a:fillRect l="-109" t="54" r="604" b="2724"/>
            </a:stretch>
          </a:blipFill>
        </p:spPr>
        <p:txBody>
          <a:bodyPr/>
          <a:lstStyle>
            <a:lvl1pPr>
              <a:defRPr>
                <a:solidFill>
                  <a:srgbClr val="FFFFFF">
                    <a:alpha val="0"/>
                  </a:srgbClr>
                </a:solidFill>
              </a:defRPr>
            </a:lvl1pPr>
          </a:lstStyle>
          <a:p>
            <a:pPr lvl="0"/>
            <a:r>
              <a:rPr lang="en-US"/>
              <a:t> </a:t>
            </a:r>
          </a:p>
        </p:txBody>
      </p:sp>
      <p:sp>
        <p:nvSpPr>
          <p:cNvPr id="23" name="Text Placeholder 22">
            <a:extLst>
              <a:ext uri="{FF2B5EF4-FFF2-40B4-BE49-F238E27FC236}">
                <a16:creationId xmlns:a16="http://schemas.microsoft.com/office/drawing/2014/main" id="{D2C210BD-8696-A741-94F4-27D0821669B0}"/>
              </a:ext>
            </a:extLst>
          </p:cNvPr>
          <p:cNvSpPr>
            <a:spLocks noGrp="1"/>
          </p:cNvSpPr>
          <p:nvPr>
            <p:ph type="body" sz="quarter" idx="16" hasCustomPrompt="1"/>
          </p:nvPr>
        </p:nvSpPr>
        <p:spPr>
          <a:xfrm>
            <a:off x="462644" y="193930"/>
            <a:ext cx="1066800" cy="434012"/>
          </a:xfrm>
        </p:spPr>
        <p:txBody>
          <a:bodyPr/>
          <a:lstStyle>
            <a:lvl1pPr marL="0" indent="0" algn="ctr">
              <a:buNone/>
              <a:defRPr sz="1000">
                <a:solidFill>
                  <a:schemeClr val="bg1"/>
                </a:solidFill>
              </a:defRPr>
            </a:lvl1pPr>
          </a:lstStyle>
          <a:p>
            <a:pPr lvl="0"/>
            <a:r>
              <a:rPr lang="en-US" dirty="0"/>
              <a:t>PRODUCT TAB</a:t>
            </a:r>
          </a:p>
        </p:txBody>
      </p:sp>
      <p:sp>
        <p:nvSpPr>
          <p:cNvPr id="11" name="Text Placeholder 10"/>
          <p:cNvSpPr>
            <a:spLocks noGrp="1"/>
          </p:cNvSpPr>
          <p:nvPr>
            <p:ph type="body" sz="quarter" idx="12" hasCustomPrompt="1"/>
          </p:nvPr>
        </p:nvSpPr>
        <p:spPr>
          <a:xfrm>
            <a:off x="339726" y="1422401"/>
            <a:ext cx="3833812" cy="1731241"/>
          </a:xfrm>
          <a:noFill/>
        </p:spPr>
        <p:txBody>
          <a:bodyPr anchor="ctr" anchorCtr="0"/>
          <a:lstStyle>
            <a:lvl1pPr marL="0" indent="0">
              <a:buNone/>
              <a:defRPr sz="3500" b="1">
                <a:solidFill>
                  <a:schemeClr val="bg2">
                    <a:lumMod val="25000"/>
                  </a:schemeClr>
                </a:solidFill>
              </a:defRPr>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sp>
        <p:nvSpPr>
          <p:cNvPr id="12" name="Text Placeholder 10"/>
          <p:cNvSpPr>
            <a:spLocks noGrp="1"/>
          </p:cNvSpPr>
          <p:nvPr>
            <p:ph type="body" sz="quarter" idx="13" hasCustomPrompt="1"/>
          </p:nvPr>
        </p:nvSpPr>
        <p:spPr>
          <a:xfrm>
            <a:off x="339726" y="4459515"/>
            <a:ext cx="3833812" cy="314182"/>
          </a:xfrm>
          <a:noFill/>
        </p:spPr>
        <p:txBody>
          <a:bodyPr/>
          <a:lstStyle>
            <a:lvl1pPr marL="0" indent="0">
              <a:buNone/>
              <a:defRPr sz="1400" b="1">
                <a:solidFill>
                  <a:schemeClr val="tx1"/>
                </a:solidFill>
              </a:defRPr>
            </a:lvl1pPr>
            <a:lvl2pPr marL="342884" indent="0">
              <a:buNone/>
              <a:defRPr/>
            </a:lvl2pPr>
            <a:lvl3pPr marL="685766" indent="0">
              <a:buNone/>
              <a:defRPr/>
            </a:lvl3pPr>
            <a:lvl4pPr marL="1028649" indent="0">
              <a:buNone/>
              <a:defRPr/>
            </a:lvl4pPr>
            <a:lvl5pPr marL="1371532" indent="0">
              <a:buNone/>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2484359E-A663-CC43-87CF-CC716ECC2808}"/>
              </a:ext>
            </a:extLst>
          </p:cNvPr>
          <p:cNvSpPr>
            <a:spLocks noGrp="1"/>
          </p:cNvSpPr>
          <p:nvPr>
            <p:ph type="body" sz="quarter" idx="15" hasCustomPrompt="1"/>
          </p:nvPr>
        </p:nvSpPr>
        <p:spPr>
          <a:xfrm>
            <a:off x="0" y="4925786"/>
            <a:ext cx="661307" cy="217713"/>
          </a:xfrm>
        </p:spPr>
        <p:txBody>
          <a:bodyPr/>
          <a:lstStyle>
            <a:lvl1pPr marL="0" indent="0">
              <a:buNone/>
              <a:defRPr sz="800">
                <a:solidFill>
                  <a:schemeClr val="bg2">
                    <a:lumMod val="50000"/>
                  </a:schemeClr>
                </a:solidFill>
              </a:defRPr>
            </a:lvl1pPr>
            <a:lvl2pPr>
              <a:defRPr sz="900">
                <a:solidFill>
                  <a:schemeClr val="bg2">
                    <a:lumMod val="50000"/>
                  </a:schemeClr>
                </a:solidFill>
              </a:defRPr>
            </a:lvl2pPr>
            <a:lvl3pPr>
              <a:defRPr sz="900">
                <a:solidFill>
                  <a:schemeClr val="bg2">
                    <a:lumMod val="50000"/>
                  </a:schemeClr>
                </a:solidFill>
              </a:defRPr>
            </a:lvl3pPr>
            <a:lvl4pPr>
              <a:defRPr sz="900">
                <a:solidFill>
                  <a:schemeClr val="bg2">
                    <a:lumMod val="50000"/>
                  </a:schemeClr>
                </a:solidFill>
              </a:defRPr>
            </a:lvl4pPr>
            <a:lvl5pPr>
              <a:defRPr sz="900">
                <a:solidFill>
                  <a:schemeClr val="bg2">
                    <a:lumMod val="50000"/>
                  </a:schemeClr>
                </a:solidFill>
              </a:defRPr>
            </a:lvl5pPr>
          </a:lstStyle>
          <a:p>
            <a:pPr lvl="0"/>
            <a:r>
              <a:rPr lang="en-US"/>
              <a:t>XXXXXX</a:t>
            </a:r>
          </a:p>
        </p:txBody>
      </p:sp>
      <p:sp>
        <p:nvSpPr>
          <p:cNvPr id="6" name="Rectangle 5">
            <a:extLst>
              <a:ext uri="{FF2B5EF4-FFF2-40B4-BE49-F238E27FC236}">
                <a16:creationId xmlns:a16="http://schemas.microsoft.com/office/drawing/2014/main" id="{B651BA34-C3DA-A9B6-E8F0-FAE97FEA0468}"/>
              </a:ext>
            </a:extLst>
          </p:cNvPr>
          <p:cNvSpPr/>
          <p:nvPr userDrawn="1"/>
        </p:nvSpPr>
        <p:spPr>
          <a:xfrm>
            <a:off x="6807200" y="4360333"/>
            <a:ext cx="2091267" cy="719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3748689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Placeholder 20" descr="A house that is parked on the side of a road&#10;&#10;Description automatically generated">
            <a:extLst>
              <a:ext uri="{FF2B5EF4-FFF2-40B4-BE49-F238E27FC236}">
                <a16:creationId xmlns:a16="http://schemas.microsoft.com/office/drawing/2014/main" id="{467D8FE1-A421-E9EB-F323-FB70ABC6E8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DA430F42-9ADC-95C6-6DD9-580F6049646C}"/>
              </a:ext>
            </a:extLst>
          </p:cNvPr>
          <p:cNvSpPr/>
          <p:nvPr userDrawn="1"/>
        </p:nvSpPr>
        <p:spPr>
          <a:xfrm>
            <a:off x="-596" y="0"/>
            <a:ext cx="9142808" cy="5143500"/>
          </a:xfrm>
          <a:prstGeom prst="rect">
            <a:avLst/>
          </a:prstGeom>
          <a:gradFill>
            <a:gsLst>
              <a:gs pos="0">
                <a:srgbClr val="343433">
                  <a:alpha val="40000"/>
                </a:srgbClr>
              </a:gs>
              <a:gs pos="42000">
                <a:srgbClr val="FFFFFF">
                  <a:alpha val="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0" i="0">
                <a:solidFill>
                  <a:srgbClr val="000000"/>
                </a:solidFill>
                <a:effectLst/>
                <a:latin typeface="Times New Roman" panose="02020603050405020304" pitchFamily="18" charset="0"/>
              </a:rPr>
              <a:t> </a:t>
            </a:r>
            <a:endParaRPr lang="en-US" sz="1800"/>
          </a:p>
        </p:txBody>
      </p:sp>
      <p:sp>
        <p:nvSpPr>
          <p:cNvPr id="9" name="Rectangle 8">
            <a:extLst>
              <a:ext uri="{FF2B5EF4-FFF2-40B4-BE49-F238E27FC236}">
                <a16:creationId xmlns:a16="http://schemas.microsoft.com/office/drawing/2014/main" id="{BE13B3BA-B2AD-9EBD-36C7-7FC997F312A0}"/>
              </a:ext>
            </a:extLst>
          </p:cNvPr>
          <p:cNvSpPr/>
          <p:nvPr userDrawn="1"/>
        </p:nvSpPr>
        <p:spPr>
          <a:xfrm rot="16200000">
            <a:off x="3569540" y="-429177"/>
            <a:ext cx="2021606" cy="9123739"/>
          </a:xfrm>
          <a:prstGeom prst="rect">
            <a:avLst/>
          </a:prstGeom>
          <a:gradFill>
            <a:gsLst>
              <a:gs pos="22000">
                <a:srgbClr val="343433">
                  <a:alpha val="60058"/>
                </a:srgbClr>
              </a:gs>
              <a:gs pos="89000">
                <a:srgbClr val="FFFFFF">
                  <a:alpha val="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0" i="0">
                <a:solidFill>
                  <a:srgbClr val="000000"/>
                </a:solidFill>
                <a:effectLst/>
                <a:latin typeface="Times New Roman" panose="02020603050405020304" pitchFamily="18" charset="0"/>
              </a:rPr>
              <a:t> </a:t>
            </a:r>
            <a:endParaRPr lang="en-US" sz="1800"/>
          </a:p>
        </p:txBody>
      </p:sp>
      <p:pic>
        <p:nvPicPr>
          <p:cNvPr id="8" name="Picture 7" descr="A black and white logo&#10;&#10;AI-generated content may be incorrect.">
            <a:extLst>
              <a:ext uri="{FF2B5EF4-FFF2-40B4-BE49-F238E27FC236}">
                <a16:creationId xmlns:a16="http://schemas.microsoft.com/office/drawing/2014/main" id="{8BD7988D-CA9F-A064-6641-89715E8063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16185" y="4304145"/>
            <a:ext cx="2210612" cy="784411"/>
          </a:xfrm>
          <a:prstGeom prst="rect">
            <a:avLst/>
          </a:prstGeom>
        </p:spPr>
      </p:pic>
      <p:sp>
        <p:nvSpPr>
          <p:cNvPr id="5" name="TextBox 4">
            <a:extLst>
              <a:ext uri="{FF2B5EF4-FFF2-40B4-BE49-F238E27FC236}">
                <a16:creationId xmlns:a16="http://schemas.microsoft.com/office/drawing/2014/main" id="{E7D7EEC7-F93F-F8C7-915B-7F65AB5B4286}"/>
              </a:ext>
            </a:extLst>
          </p:cNvPr>
          <p:cNvSpPr txBox="1"/>
          <p:nvPr userDrawn="1"/>
        </p:nvSpPr>
        <p:spPr>
          <a:xfrm>
            <a:off x="117203" y="4933766"/>
            <a:ext cx="990600" cy="200055"/>
          </a:xfrm>
          <a:prstGeom prst="rect">
            <a:avLst/>
          </a:prstGeom>
          <a:noFill/>
        </p:spPr>
        <p:txBody>
          <a:bodyPr wrap="square">
            <a:spAutoFit/>
          </a:bodyPr>
          <a:lstStyle/>
          <a:p>
            <a:r>
              <a:rPr lang="en-US" sz="700" dirty="0">
                <a:solidFill>
                  <a:schemeClr val="bg1"/>
                </a:solidFill>
                <a:latin typeface="Arial" panose="020B0604020202020204" pitchFamily="34" charset="0"/>
                <a:cs typeface="Arial" panose="020B0604020202020204" pitchFamily="34" charset="0"/>
              </a:rPr>
              <a:t>4373038004</a:t>
            </a:r>
          </a:p>
        </p:txBody>
      </p:sp>
    </p:spTree>
    <p:extLst>
      <p:ext uri="{BB962C8B-B14F-4D97-AF65-F5344CB8AC3E}">
        <p14:creationId xmlns:p14="http://schemas.microsoft.com/office/powerpoint/2010/main" val="136372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76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5130114-1002-4345-9503-40AC6959139E}" type="datetimeFigureOut">
              <a:rPr lang="en-US" smtClean="0"/>
              <a:t>3/13/26</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1495AB2-BBDA-D64C-82C8-006F9115B4A1}" type="slidenum">
              <a:rPr lang="en-US" smtClean="0"/>
              <a:t>‹#›</a:t>
            </a:fld>
            <a:endParaRPr lang="en-US"/>
          </a:p>
        </p:txBody>
      </p:sp>
      <p:pic>
        <p:nvPicPr>
          <p:cNvPr id="7" name="Picture 6" descr="A black and blue text&#10;&#10;AI-generated content may be incorrect.">
            <a:extLst>
              <a:ext uri="{FF2B5EF4-FFF2-40B4-BE49-F238E27FC236}">
                <a16:creationId xmlns:a16="http://schemas.microsoft.com/office/drawing/2014/main" id="{0B2E8EBF-CF1F-F2CF-D752-CA64B6366C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6113" y="4501827"/>
            <a:ext cx="1938646" cy="405370"/>
          </a:xfrm>
          <a:prstGeom prst="rect">
            <a:avLst/>
          </a:prstGeom>
        </p:spPr>
      </p:pic>
    </p:spTree>
    <p:extLst>
      <p:ext uri="{BB962C8B-B14F-4D97-AF65-F5344CB8AC3E}">
        <p14:creationId xmlns:p14="http://schemas.microsoft.com/office/powerpoint/2010/main" val="253861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5130114-1002-4345-9503-40AC6959139E}" type="datetimeFigureOut">
              <a:rPr lang="en-US" smtClean="0"/>
              <a:t>3/13/26</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1495AB2-BBDA-D64C-82C8-006F9115B4A1}" type="slidenum">
              <a:rPr lang="en-US" smtClean="0"/>
              <a:t>‹#›</a:t>
            </a:fld>
            <a:endParaRPr lang="en-US"/>
          </a:p>
        </p:txBody>
      </p:sp>
      <p:pic>
        <p:nvPicPr>
          <p:cNvPr id="7" name="Picture 6" descr="A black and blue text&#10;&#10;AI-generated content may be incorrect.">
            <a:extLst>
              <a:ext uri="{FF2B5EF4-FFF2-40B4-BE49-F238E27FC236}">
                <a16:creationId xmlns:a16="http://schemas.microsoft.com/office/drawing/2014/main" id="{BDB65419-67B1-D436-5C72-125D7CCED9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6113" y="4501827"/>
            <a:ext cx="1938646" cy="405370"/>
          </a:xfrm>
          <a:prstGeom prst="rect">
            <a:avLst/>
          </a:prstGeom>
        </p:spPr>
      </p:pic>
    </p:spTree>
    <p:extLst>
      <p:ext uri="{BB962C8B-B14F-4D97-AF65-F5344CB8AC3E}">
        <p14:creationId xmlns:p14="http://schemas.microsoft.com/office/powerpoint/2010/main" val="395270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A5130114-1002-4345-9503-40AC6959139E}" type="datetimeFigureOut">
              <a:rPr lang="en-US" smtClean="0"/>
              <a:t>3/13/26</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1495AB2-BBDA-D64C-82C8-006F9115B4A1}" type="slidenum">
              <a:rPr lang="en-US" smtClean="0"/>
              <a:t>‹#›</a:t>
            </a:fld>
            <a:endParaRPr lang="en-US"/>
          </a:p>
        </p:txBody>
      </p:sp>
      <p:pic>
        <p:nvPicPr>
          <p:cNvPr id="8" name="Picture 7" descr="A black and blue text&#10;&#10;AI-generated content may be incorrect.">
            <a:extLst>
              <a:ext uri="{FF2B5EF4-FFF2-40B4-BE49-F238E27FC236}">
                <a16:creationId xmlns:a16="http://schemas.microsoft.com/office/drawing/2014/main" id="{2CBEEAAB-C238-484A-EED9-129F5CEDE9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6113" y="4501827"/>
            <a:ext cx="1938646" cy="405370"/>
          </a:xfrm>
          <a:prstGeom prst="rect">
            <a:avLst/>
          </a:prstGeom>
        </p:spPr>
      </p:pic>
    </p:spTree>
    <p:extLst>
      <p:ext uri="{BB962C8B-B14F-4D97-AF65-F5344CB8AC3E}">
        <p14:creationId xmlns:p14="http://schemas.microsoft.com/office/powerpoint/2010/main" val="331533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A5130114-1002-4345-9503-40AC6959139E}" type="datetimeFigureOut">
              <a:rPr lang="en-US" smtClean="0"/>
              <a:t>3/13/26</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81495AB2-BBDA-D64C-82C8-006F9115B4A1}" type="slidenum">
              <a:rPr lang="en-US" smtClean="0"/>
              <a:t>‹#›</a:t>
            </a:fld>
            <a:endParaRPr lang="en-US"/>
          </a:p>
        </p:txBody>
      </p:sp>
      <p:pic>
        <p:nvPicPr>
          <p:cNvPr id="10" name="Picture 9" descr="A black and blue text&#10;&#10;AI-generated content may be incorrect.">
            <a:extLst>
              <a:ext uri="{FF2B5EF4-FFF2-40B4-BE49-F238E27FC236}">
                <a16:creationId xmlns:a16="http://schemas.microsoft.com/office/drawing/2014/main" id="{A7824C7A-E915-0729-A66F-BB97F13018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6113" y="4501827"/>
            <a:ext cx="1938646" cy="405370"/>
          </a:xfrm>
          <a:prstGeom prst="rect">
            <a:avLst/>
          </a:prstGeom>
        </p:spPr>
      </p:pic>
    </p:spTree>
    <p:extLst>
      <p:ext uri="{BB962C8B-B14F-4D97-AF65-F5344CB8AC3E}">
        <p14:creationId xmlns:p14="http://schemas.microsoft.com/office/powerpoint/2010/main" val="144345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A5130114-1002-4345-9503-40AC6959139E}" type="datetimeFigureOut">
              <a:rPr lang="en-US" smtClean="0"/>
              <a:t>3/13/26</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81495AB2-BBDA-D64C-82C8-006F9115B4A1}" type="slidenum">
              <a:rPr lang="en-US" smtClean="0"/>
              <a:t>‹#›</a:t>
            </a:fld>
            <a:endParaRPr lang="en-US"/>
          </a:p>
        </p:txBody>
      </p:sp>
      <p:pic>
        <p:nvPicPr>
          <p:cNvPr id="6" name="Picture 5" descr="A black and blue text&#10;&#10;AI-generated content may be incorrect.">
            <a:extLst>
              <a:ext uri="{FF2B5EF4-FFF2-40B4-BE49-F238E27FC236}">
                <a16:creationId xmlns:a16="http://schemas.microsoft.com/office/drawing/2014/main" id="{7BA72DDB-BC2C-4022-548A-43C3115972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6113" y="4501827"/>
            <a:ext cx="1938646" cy="405370"/>
          </a:xfrm>
          <a:prstGeom prst="rect">
            <a:avLst/>
          </a:prstGeom>
        </p:spPr>
      </p:pic>
    </p:spTree>
    <p:extLst>
      <p:ext uri="{BB962C8B-B14F-4D97-AF65-F5344CB8AC3E}">
        <p14:creationId xmlns:p14="http://schemas.microsoft.com/office/powerpoint/2010/main" val="383697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A5130114-1002-4345-9503-40AC6959139E}" type="datetimeFigureOut">
              <a:rPr lang="en-US" smtClean="0"/>
              <a:t>3/13/26</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81495AB2-BBDA-D64C-82C8-006F9115B4A1}" type="slidenum">
              <a:rPr lang="en-US" smtClean="0"/>
              <a:t>‹#›</a:t>
            </a:fld>
            <a:endParaRPr lang="en-US"/>
          </a:p>
        </p:txBody>
      </p:sp>
      <p:pic>
        <p:nvPicPr>
          <p:cNvPr id="5" name="Picture 4" descr="A black and blue text&#10;&#10;AI-generated content may be incorrect.">
            <a:extLst>
              <a:ext uri="{FF2B5EF4-FFF2-40B4-BE49-F238E27FC236}">
                <a16:creationId xmlns:a16="http://schemas.microsoft.com/office/drawing/2014/main" id="{D691ADF0-32B2-380D-5F74-08FDCBCD7C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6113" y="4501827"/>
            <a:ext cx="1938646" cy="405370"/>
          </a:xfrm>
          <a:prstGeom prst="rect">
            <a:avLst/>
          </a:prstGeom>
        </p:spPr>
      </p:pic>
    </p:spTree>
    <p:extLst>
      <p:ext uri="{BB962C8B-B14F-4D97-AF65-F5344CB8AC3E}">
        <p14:creationId xmlns:p14="http://schemas.microsoft.com/office/powerpoint/2010/main" val="35878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A5130114-1002-4345-9503-40AC6959139E}" type="datetimeFigureOut">
              <a:rPr lang="en-US" smtClean="0"/>
              <a:t>3/13/26</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1495AB2-BBDA-D64C-82C8-006F9115B4A1}" type="slidenum">
              <a:rPr lang="en-US" smtClean="0"/>
              <a:t>‹#›</a:t>
            </a:fld>
            <a:endParaRPr lang="en-US"/>
          </a:p>
        </p:txBody>
      </p:sp>
      <p:pic>
        <p:nvPicPr>
          <p:cNvPr id="8" name="Picture 7" descr="A black and blue text&#10;&#10;AI-generated content may be incorrect.">
            <a:extLst>
              <a:ext uri="{FF2B5EF4-FFF2-40B4-BE49-F238E27FC236}">
                <a16:creationId xmlns:a16="http://schemas.microsoft.com/office/drawing/2014/main" id="{0F9453F6-CB20-E834-69A0-699828B9BD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6113" y="4501827"/>
            <a:ext cx="1938646" cy="405370"/>
          </a:xfrm>
          <a:prstGeom prst="rect">
            <a:avLst/>
          </a:prstGeom>
        </p:spPr>
      </p:pic>
    </p:spTree>
    <p:extLst>
      <p:ext uri="{BB962C8B-B14F-4D97-AF65-F5344CB8AC3E}">
        <p14:creationId xmlns:p14="http://schemas.microsoft.com/office/powerpoint/2010/main" val="86721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A5130114-1002-4345-9503-40AC6959139E}" type="datetimeFigureOut">
              <a:rPr lang="en-US" smtClean="0"/>
              <a:t>3/13/26</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1495AB2-BBDA-D64C-82C8-006F9115B4A1}" type="slidenum">
              <a:rPr lang="en-US" smtClean="0"/>
              <a:t>‹#›</a:t>
            </a:fld>
            <a:endParaRPr lang="en-US"/>
          </a:p>
        </p:txBody>
      </p:sp>
    </p:spTree>
    <p:extLst>
      <p:ext uri="{BB962C8B-B14F-4D97-AF65-F5344CB8AC3E}">
        <p14:creationId xmlns:p14="http://schemas.microsoft.com/office/powerpoint/2010/main" val="283176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43582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financialplanningassociation.org/article/journal/DEC21-reduce-risk-retirement-portfolio-exhaustion-include-home-equity-non-correlated-asset-OPEN" TargetMode="Externa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hyperlink" Target="https://www.fa-mag.com/news/pfau--four-ways-to-beat-sequence-risk-83337.html?print#:~:text=Pfau%20said%20there%20are%20only,%2Dreturns%20risk%20in%20retirement.%E2%80%9D" TargetMode="External"/><Relationship Id="rId4" Type="http://schemas.openxmlformats.org/officeDocument/2006/relationships/hyperlink" Target="https://www.financialplanningassociation.org/sites/default/files/2021-01/APR16%20Incorporating%20Home%20Equity%20into%20a%20Retirement%20Income%20Strategy.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EDD9035B-9990-C9C8-A2FE-7338EC80DBD5}"/>
              </a:ext>
            </a:extLst>
          </p:cNvPr>
          <p:cNvSpPr txBox="1">
            <a:spLocks/>
          </p:cNvSpPr>
          <p:nvPr/>
        </p:nvSpPr>
        <p:spPr>
          <a:xfrm>
            <a:off x="238546" y="1723142"/>
            <a:ext cx="5878790" cy="1653274"/>
          </a:xfrm>
          <a:prstGeom prst="rect">
            <a:avLst/>
          </a:prstGeom>
          <a:noFill/>
        </p:spPr>
        <p:txBody>
          <a:bodyPr vert="horz" lIns="91440" tIns="45720" rIns="91440" bIns="4572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3500" b="1" kern="1200">
                <a:solidFill>
                  <a:schemeClr val="bg2">
                    <a:lumMod val="25000"/>
                  </a:schemeClr>
                </a:solidFill>
                <a:latin typeface="+mn-lt"/>
                <a:ea typeface="+mn-ea"/>
                <a:cs typeface="+mn-cs"/>
              </a:defRPr>
            </a:lvl1pPr>
            <a:lvl2pPr marL="342884"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766"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649"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532"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3600" dirty="0">
                <a:solidFill>
                  <a:schemeClr val="bg1"/>
                </a:solidFill>
                <a:latin typeface="Arial Black" panose="020B0604020202020204" pitchFamily="34" charset="0"/>
                <a:cs typeface="Arial Black" panose="020B0604020202020204" pitchFamily="34" charset="0"/>
              </a:rPr>
              <a:t>HEADER</a:t>
            </a:r>
            <a:endParaRPr lang="en-US" sz="3600" baseline="30000" dirty="0">
              <a:solidFill>
                <a:schemeClr val="bg1"/>
              </a:solidFill>
              <a:latin typeface="Arial Black" panose="020B0604020202020204" pitchFamily="34" charset="0"/>
              <a:cs typeface="Arial Black" panose="020B0604020202020204" pitchFamily="34" charset="0"/>
            </a:endParaRPr>
          </a:p>
        </p:txBody>
      </p:sp>
      <p:sp>
        <p:nvSpPr>
          <p:cNvPr id="14" name="Text Placeholder 1">
            <a:extLst>
              <a:ext uri="{FF2B5EF4-FFF2-40B4-BE49-F238E27FC236}">
                <a16:creationId xmlns:a16="http://schemas.microsoft.com/office/drawing/2014/main" id="{D4E4C049-04EC-F555-CBAC-877975CF06B3}"/>
              </a:ext>
            </a:extLst>
          </p:cNvPr>
          <p:cNvSpPr txBox="1">
            <a:spLocks/>
          </p:cNvSpPr>
          <p:nvPr/>
        </p:nvSpPr>
        <p:spPr>
          <a:xfrm>
            <a:off x="263744" y="2432554"/>
            <a:ext cx="2962055" cy="332617"/>
          </a:xfrm>
          <a:prstGeom prst="rect">
            <a:avLst/>
          </a:prstGeom>
          <a:noFill/>
        </p:spPr>
        <p:txBody>
          <a:bodyPr vert="horz" lIns="91440" tIns="45720" rIns="91440" bIns="4572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3500" b="1" kern="1200">
                <a:solidFill>
                  <a:schemeClr val="bg2">
                    <a:lumMod val="25000"/>
                  </a:schemeClr>
                </a:solidFill>
                <a:latin typeface="+mn-lt"/>
                <a:ea typeface="+mn-ea"/>
                <a:cs typeface="+mn-cs"/>
              </a:defRPr>
            </a:lvl1pPr>
            <a:lvl2pPr marL="342884"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766"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649"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532"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0" dirty="0">
                <a:solidFill>
                  <a:schemeClr val="bg1"/>
                </a:solidFill>
                <a:latin typeface="Arial" panose="020B0604020202020204" pitchFamily="34" charset="0"/>
                <a:cs typeface="Arial" panose="020B0604020202020204" pitchFamily="34" charset="0"/>
              </a:rPr>
              <a:t>SUBJECT/SUBHEAD:</a:t>
            </a:r>
            <a:endParaRPr lang="en-US" sz="1800" b="0" baseline="300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BC11829-5E16-8CD3-A76E-03F1350FAFB6}"/>
              </a:ext>
            </a:extLst>
          </p:cNvPr>
          <p:cNvPicPr>
            <a:picLocks noChangeAspect="1"/>
          </p:cNvPicPr>
          <p:nvPr/>
        </p:nvPicPr>
        <p:blipFill>
          <a:blip r:embed="rId2"/>
          <a:stretch>
            <a:fillRect/>
          </a:stretch>
        </p:blipFill>
        <p:spPr>
          <a:xfrm>
            <a:off x="238546" y="4362785"/>
            <a:ext cx="1572487" cy="577361"/>
          </a:xfrm>
          <a:prstGeom prst="rect">
            <a:avLst/>
          </a:prstGeom>
        </p:spPr>
      </p:pic>
    </p:spTree>
    <p:extLst>
      <p:ext uri="{BB962C8B-B14F-4D97-AF65-F5344CB8AC3E}">
        <p14:creationId xmlns:p14="http://schemas.microsoft.com/office/powerpoint/2010/main" val="198643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8018A-9240-0F5F-3861-B17004B300A3}"/>
            </a:ext>
          </a:extLst>
        </p:cNvPr>
        <p:cNvGrpSpPr/>
        <p:nvPr/>
      </p:nvGrpSpPr>
      <p:grpSpPr>
        <a:xfrm>
          <a:off x="0" y="0"/>
          <a:ext cx="0" cy="0"/>
          <a:chOff x="0" y="0"/>
          <a:chExt cx="0" cy="0"/>
        </a:xfrm>
      </p:grpSpPr>
      <p:sp>
        <p:nvSpPr>
          <p:cNvPr id="3" name="object 4">
            <a:extLst>
              <a:ext uri="{FF2B5EF4-FFF2-40B4-BE49-F238E27FC236}">
                <a16:creationId xmlns:a16="http://schemas.microsoft.com/office/drawing/2014/main" id="{1EC5110E-EB7E-E75C-C073-83172AF328C6}"/>
              </a:ext>
            </a:extLst>
          </p:cNvPr>
          <p:cNvSpPr txBox="1"/>
          <p:nvPr/>
        </p:nvSpPr>
        <p:spPr>
          <a:xfrm>
            <a:off x="3971038" y="494945"/>
            <a:ext cx="3950914" cy="745075"/>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REVERSE FOR PURCHASE</a:t>
            </a:r>
          </a:p>
        </p:txBody>
      </p:sp>
      <p:sp>
        <p:nvSpPr>
          <p:cNvPr id="4" name="TextBox 3">
            <a:extLst>
              <a:ext uri="{FF2B5EF4-FFF2-40B4-BE49-F238E27FC236}">
                <a16:creationId xmlns:a16="http://schemas.microsoft.com/office/drawing/2014/main" id="{48ADE893-CA16-9126-F0D6-00E7EEBD4F91}"/>
              </a:ext>
            </a:extLst>
          </p:cNvPr>
          <p:cNvSpPr txBox="1"/>
          <p:nvPr/>
        </p:nvSpPr>
        <p:spPr>
          <a:xfrm>
            <a:off x="3908033" y="1564123"/>
            <a:ext cx="5041757" cy="2447337"/>
          </a:xfrm>
          <a:prstGeom prst="rect">
            <a:avLst/>
          </a:prstGeom>
          <a:noFill/>
        </p:spPr>
        <p:txBody>
          <a:bodyPr wrap="square" rtlCol="0">
            <a:spAutoFit/>
          </a:bodyPr>
          <a:lstStyle/>
          <a:p>
            <a:pPr marL="171450" indent="-171450">
              <a:lnSpc>
                <a:spcPct val="125000"/>
              </a:lnSpc>
              <a:spcAft>
                <a:spcPts val="600"/>
              </a:spcAft>
              <a:buFont typeface="Arial" panose="020B0604020202020204" pitchFamily="34" charset="0"/>
              <a:buChar char="•"/>
            </a:pPr>
            <a:r>
              <a:rPr lang="en-US" sz="1600" dirty="0">
                <a:solidFill>
                  <a:srgbClr val="343433"/>
                </a:solidFill>
                <a:latin typeface="Arial" panose="020B0604020202020204" pitchFamily="34" charset="0"/>
                <a:cs typeface="Arial" panose="020B0604020202020204" pitchFamily="34" charset="0"/>
              </a:rPr>
              <a:t>Use a reverse mortgage to purchase a new home.</a:t>
            </a:r>
          </a:p>
          <a:p>
            <a:pPr marL="171450" indent="-171450">
              <a:lnSpc>
                <a:spcPct val="125000"/>
              </a:lnSpc>
              <a:spcAft>
                <a:spcPts val="600"/>
              </a:spcAft>
              <a:buFont typeface="Arial" panose="020B0604020202020204" pitchFamily="34" charset="0"/>
              <a:buChar char="•"/>
            </a:pPr>
            <a:r>
              <a:rPr lang="en-US" sz="1600" dirty="0">
                <a:solidFill>
                  <a:srgbClr val="343433"/>
                </a:solidFill>
                <a:latin typeface="Arial" panose="020B0604020202020204" pitchFamily="34" charset="0"/>
                <a:cs typeface="Arial" panose="020B0604020202020204" pitchFamily="34" charset="0"/>
              </a:rPr>
              <a:t>Sell your current home. </a:t>
            </a:r>
          </a:p>
          <a:p>
            <a:pPr marL="171450" indent="-171450">
              <a:lnSpc>
                <a:spcPct val="125000"/>
              </a:lnSpc>
              <a:spcAft>
                <a:spcPts val="600"/>
              </a:spcAft>
              <a:buFont typeface="Arial" panose="020B0604020202020204" pitchFamily="34" charset="0"/>
              <a:buChar char="•"/>
            </a:pPr>
            <a:r>
              <a:rPr lang="en-US" sz="1600" dirty="0">
                <a:solidFill>
                  <a:srgbClr val="343433"/>
                </a:solidFill>
                <a:latin typeface="Arial" panose="020B0604020202020204" pitchFamily="34" charset="0"/>
                <a:cs typeface="Arial" panose="020B0604020202020204" pitchFamily="34" charset="0"/>
              </a:rPr>
              <a:t>The money received from the sale of that home </a:t>
            </a:r>
            <a:br>
              <a:rPr lang="en-US" sz="1600" dirty="0">
                <a:solidFill>
                  <a:srgbClr val="343433"/>
                </a:solidFill>
                <a:latin typeface="Arial" panose="020B0604020202020204" pitchFamily="34" charset="0"/>
                <a:cs typeface="Arial" panose="020B0604020202020204" pitchFamily="34" charset="0"/>
              </a:rPr>
            </a:br>
            <a:r>
              <a:rPr lang="en-US" sz="1600" dirty="0">
                <a:solidFill>
                  <a:srgbClr val="343433"/>
                </a:solidFill>
                <a:latin typeface="Arial" panose="020B0604020202020204" pitchFamily="34" charset="0"/>
                <a:cs typeface="Arial" panose="020B0604020202020204" pitchFamily="34" charset="0"/>
              </a:rPr>
              <a:t>will be used to make a large down payment (typically 50% to 60%) on the new home. </a:t>
            </a:r>
          </a:p>
          <a:p>
            <a:pPr marL="171450" indent="-171450">
              <a:lnSpc>
                <a:spcPct val="125000"/>
              </a:lnSpc>
              <a:spcAft>
                <a:spcPts val="600"/>
              </a:spcAft>
              <a:buFont typeface="Arial" panose="020B0604020202020204" pitchFamily="34" charset="0"/>
              <a:buChar char="•"/>
            </a:pPr>
            <a:r>
              <a:rPr lang="en-US" sz="1600" dirty="0">
                <a:solidFill>
                  <a:srgbClr val="343433"/>
                </a:solidFill>
                <a:latin typeface="Arial" panose="020B0604020202020204" pitchFamily="34" charset="0"/>
                <a:cs typeface="Arial" panose="020B0604020202020204" pitchFamily="34" charset="0"/>
              </a:rPr>
              <a:t>The remaining balance will be financed with </a:t>
            </a:r>
            <a:br>
              <a:rPr lang="en-US" sz="1600" dirty="0">
                <a:solidFill>
                  <a:srgbClr val="343433"/>
                </a:solidFill>
                <a:latin typeface="Arial" panose="020B0604020202020204" pitchFamily="34" charset="0"/>
                <a:cs typeface="Arial" panose="020B0604020202020204" pitchFamily="34" charset="0"/>
              </a:rPr>
            </a:br>
            <a:r>
              <a:rPr lang="en-US" sz="1600" dirty="0">
                <a:solidFill>
                  <a:srgbClr val="343433"/>
                </a:solidFill>
                <a:latin typeface="Arial" panose="020B0604020202020204" pitchFamily="34" charset="0"/>
                <a:cs typeface="Arial" panose="020B0604020202020204" pitchFamily="34" charset="0"/>
              </a:rPr>
              <a:t>a reverse mortgage. </a:t>
            </a:r>
          </a:p>
        </p:txBody>
      </p:sp>
      <p:pic>
        <p:nvPicPr>
          <p:cNvPr id="5" name="Picture 4">
            <a:extLst>
              <a:ext uri="{FF2B5EF4-FFF2-40B4-BE49-F238E27FC236}">
                <a16:creationId xmlns:a16="http://schemas.microsoft.com/office/drawing/2014/main" id="{B54F1679-199B-3BBC-0624-53D781C916D4}"/>
              </a:ext>
            </a:extLst>
          </p:cNvPr>
          <p:cNvPicPr>
            <a:picLocks noChangeAspect="1"/>
          </p:cNvPicPr>
          <p:nvPr/>
        </p:nvPicPr>
        <p:blipFill>
          <a:blip r:embed="rId2" cstate="screen">
            <a:extLst>
              <a:ext uri="{28A0092B-C50C-407E-A947-70E740481C1C}">
                <a14:useLocalDpi xmlns:a14="http://schemas.microsoft.com/office/drawing/2010/main"/>
              </a:ext>
            </a:extLst>
          </a:blip>
          <a:srcRect l="1" t="486" r="3099" b="1"/>
          <a:stretch>
            <a:fillRect/>
          </a:stretch>
        </p:blipFill>
        <p:spPr>
          <a:xfrm>
            <a:off x="689986" y="389556"/>
            <a:ext cx="2617356" cy="2749799"/>
          </a:xfrm>
          <a:prstGeom prst="rect">
            <a:avLst/>
          </a:prstGeom>
          <a:ln>
            <a:noFill/>
          </a:ln>
          <a:effectLst/>
        </p:spPr>
      </p:pic>
      <p:pic>
        <p:nvPicPr>
          <p:cNvPr id="8" name="Picture 7">
            <a:extLst>
              <a:ext uri="{FF2B5EF4-FFF2-40B4-BE49-F238E27FC236}">
                <a16:creationId xmlns:a16="http://schemas.microsoft.com/office/drawing/2014/main" id="{6C899253-DFE2-122E-7815-69A5CE079B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986" y="3266819"/>
            <a:ext cx="2617356" cy="1489281"/>
          </a:xfrm>
          <a:prstGeom prst="rect">
            <a:avLst/>
          </a:prstGeom>
        </p:spPr>
      </p:pic>
      <p:sp>
        <p:nvSpPr>
          <p:cNvPr id="2" name="Rectangle 1">
            <a:extLst>
              <a:ext uri="{FF2B5EF4-FFF2-40B4-BE49-F238E27FC236}">
                <a16:creationId xmlns:a16="http://schemas.microsoft.com/office/drawing/2014/main" id="{E833DEEE-3C66-3A29-C5F8-2DBE6D063C6D}"/>
              </a:ext>
            </a:extLst>
          </p:cNvPr>
          <p:cNvSpPr/>
          <p:nvPr/>
        </p:nvSpPr>
        <p:spPr>
          <a:xfrm>
            <a:off x="0" y="1"/>
            <a:ext cx="285008" cy="5151436"/>
          </a:xfrm>
          <a:prstGeom prst="rect">
            <a:avLst/>
          </a:prstGeom>
          <a:solidFill>
            <a:srgbClr val="0E5993"/>
          </a:solidFill>
          <a:ln>
            <a:solidFill>
              <a:srgbClr val="0E59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451733-74BD-52F5-E97D-95008CBECBDB}"/>
              </a:ext>
            </a:extLst>
          </p:cNvPr>
          <p:cNvPicPr>
            <a:picLocks noChangeAspect="1"/>
          </p:cNvPicPr>
          <p:nvPr/>
        </p:nvPicPr>
        <p:blipFill>
          <a:blip r:embed="rId4"/>
          <a:stretch>
            <a:fillRect/>
          </a:stretch>
        </p:blipFill>
        <p:spPr>
          <a:xfrm>
            <a:off x="4311081" y="4390217"/>
            <a:ext cx="1572487" cy="577361"/>
          </a:xfrm>
          <a:prstGeom prst="rect">
            <a:avLst/>
          </a:prstGeom>
        </p:spPr>
      </p:pic>
    </p:spTree>
    <p:extLst>
      <p:ext uri="{BB962C8B-B14F-4D97-AF65-F5344CB8AC3E}">
        <p14:creationId xmlns:p14="http://schemas.microsoft.com/office/powerpoint/2010/main" val="132630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ED93E-A494-EE40-D30E-16B1D0B83F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7F9D7ED-A032-FBE1-B701-643961B38DA9}"/>
              </a:ext>
            </a:extLst>
          </p:cNvPr>
          <p:cNvSpPr txBox="1"/>
          <p:nvPr/>
        </p:nvSpPr>
        <p:spPr>
          <a:xfrm>
            <a:off x="697832" y="1164345"/>
            <a:ext cx="7832557" cy="3793924"/>
          </a:xfrm>
          <a:prstGeom prst="rect">
            <a:avLst/>
          </a:prstGeom>
          <a:noFill/>
        </p:spPr>
        <p:txBody>
          <a:bodyPr wrap="square" rtlCol="0">
            <a:spAutoFit/>
          </a:bodyPr>
          <a:lstStyle/>
          <a:p>
            <a:pPr marL="285750" indent="-285750">
              <a:lnSpc>
                <a:spcPct val="114000"/>
              </a:lnSpc>
              <a:spcAft>
                <a:spcPts val="900"/>
              </a:spcAft>
              <a:buFont typeface="Arial" panose="020B0604020202020204" pitchFamily="34" charset="0"/>
              <a:buChar char="•"/>
            </a:pPr>
            <a:r>
              <a:rPr lang="en-US" sz="1600" b="1" dirty="0"/>
              <a:t>“The lender takes ownership of the home.”</a:t>
            </a:r>
            <a:br>
              <a:rPr lang="en-US" sz="1600" dirty="0"/>
            </a:br>
            <a:r>
              <a:rPr lang="en-US" sz="1600" dirty="0"/>
              <a:t> The homeowner retains title and ownership, just like with a traditional mortgage.</a:t>
            </a:r>
          </a:p>
          <a:p>
            <a:pPr marL="285750" indent="-285750">
              <a:lnSpc>
                <a:spcPct val="114000"/>
              </a:lnSpc>
              <a:spcAft>
                <a:spcPts val="900"/>
              </a:spcAft>
              <a:buFont typeface="Arial" panose="020B0604020202020204" pitchFamily="34" charset="0"/>
              <a:buChar char="•"/>
            </a:pPr>
            <a:r>
              <a:rPr lang="en-US" sz="1600" b="1" dirty="0"/>
              <a:t>“You can be forced out of your home.”</a:t>
            </a:r>
            <a:br>
              <a:rPr lang="en-US" sz="1600" dirty="0"/>
            </a:br>
            <a:r>
              <a:rPr lang="en-US" sz="1600" dirty="0"/>
              <a:t>This is a lifetime loan. As long as the borrower is living in the property as their primary residence, the loan does not come due. Of course, borrowers must also continue paying property taxes, insurance, HOAs and maintain the property.</a:t>
            </a:r>
          </a:p>
          <a:p>
            <a:pPr marL="285750" indent="-285750">
              <a:lnSpc>
                <a:spcPct val="114000"/>
              </a:lnSpc>
              <a:spcAft>
                <a:spcPts val="900"/>
              </a:spcAft>
              <a:buFont typeface="Arial" panose="020B0604020202020204" pitchFamily="34" charset="0"/>
              <a:buChar char="•"/>
            </a:pPr>
            <a:r>
              <a:rPr lang="en-US" sz="1600" b="1" dirty="0"/>
              <a:t>“Reverse mortgages are only a last resort.”</a:t>
            </a:r>
            <a:br>
              <a:rPr lang="en-US" sz="1600" dirty="0"/>
            </a:br>
            <a:r>
              <a:rPr lang="en-US" sz="1600" dirty="0"/>
              <a:t> For many retirees, home equity is a strategic financial asset—used to improve cash </a:t>
            </a:r>
            <a:br>
              <a:rPr lang="en-US" sz="1600" dirty="0"/>
            </a:br>
            <a:r>
              <a:rPr lang="en-US" sz="1600" dirty="0"/>
              <a:t> flow, manage risk, or support a broader retirement plan.</a:t>
            </a:r>
          </a:p>
          <a:p>
            <a:pPr marL="285750" indent="-285750">
              <a:lnSpc>
                <a:spcPct val="114000"/>
              </a:lnSpc>
              <a:spcAft>
                <a:spcPts val="900"/>
              </a:spcAft>
              <a:buFont typeface="Arial" panose="020B0604020202020204" pitchFamily="34" charset="0"/>
              <a:buChar char="•"/>
            </a:pPr>
            <a:r>
              <a:rPr lang="en-US" sz="1600" b="1" dirty="0"/>
              <a:t>My heirs will be stuck with the debt.”</a:t>
            </a:r>
            <a:br>
              <a:rPr lang="en-US" sz="1600" dirty="0"/>
            </a:br>
            <a:r>
              <a:rPr lang="en-US" sz="1600" dirty="0"/>
              <a:t>Reverse mortgages are non-recourse loans. Heirs never owe more </a:t>
            </a:r>
            <a:br>
              <a:rPr lang="en-US" sz="1600" dirty="0"/>
            </a:br>
            <a:r>
              <a:rPr lang="en-US" sz="1600" dirty="0"/>
              <a:t>than the home’s value and can choose how to settle the loan.</a:t>
            </a:r>
          </a:p>
        </p:txBody>
      </p:sp>
      <p:sp>
        <p:nvSpPr>
          <p:cNvPr id="5" name="object 4">
            <a:extLst>
              <a:ext uri="{FF2B5EF4-FFF2-40B4-BE49-F238E27FC236}">
                <a16:creationId xmlns:a16="http://schemas.microsoft.com/office/drawing/2014/main" id="{E493574A-74AA-4A0D-E441-77FB732E5A34}"/>
              </a:ext>
            </a:extLst>
          </p:cNvPr>
          <p:cNvSpPr txBox="1"/>
          <p:nvPr/>
        </p:nvSpPr>
        <p:spPr>
          <a:xfrm>
            <a:off x="697832" y="298392"/>
            <a:ext cx="7346238" cy="375743"/>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COMMON REVERSE MORTGAGE MYTHS</a:t>
            </a:r>
          </a:p>
        </p:txBody>
      </p:sp>
      <p:sp>
        <p:nvSpPr>
          <p:cNvPr id="2" name="Rectangle 1">
            <a:extLst>
              <a:ext uri="{FF2B5EF4-FFF2-40B4-BE49-F238E27FC236}">
                <a16:creationId xmlns:a16="http://schemas.microsoft.com/office/drawing/2014/main" id="{01ED3F8F-55A0-1F8D-1A7C-FA44EF5E1026}"/>
              </a:ext>
            </a:extLst>
          </p:cNvPr>
          <p:cNvSpPr/>
          <p:nvPr/>
        </p:nvSpPr>
        <p:spPr>
          <a:xfrm>
            <a:off x="0" y="1"/>
            <a:ext cx="285008" cy="5151436"/>
          </a:xfrm>
          <a:prstGeom prst="rect">
            <a:avLst/>
          </a:prstGeom>
          <a:solidFill>
            <a:srgbClr val="0E5993"/>
          </a:solidFill>
          <a:ln>
            <a:solidFill>
              <a:srgbClr val="0E59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46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0960B-B19D-3252-E188-ABF437395F9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AB42DE4-966E-FD44-D1E1-19D9E11401FF}"/>
              </a:ext>
            </a:extLst>
          </p:cNvPr>
          <p:cNvSpPr/>
          <p:nvPr/>
        </p:nvSpPr>
        <p:spPr>
          <a:xfrm>
            <a:off x="156411" y="0"/>
            <a:ext cx="5796804" cy="51434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4">
            <a:extLst>
              <a:ext uri="{FF2B5EF4-FFF2-40B4-BE49-F238E27FC236}">
                <a16:creationId xmlns:a16="http://schemas.microsoft.com/office/drawing/2014/main" id="{9AA0B0EB-10AF-A48A-654F-5C9D41B14CC9}"/>
              </a:ext>
            </a:extLst>
          </p:cNvPr>
          <p:cNvSpPr txBox="1"/>
          <p:nvPr/>
        </p:nvSpPr>
        <p:spPr>
          <a:xfrm>
            <a:off x="424532" y="494945"/>
            <a:ext cx="5796805" cy="375743"/>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ELIGIBILITY &amp; REQUIREMENTS</a:t>
            </a:r>
          </a:p>
        </p:txBody>
      </p:sp>
      <p:sp>
        <p:nvSpPr>
          <p:cNvPr id="5" name="Text Placeholder 4">
            <a:extLst>
              <a:ext uri="{FF2B5EF4-FFF2-40B4-BE49-F238E27FC236}">
                <a16:creationId xmlns:a16="http://schemas.microsoft.com/office/drawing/2014/main" id="{CD00CB24-5D39-8B5B-BCA2-BE2058721BE4}"/>
              </a:ext>
            </a:extLst>
          </p:cNvPr>
          <p:cNvSpPr txBox="1">
            <a:spLocks/>
          </p:cNvSpPr>
          <p:nvPr/>
        </p:nvSpPr>
        <p:spPr>
          <a:xfrm>
            <a:off x="424532" y="1044597"/>
            <a:ext cx="3868340" cy="3757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ELIGIBILITY</a:t>
            </a:r>
          </a:p>
        </p:txBody>
      </p:sp>
      <p:sp>
        <p:nvSpPr>
          <p:cNvPr id="7" name="Content Placeholder 2">
            <a:extLst>
              <a:ext uri="{FF2B5EF4-FFF2-40B4-BE49-F238E27FC236}">
                <a16:creationId xmlns:a16="http://schemas.microsoft.com/office/drawing/2014/main" id="{0AD7C98B-0F54-42B3-E6DF-4BA991D6EACC}"/>
              </a:ext>
            </a:extLst>
          </p:cNvPr>
          <p:cNvSpPr txBox="1">
            <a:spLocks/>
          </p:cNvSpPr>
          <p:nvPr/>
        </p:nvSpPr>
        <p:spPr>
          <a:xfrm>
            <a:off x="424532" y="1440340"/>
            <a:ext cx="4426598" cy="370316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ct val="125000"/>
              </a:lnSpc>
              <a:spcBef>
                <a:spcPts val="0"/>
              </a:spcBef>
              <a:spcAft>
                <a:spcPts val="600"/>
              </a:spcAft>
            </a:pPr>
            <a:r>
              <a:rPr lang="en-US" sz="1200" dirty="0">
                <a:latin typeface="Arial" panose="020B0604020202020204" pitchFamily="34" charset="0"/>
                <a:cs typeface="Arial" panose="020B0604020202020204" pitchFamily="34" charset="0"/>
              </a:rPr>
              <a:t>HECM Reverse: Borrower(s) must be 62 years old or older</a:t>
            </a:r>
          </a:p>
          <a:p>
            <a:pPr marL="0">
              <a:lnSpc>
                <a:spcPct val="125000"/>
              </a:lnSpc>
              <a:spcBef>
                <a:spcPts val="0"/>
              </a:spcBef>
              <a:spcAft>
                <a:spcPts val="300"/>
              </a:spcAft>
            </a:pPr>
            <a:r>
              <a:rPr lang="en-US" sz="1200" b="1" dirty="0" err="1">
                <a:latin typeface="Arial" panose="020B0604020202020204" pitchFamily="34" charset="0"/>
                <a:cs typeface="Arial" panose="020B0604020202020204" pitchFamily="34" charset="0"/>
              </a:rPr>
              <a:t>SecureEquity</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Minimum age is 55</a:t>
            </a:r>
          </a:p>
          <a:p>
            <a:pPr marL="365760" lvl="1">
              <a:lnSpc>
                <a:spcPct val="125000"/>
              </a:lnSpc>
              <a:spcBef>
                <a:spcPts val="0"/>
              </a:spcBef>
              <a:spcAft>
                <a:spcPts val="600"/>
              </a:spcAft>
            </a:pPr>
            <a:r>
              <a:rPr lang="en-US" sz="1200" dirty="0">
                <a:latin typeface="Arial" panose="020B0604020202020204" pitchFamily="34" charset="0"/>
                <a:cs typeface="Arial" panose="020B0604020202020204" pitchFamily="34" charset="0"/>
              </a:rPr>
              <a:t>Minimum age for LA, WA is 60, 62 in NC, NH, and TX.</a:t>
            </a:r>
          </a:p>
          <a:p>
            <a:pPr>
              <a:lnSpc>
                <a:spcPct val="125000"/>
              </a:lnSpc>
              <a:spcBef>
                <a:spcPts val="0"/>
              </a:spcBef>
              <a:spcAft>
                <a:spcPts val="600"/>
              </a:spcAft>
            </a:pPr>
            <a:r>
              <a:rPr lang="en-US" sz="1200" dirty="0">
                <a:latin typeface="Arial" panose="020B0604020202020204" pitchFamily="34" charset="0"/>
                <a:cs typeface="Arial" panose="020B0604020202020204" pitchFamily="34" charset="0"/>
              </a:rPr>
              <a:t>The property must be your primary residence </a:t>
            </a:r>
          </a:p>
          <a:p>
            <a:pPr>
              <a:lnSpc>
                <a:spcPct val="125000"/>
              </a:lnSpc>
              <a:spcBef>
                <a:spcPts val="0"/>
              </a:spcBef>
              <a:spcAft>
                <a:spcPts val="600"/>
              </a:spcAft>
            </a:pPr>
            <a:r>
              <a:rPr lang="en-US" sz="1200" dirty="0">
                <a:latin typeface="Arial" panose="020B0604020202020204" pitchFamily="34" charset="0"/>
                <a:cs typeface="Arial" panose="020B0604020202020204" pitchFamily="34" charset="0"/>
              </a:rPr>
              <a:t>The property must be a single-family residence, an FHA-approved condominium, a townhouse, a manufactured home that meets certain requirements, or a two to four-unit property in which the borrowers occupy one of the units.   </a:t>
            </a:r>
          </a:p>
          <a:p>
            <a:pPr>
              <a:lnSpc>
                <a:spcPct val="125000"/>
              </a:lnSpc>
              <a:spcBef>
                <a:spcPts val="0"/>
              </a:spcBef>
              <a:spcAft>
                <a:spcPts val="600"/>
              </a:spcAft>
            </a:pPr>
            <a:r>
              <a:rPr lang="en-US" sz="1200" dirty="0">
                <a:latin typeface="Arial" panose="020B0604020202020204" pitchFamily="34" charset="0"/>
                <a:cs typeface="Arial" panose="020B0604020202020204" pitchFamily="34" charset="0"/>
              </a:rPr>
              <a:t>The home needs to be in good condition but we are able to close with a set aside for minor repairs </a:t>
            </a:r>
          </a:p>
          <a:p>
            <a:pPr>
              <a:lnSpc>
                <a:spcPct val="125000"/>
              </a:lnSpc>
              <a:spcBef>
                <a:spcPts val="0"/>
              </a:spcBef>
              <a:spcAft>
                <a:spcPts val="600"/>
              </a:spcAft>
            </a:pPr>
            <a:r>
              <a:rPr lang="en-US" sz="1200" dirty="0">
                <a:latin typeface="Arial" panose="020B0604020202020204" pitchFamily="34" charset="0"/>
                <a:cs typeface="Arial" panose="020B0604020202020204" pitchFamily="34" charset="0"/>
              </a:rPr>
              <a:t>The borrowers will need to show that they can continue to pay the property taxes, homeowners’ insurance, HOA fees, and maintenance costs. </a:t>
            </a:r>
          </a:p>
          <a:p>
            <a:pPr>
              <a:lnSpc>
                <a:spcPct val="125000"/>
              </a:lnSpc>
              <a:spcAft>
                <a:spcPts val="600"/>
              </a:spcAft>
            </a:pPr>
            <a:endParaRPr lang="en-US" sz="1200" dirty="0">
              <a:latin typeface="Arial" panose="020B06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D615743E-A850-5DDF-C53D-9A0E76CD05D7}"/>
              </a:ext>
            </a:extLst>
          </p:cNvPr>
          <p:cNvSpPr txBox="1">
            <a:spLocks/>
          </p:cNvSpPr>
          <p:nvPr/>
        </p:nvSpPr>
        <p:spPr>
          <a:xfrm>
            <a:off x="6092739" y="1044597"/>
            <a:ext cx="2825454" cy="3757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RULES &amp; REQUIREMENTS</a:t>
            </a:r>
          </a:p>
        </p:txBody>
      </p:sp>
      <p:sp>
        <p:nvSpPr>
          <p:cNvPr id="9" name="Content Placeholder 3">
            <a:extLst>
              <a:ext uri="{FF2B5EF4-FFF2-40B4-BE49-F238E27FC236}">
                <a16:creationId xmlns:a16="http://schemas.microsoft.com/office/drawing/2014/main" id="{834257E9-8A15-3A15-5B77-854C3C9A687B}"/>
              </a:ext>
            </a:extLst>
          </p:cNvPr>
          <p:cNvSpPr txBox="1">
            <a:spLocks/>
          </p:cNvSpPr>
          <p:nvPr/>
        </p:nvSpPr>
        <p:spPr>
          <a:xfrm>
            <a:off x="6092739" y="1440340"/>
            <a:ext cx="2825454" cy="276344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5000"/>
              </a:lnSpc>
              <a:spcBef>
                <a:spcPts val="0"/>
              </a:spcBef>
              <a:spcAft>
                <a:spcPts val="1200"/>
              </a:spcAft>
            </a:pPr>
            <a:r>
              <a:rPr lang="en-US" sz="1200" dirty="0">
                <a:latin typeface="Arial" panose="020B0604020202020204" pitchFamily="34" charset="0"/>
                <a:cs typeface="Arial" panose="020B0604020202020204" pitchFamily="34" charset="0"/>
              </a:rPr>
              <a:t>Keep the home in good repair (as defined by the Federal Housing Administration, or FHA)  </a:t>
            </a:r>
          </a:p>
          <a:p>
            <a:pPr>
              <a:lnSpc>
                <a:spcPct val="125000"/>
              </a:lnSpc>
              <a:spcBef>
                <a:spcPts val="0"/>
              </a:spcBef>
              <a:spcAft>
                <a:spcPts val="1200"/>
              </a:spcAft>
            </a:pPr>
            <a:r>
              <a:rPr lang="en-US" sz="1200" dirty="0">
                <a:latin typeface="Arial" panose="020B0604020202020204" pitchFamily="34" charset="0"/>
                <a:cs typeface="Arial" panose="020B0604020202020204" pitchFamily="34" charset="0"/>
              </a:rPr>
              <a:t>Pay property taxes   </a:t>
            </a:r>
          </a:p>
          <a:p>
            <a:pPr>
              <a:lnSpc>
                <a:spcPct val="125000"/>
              </a:lnSpc>
              <a:spcBef>
                <a:spcPts val="0"/>
              </a:spcBef>
              <a:spcAft>
                <a:spcPts val="1200"/>
              </a:spcAft>
            </a:pPr>
            <a:r>
              <a:rPr lang="en-US" sz="1200" dirty="0">
                <a:latin typeface="Arial" panose="020B0604020202020204" pitchFamily="34" charset="0"/>
                <a:cs typeface="Arial" panose="020B0604020202020204" pitchFamily="34" charset="0"/>
              </a:rPr>
              <a:t>Pay homeowner’s insurance  </a:t>
            </a:r>
          </a:p>
          <a:p>
            <a:pPr>
              <a:lnSpc>
                <a:spcPct val="125000"/>
              </a:lnSpc>
              <a:spcBef>
                <a:spcPts val="0"/>
              </a:spcBef>
              <a:spcAft>
                <a:spcPts val="1200"/>
              </a:spcAft>
            </a:pPr>
            <a:r>
              <a:rPr lang="en-US" sz="1200" dirty="0">
                <a:latin typeface="Arial" panose="020B0604020202020204" pitchFamily="34" charset="0"/>
                <a:cs typeface="Arial" panose="020B0604020202020204" pitchFamily="34" charset="0"/>
              </a:rPr>
              <a:t>Live in the property as their primary residence </a:t>
            </a:r>
          </a:p>
        </p:txBody>
      </p:sp>
      <p:sp>
        <p:nvSpPr>
          <p:cNvPr id="2" name="Rectangle 1">
            <a:extLst>
              <a:ext uri="{FF2B5EF4-FFF2-40B4-BE49-F238E27FC236}">
                <a16:creationId xmlns:a16="http://schemas.microsoft.com/office/drawing/2014/main" id="{2C74C051-3984-2343-3B37-EA2B250DDDE9}"/>
              </a:ext>
            </a:extLst>
          </p:cNvPr>
          <p:cNvSpPr/>
          <p:nvPr/>
        </p:nvSpPr>
        <p:spPr>
          <a:xfrm>
            <a:off x="0" y="1"/>
            <a:ext cx="285008" cy="5151436"/>
          </a:xfrm>
          <a:prstGeom prst="rect">
            <a:avLst/>
          </a:prstGeom>
          <a:solidFill>
            <a:srgbClr val="0E5993"/>
          </a:solidFill>
          <a:ln>
            <a:solidFill>
              <a:srgbClr val="0E59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33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4D9B4-D921-3D69-A84B-8DAF7BBF1A2D}"/>
            </a:ext>
          </a:extLst>
        </p:cNvPr>
        <p:cNvGrpSpPr/>
        <p:nvPr/>
      </p:nvGrpSpPr>
      <p:grpSpPr>
        <a:xfrm>
          <a:off x="0" y="0"/>
          <a:ext cx="0" cy="0"/>
          <a:chOff x="0" y="0"/>
          <a:chExt cx="0" cy="0"/>
        </a:xfrm>
      </p:grpSpPr>
      <p:pic>
        <p:nvPicPr>
          <p:cNvPr id="7" name="Picture 6" descr="A person riding a motorcycle next to a forest&#10;&#10;Description automatically generated">
            <a:extLst>
              <a:ext uri="{FF2B5EF4-FFF2-40B4-BE49-F238E27FC236}">
                <a16:creationId xmlns:a16="http://schemas.microsoft.com/office/drawing/2014/main" id="{D0B97C9C-CF37-A3DD-5D6F-513D4FA96E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3429872" cy="5143500"/>
          </a:xfrm>
          <a:prstGeom prst="rect">
            <a:avLst/>
          </a:prstGeom>
        </p:spPr>
      </p:pic>
      <p:sp>
        <p:nvSpPr>
          <p:cNvPr id="3" name="object 4">
            <a:extLst>
              <a:ext uri="{FF2B5EF4-FFF2-40B4-BE49-F238E27FC236}">
                <a16:creationId xmlns:a16="http://schemas.microsoft.com/office/drawing/2014/main" id="{A801B15F-BE1D-6AE3-FB9B-C12EEB586068}"/>
              </a:ext>
            </a:extLst>
          </p:cNvPr>
          <p:cNvSpPr txBox="1"/>
          <p:nvPr/>
        </p:nvSpPr>
        <p:spPr>
          <a:xfrm>
            <a:off x="3971038" y="494945"/>
            <a:ext cx="4073032" cy="375743"/>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HOW DOES IT WORK?</a:t>
            </a:r>
          </a:p>
        </p:txBody>
      </p:sp>
      <p:sp>
        <p:nvSpPr>
          <p:cNvPr id="4" name="TextBox 3">
            <a:extLst>
              <a:ext uri="{FF2B5EF4-FFF2-40B4-BE49-F238E27FC236}">
                <a16:creationId xmlns:a16="http://schemas.microsoft.com/office/drawing/2014/main" id="{5C79FD92-ECF3-5C86-A114-EC5984DC3E71}"/>
              </a:ext>
            </a:extLst>
          </p:cNvPr>
          <p:cNvSpPr txBox="1"/>
          <p:nvPr/>
        </p:nvSpPr>
        <p:spPr>
          <a:xfrm>
            <a:off x="3908034" y="944650"/>
            <a:ext cx="4911226" cy="3993850"/>
          </a:xfrm>
          <a:prstGeom prst="rect">
            <a:avLst/>
          </a:prstGeom>
          <a:noFill/>
        </p:spPr>
        <p:txBody>
          <a:bodyPr wrap="square" rtlCol="0">
            <a:spAutoFit/>
          </a:bodyPr>
          <a:lstStyle/>
          <a:p>
            <a:pPr>
              <a:lnSpc>
                <a:spcPct val="125000"/>
              </a:lnSpc>
              <a:spcAft>
                <a:spcPts val="12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solidFill>
                  <a:srgbClr val="343433"/>
                </a:solidFill>
                <a:latin typeface="Arial" panose="020B0604020202020204" pitchFamily="34" charset="0"/>
                <a:cs typeface="Arial" panose="020B0604020202020204" pitchFamily="34" charset="0"/>
              </a:rPr>
              <a:t>A reverse mortgage loan converts a portion of your home’s equity </a:t>
            </a:r>
            <a:br>
              <a:rPr lang="en-US" sz="1200" dirty="0">
                <a:solidFill>
                  <a:srgbClr val="343433"/>
                </a:solidFill>
                <a:latin typeface="Arial" panose="020B0604020202020204" pitchFamily="34" charset="0"/>
                <a:cs typeface="Arial" panose="020B0604020202020204" pitchFamily="34" charset="0"/>
              </a:rPr>
            </a:br>
            <a:r>
              <a:rPr lang="en-US" sz="1200" dirty="0">
                <a:solidFill>
                  <a:srgbClr val="343433"/>
                </a:solidFill>
                <a:latin typeface="Arial" panose="020B0604020202020204" pitchFamily="34" charset="0"/>
                <a:cs typeface="Arial" panose="020B0604020202020204" pitchFamily="34" charset="0"/>
              </a:rPr>
              <a:t>  into funds paid directly to you</a:t>
            </a:r>
          </a:p>
          <a:p>
            <a:pPr>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b="1" dirty="0">
                <a:solidFill>
                  <a:srgbClr val="343433"/>
                </a:solidFill>
                <a:latin typeface="Arial" panose="020B0604020202020204" pitchFamily="34" charset="0"/>
                <a:cs typeface="Arial" panose="020B0604020202020204" pitchFamily="34" charset="0"/>
              </a:rPr>
              <a:t>The reverse mortgage loan amount that you can expect to  </a:t>
            </a:r>
            <a:br>
              <a:rPr lang="en-US" sz="1200" b="1" dirty="0">
                <a:solidFill>
                  <a:srgbClr val="343433"/>
                </a:solidFill>
                <a:latin typeface="Arial" panose="020B0604020202020204" pitchFamily="34" charset="0"/>
                <a:cs typeface="Arial" panose="020B0604020202020204" pitchFamily="34" charset="0"/>
              </a:rPr>
            </a:br>
            <a:r>
              <a:rPr lang="en-US" sz="1200" b="1" dirty="0">
                <a:solidFill>
                  <a:srgbClr val="343433"/>
                </a:solidFill>
                <a:latin typeface="Arial" panose="020B0604020202020204" pitchFamily="34" charset="0"/>
                <a:cs typeface="Arial" panose="020B0604020202020204" pitchFamily="34" charset="0"/>
              </a:rPr>
              <a:t>   receive is based on several factors, including:   </a:t>
            </a:r>
          </a:p>
          <a:p>
            <a:pPr marL="274320" lvl="1">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solidFill>
                  <a:srgbClr val="343433"/>
                </a:solidFill>
                <a:latin typeface="Arial" panose="020B0604020202020204" pitchFamily="34" charset="0"/>
                <a:cs typeface="Arial" panose="020B0604020202020204" pitchFamily="34" charset="0"/>
              </a:rPr>
              <a:t>The home value is based on a current home appraisal   </a:t>
            </a:r>
          </a:p>
          <a:p>
            <a:pPr marL="274320" lvl="1">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solidFill>
                  <a:srgbClr val="343433"/>
                </a:solidFill>
                <a:latin typeface="Arial" panose="020B0604020202020204" pitchFamily="34" charset="0"/>
                <a:cs typeface="Arial" panose="020B0604020202020204" pitchFamily="34" charset="0"/>
              </a:rPr>
              <a:t>Current interest rates  </a:t>
            </a:r>
          </a:p>
          <a:p>
            <a:pPr marL="274320" lvl="1">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solidFill>
                  <a:srgbClr val="343433"/>
                </a:solidFill>
                <a:latin typeface="Arial" panose="020B0604020202020204" pitchFamily="34" charset="0"/>
                <a:cs typeface="Arial" panose="020B0604020202020204" pitchFamily="34" charset="0"/>
              </a:rPr>
              <a:t>The age of the borrower(s)  </a:t>
            </a:r>
          </a:p>
          <a:p>
            <a:pPr marL="274320" lvl="1">
              <a:lnSpc>
                <a:spcPct val="125000"/>
              </a:lnSpc>
              <a:spcAft>
                <a:spcPts val="12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solidFill>
                  <a:srgbClr val="343433"/>
                </a:solidFill>
                <a:latin typeface="Arial" panose="020B0604020202020204" pitchFamily="34" charset="0"/>
                <a:cs typeface="Arial" panose="020B0604020202020204" pitchFamily="34" charset="0"/>
              </a:rPr>
              <a:t>The type of reverse mortgage </a:t>
            </a:r>
          </a:p>
          <a:p>
            <a:pPr>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b="1" dirty="0">
                <a:solidFill>
                  <a:srgbClr val="343433"/>
                </a:solidFill>
                <a:latin typeface="Arial" panose="020B0604020202020204" pitchFamily="34" charset="0"/>
                <a:cs typeface="Arial" panose="020B0604020202020204" pitchFamily="34" charset="0"/>
              </a:rPr>
              <a:t>Loan Disbursement Options:</a:t>
            </a:r>
          </a:p>
          <a:p>
            <a:pPr marL="274320" lvl="1">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solidFill>
                  <a:srgbClr val="343433"/>
                </a:solidFill>
                <a:latin typeface="Arial" panose="020B0604020202020204" pitchFamily="34" charset="0"/>
                <a:cs typeface="Arial" panose="020B0604020202020204" pitchFamily="34" charset="0"/>
              </a:rPr>
              <a:t>A line of credit</a:t>
            </a:r>
          </a:p>
          <a:p>
            <a:pPr marL="274320" lvl="1">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solidFill>
                  <a:srgbClr val="343433"/>
                </a:solidFill>
                <a:latin typeface="Arial" panose="020B0604020202020204" pitchFamily="34" charset="0"/>
                <a:cs typeface="Arial" panose="020B0604020202020204" pitchFamily="34" charset="0"/>
              </a:rPr>
              <a:t>Monthly disbursements</a:t>
            </a:r>
          </a:p>
          <a:p>
            <a:pPr marL="274320" lvl="1">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solidFill>
                  <a:srgbClr val="343433"/>
                </a:solidFill>
                <a:latin typeface="Arial" panose="020B0604020202020204" pitchFamily="34" charset="0"/>
                <a:cs typeface="Arial" panose="020B0604020202020204" pitchFamily="34" charset="0"/>
              </a:rPr>
              <a:t>Lump Sum</a:t>
            </a:r>
          </a:p>
          <a:p>
            <a:pPr marL="274320" lvl="1">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solidFill>
                  <a:srgbClr val="343433"/>
                </a:solidFill>
                <a:latin typeface="Arial" panose="020B0604020202020204" pitchFamily="34" charset="0"/>
                <a:cs typeface="Arial" panose="020B0604020202020204" pitchFamily="34" charset="0"/>
              </a:rPr>
              <a:t>Combination of all above</a:t>
            </a:r>
          </a:p>
        </p:txBody>
      </p:sp>
      <p:sp>
        <p:nvSpPr>
          <p:cNvPr id="2" name="Rectangle 1">
            <a:extLst>
              <a:ext uri="{FF2B5EF4-FFF2-40B4-BE49-F238E27FC236}">
                <a16:creationId xmlns:a16="http://schemas.microsoft.com/office/drawing/2014/main" id="{00C7F299-2E8C-39BD-97B5-F7D946D833B3}"/>
              </a:ext>
            </a:extLst>
          </p:cNvPr>
          <p:cNvSpPr/>
          <p:nvPr/>
        </p:nvSpPr>
        <p:spPr>
          <a:xfrm>
            <a:off x="0" y="1"/>
            <a:ext cx="285008" cy="5151436"/>
          </a:xfrm>
          <a:prstGeom prst="rect">
            <a:avLst/>
          </a:prstGeom>
          <a:solidFill>
            <a:srgbClr val="0E5993"/>
          </a:solidFill>
          <a:ln>
            <a:solidFill>
              <a:srgbClr val="0E59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67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B9007-3190-7351-E7D2-486802D30B5E}"/>
            </a:ext>
          </a:extLst>
        </p:cNvPr>
        <p:cNvGrpSpPr/>
        <p:nvPr/>
      </p:nvGrpSpPr>
      <p:grpSpPr>
        <a:xfrm>
          <a:off x="0" y="0"/>
          <a:ext cx="0" cy="0"/>
          <a:chOff x="0" y="0"/>
          <a:chExt cx="0" cy="0"/>
        </a:xfrm>
      </p:grpSpPr>
      <p:sp>
        <p:nvSpPr>
          <p:cNvPr id="3" name="object 4">
            <a:extLst>
              <a:ext uri="{FF2B5EF4-FFF2-40B4-BE49-F238E27FC236}">
                <a16:creationId xmlns:a16="http://schemas.microsoft.com/office/drawing/2014/main" id="{DB8A2B10-2FA1-E0EF-89C6-9A5B139492EA}"/>
              </a:ext>
            </a:extLst>
          </p:cNvPr>
          <p:cNvSpPr txBox="1"/>
          <p:nvPr/>
        </p:nvSpPr>
        <p:spPr>
          <a:xfrm>
            <a:off x="683492" y="494945"/>
            <a:ext cx="4073032" cy="375743"/>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COMMON USES</a:t>
            </a:r>
          </a:p>
        </p:txBody>
      </p:sp>
      <p:sp>
        <p:nvSpPr>
          <p:cNvPr id="4" name="TextBox 3">
            <a:extLst>
              <a:ext uri="{FF2B5EF4-FFF2-40B4-BE49-F238E27FC236}">
                <a16:creationId xmlns:a16="http://schemas.microsoft.com/office/drawing/2014/main" id="{16BA723F-5BA8-FE38-9BC7-BA5B4C7C7BEF}"/>
              </a:ext>
            </a:extLst>
          </p:cNvPr>
          <p:cNvSpPr txBox="1"/>
          <p:nvPr/>
        </p:nvSpPr>
        <p:spPr>
          <a:xfrm>
            <a:off x="683492" y="944650"/>
            <a:ext cx="7970982" cy="3678443"/>
          </a:xfrm>
          <a:prstGeom prst="rect">
            <a:avLst/>
          </a:prstGeom>
          <a:noFill/>
        </p:spPr>
        <p:txBody>
          <a:bodyPr wrap="square" rtlCol="0">
            <a:spAutoFit/>
          </a:bodyPr>
          <a:lstStyle/>
          <a:p>
            <a:pPr marL="285750" indent="-285750">
              <a:lnSpc>
                <a:spcPct val="125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Pay off existing mortgage</a:t>
            </a:r>
          </a:p>
          <a:p>
            <a:pPr marL="285750" indent="-285750">
              <a:lnSpc>
                <a:spcPct val="125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Eliminate monthly mortgage payments</a:t>
            </a:r>
          </a:p>
          <a:p>
            <a:pPr marL="560070" lvl="1" indent="-285750">
              <a:lnSpc>
                <a:spcPct val="125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Borrower(s) are still required to pay property taxes, homeowner’s insurance,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any homeowners association (HOA) fees (if you have them), and any costs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necessary for maintaining the home.</a:t>
            </a:r>
          </a:p>
          <a:p>
            <a:pPr marL="285750" indent="-285750">
              <a:lnSpc>
                <a:spcPct val="125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Pay off higher-interest debt  </a:t>
            </a:r>
          </a:p>
          <a:p>
            <a:pPr marL="285750" indent="-285750">
              <a:lnSpc>
                <a:spcPct val="125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Pay medical bills and expenses</a:t>
            </a:r>
          </a:p>
          <a:p>
            <a:pPr marL="285750" indent="-285750">
              <a:lnSpc>
                <a:spcPct val="125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Create a financial safety net (LOC)  </a:t>
            </a:r>
          </a:p>
          <a:p>
            <a:pPr marL="285750" indent="-285750">
              <a:lnSpc>
                <a:spcPct val="125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Make home modifications or renovations  </a:t>
            </a:r>
          </a:p>
          <a:p>
            <a:pPr marL="285750" indent="-285750">
              <a:lnSpc>
                <a:spcPct val="125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Supplement retirement </a:t>
            </a:r>
          </a:p>
        </p:txBody>
      </p:sp>
      <p:sp>
        <p:nvSpPr>
          <p:cNvPr id="2" name="Rectangle 1">
            <a:extLst>
              <a:ext uri="{FF2B5EF4-FFF2-40B4-BE49-F238E27FC236}">
                <a16:creationId xmlns:a16="http://schemas.microsoft.com/office/drawing/2014/main" id="{031F3DA9-87E0-74E8-9DCD-865717D3B259}"/>
              </a:ext>
            </a:extLst>
          </p:cNvPr>
          <p:cNvSpPr/>
          <p:nvPr/>
        </p:nvSpPr>
        <p:spPr>
          <a:xfrm>
            <a:off x="0" y="1"/>
            <a:ext cx="285008" cy="5151436"/>
          </a:xfrm>
          <a:prstGeom prst="rect">
            <a:avLst/>
          </a:prstGeom>
          <a:solidFill>
            <a:srgbClr val="0E5993"/>
          </a:solidFill>
          <a:ln>
            <a:solidFill>
              <a:srgbClr val="0E59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823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4F5B9-8731-98F9-3F5B-FF397CFC6E7B}"/>
            </a:ext>
          </a:extLst>
        </p:cNvPr>
        <p:cNvGrpSpPr/>
        <p:nvPr/>
      </p:nvGrpSpPr>
      <p:grpSpPr>
        <a:xfrm>
          <a:off x="0" y="0"/>
          <a:ext cx="0" cy="0"/>
          <a:chOff x="0" y="0"/>
          <a:chExt cx="0" cy="0"/>
        </a:xfrm>
      </p:grpSpPr>
      <p:pic>
        <p:nvPicPr>
          <p:cNvPr id="7" name="Picture 6" descr="A group of people sitting at a table&#10;&#10;Description automatically generated">
            <a:extLst>
              <a:ext uri="{FF2B5EF4-FFF2-40B4-BE49-F238E27FC236}">
                <a16:creationId xmlns:a16="http://schemas.microsoft.com/office/drawing/2014/main" id="{A7669ECD-F78F-6386-BE1E-6DA4001532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 y="0"/>
            <a:ext cx="3458982" cy="5143500"/>
          </a:xfrm>
          <a:prstGeom prst="rect">
            <a:avLst/>
          </a:prstGeom>
        </p:spPr>
      </p:pic>
      <p:sp>
        <p:nvSpPr>
          <p:cNvPr id="3" name="object 4">
            <a:extLst>
              <a:ext uri="{FF2B5EF4-FFF2-40B4-BE49-F238E27FC236}">
                <a16:creationId xmlns:a16="http://schemas.microsoft.com/office/drawing/2014/main" id="{9CD64C3B-D6F4-A881-20D9-97E367D53E7E}"/>
              </a:ext>
            </a:extLst>
          </p:cNvPr>
          <p:cNvSpPr txBox="1"/>
          <p:nvPr/>
        </p:nvSpPr>
        <p:spPr>
          <a:xfrm>
            <a:off x="3971037" y="494945"/>
            <a:ext cx="5090687" cy="375743"/>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HECM LINE OF CREDIT (LOC)</a:t>
            </a:r>
          </a:p>
        </p:txBody>
      </p:sp>
      <p:sp>
        <p:nvSpPr>
          <p:cNvPr id="4" name="TextBox 3">
            <a:extLst>
              <a:ext uri="{FF2B5EF4-FFF2-40B4-BE49-F238E27FC236}">
                <a16:creationId xmlns:a16="http://schemas.microsoft.com/office/drawing/2014/main" id="{39FB3101-5C75-A884-2C15-0EECF82535BD}"/>
              </a:ext>
            </a:extLst>
          </p:cNvPr>
          <p:cNvSpPr txBox="1"/>
          <p:nvPr/>
        </p:nvSpPr>
        <p:spPr>
          <a:xfrm>
            <a:off x="3908033" y="1064292"/>
            <a:ext cx="5090687" cy="3224409"/>
          </a:xfrm>
          <a:prstGeom prst="rect">
            <a:avLst/>
          </a:prstGeom>
          <a:noFill/>
        </p:spPr>
        <p:txBody>
          <a:bodyPr wrap="square" rtlCol="0">
            <a:spAutoFit/>
          </a:bodyPr>
          <a:lstStyle/>
          <a:p>
            <a:pPr>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latin typeface="Arial" panose="020B0604020202020204" pitchFamily="34" charset="0"/>
                <a:cs typeface="Arial" panose="020B0604020202020204" pitchFamily="34" charset="0"/>
              </a:rPr>
              <a:t>For life’s unexpected events</a:t>
            </a:r>
          </a:p>
          <a:p>
            <a:pPr>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latin typeface="Arial" panose="020B0604020202020204" pitchFamily="34" charset="0"/>
                <a:cs typeface="Arial" panose="020B0604020202020204" pitchFamily="34" charset="0"/>
              </a:rPr>
              <a:t>Cannot be frozen, canceled, reduced or called due</a:t>
            </a:r>
          </a:p>
          <a:p>
            <a:pPr>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latin typeface="Arial" panose="020B0604020202020204" pitchFamily="34" charset="0"/>
                <a:cs typeface="Arial" panose="020B0604020202020204" pitchFamily="34" charset="0"/>
              </a:rPr>
              <a:t>Continues to grow over time</a:t>
            </a:r>
          </a:p>
          <a:p>
            <a:pPr>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latin typeface="Arial" panose="020B0604020202020204" pitchFamily="34" charset="0"/>
                <a:cs typeface="Arial" panose="020B0604020202020204" pitchFamily="34" charset="0"/>
              </a:rPr>
              <a:t>Provides flexibility without increasing fixed expenses</a:t>
            </a:r>
          </a:p>
          <a:p>
            <a:pPr>
              <a:lnSpc>
                <a:spcPct val="125000"/>
              </a:lnSpc>
              <a:spcAft>
                <a:spcPts val="600"/>
              </a:spcAft>
            </a:pPr>
            <a:r>
              <a:rPr lang="en-US" sz="1200" b="1" dirty="0">
                <a:solidFill>
                  <a:srgbClr val="343433"/>
                </a:solidFill>
                <a:latin typeface="Arial" panose="020B0604020202020204" pitchFamily="34" charset="0"/>
                <a:ea typeface="Calibri Light" charset="0"/>
                <a:cs typeface="Arial" panose="020B0604020202020204" pitchFamily="34" charset="0"/>
              </a:rPr>
              <a:t>• </a:t>
            </a:r>
            <a:r>
              <a:rPr lang="en-US" sz="1200" dirty="0">
                <a:latin typeface="Arial" panose="020B0604020202020204" pitchFamily="34" charset="0"/>
                <a:cs typeface="Arial" panose="020B0604020202020204" pitchFamily="34" charset="0"/>
              </a:rPr>
              <a:t>Can act as a shock absorber during market volatility</a:t>
            </a:r>
          </a:p>
          <a:p>
            <a:pPr marL="445770" lvl="1" indent="-171450">
              <a:lnSpc>
                <a:spcPct val="125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Drawing home equity during market downturns has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been shown to decrease sequence of returns risk. </a:t>
            </a:r>
          </a:p>
          <a:p>
            <a:pPr marL="445770" lvl="1" indent="-171450">
              <a:lnSpc>
                <a:spcPct val="125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hlinkClick r:id="rId3"/>
              </a:rPr>
              <a:t>To Reduce the Risk of Retirement Portfolio Exhaustion, Include Home Equity as a Non-Correlated Asset in the Portfolio</a:t>
            </a:r>
            <a:endParaRPr lang="en-US" sz="1200" dirty="0">
              <a:latin typeface="Arial" panose="020B0604020202020204" pitchFamily="34" charset="0"/>
              <a:cs typeface="Arial" panose="020B0604020202020204" pitchFamily="34" charset="0"/>
            </a:endParaRPr>
          </a:p>
          <a:p>
            <a:pPr marL="445770" lvl="1" indent="-171450">
              <a:lnSpc>
                <a:spcPct val="125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hlinkClick r:id="rId4"/>
              </a:rPr>
              <a:t>Incorporating Home Equity into a Retirement Income Strategy </a:t>
            </a:r>
            <a:endParaRPr lang="en-US" sz="1200" dirty="0">
              <a:latin typeface="Arial" panose="020B0604020202020204" pitchFamily="34" charset="0"/>
              <a:cs typeface="Arial" panose="020B0604020202020204" pitchFamily="34" charset="0"/>
            </a:endParaRPr>
          </a:p>
          <a:p>
            <a:pPr marL="445770" lvl="1" indent="-171450">
              <a:lnSpc>
                <a:spcPct val="125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hlinkClick r:id="rId5"/>
              </a:rPr>
              <a:t>4 Ways to Beat Sequence Risk</a:t>
            </a:r>
            <a:endParaRPr lang="en-US"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3D3E7F2-8FDE-7435-3CD0-E339C4EC9DA0}"/>
              </a:ext>
            </a:extLst>
          </p:cNvPr>
          <p:cNvSpPr/>
          <p:nvPr/>
        </p:nvSpPr>
        <p:spPr>
          <a:xfrm>
            <a:off x="0" y="1"/>
            <a:ext cx="285008" cy="5151436"/>
          </a:xfrm>
          <a:prstGeom prst="rect">
            <a:avLst/>
          </a:prstGeom>
          <a:solidFill>
            <a:srgbClr val="0E5993"/>
          </a:solidFill>
          <a:ln>
            <a:solidFill>
              <a:srgbClr val="0E59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C0CA944-FA26-02A2-24EE-3A653382DD07}"/>
              </a:ext>
            </a:extLst>
          </p:cNvPr>
          <p:cNvPicPr>
            <a:picLocks noChangeAspect="1"/>
          </p:cNvPicPr>
          <p:nvPr/>
        </p:nvPicPr>
        <p:blipFill>
          <a:blip r:embed="rId6"/>
          <a:stretch>
            <a:fillRect/>
          </a:stretch>
        </p:blipFill>
        <p:spPr>
          <a:xfrm>
            <a:off x="4311081" y="4390217"/>
            <a:ext cx="1572487" cy="577361"/>
          </a:xfrm>
          <a:prstGeom prst="rect">
            <a:avLst/>
          </a:prstGeom>
        </p:spPr>
      </p:pic>
    </p:spTree>
    <p:extLst>
      <p:ext uri="{BB962C8B-B14F-4D97-AF65-F5344CB8AC3E}">
        <p14:creationId xmlns:p14="http://schemas.microsoft.com/office/powerpoint/2010/main" val="3104785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648B8D-5791-ED2C-AB53-2F27D898EC78}"/>
              </a:ext>
            </a:extLst>
          </p:cNvPr>
          <p:cNvSpPr/>
          <p:nvPr/>
        </p:nvSpPr>
        <p:spPr>
          <a:xfrm>
            <a:off x="0" y="0"/>
            <a:ext cx="9144000" cy="5143500"/>
          </a:xfrm>
          <a:prstGeom prst="rect">
            <a:avLst/>
          </a:prstGeom>
          <a:solidFill>
            <a:srgbClr val="EB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EFD9B6D-CD3B-8C1B-BD43-0907CCD5A3C9}"/>
              </a:ext>
            </a:extLst>
          </p:cNvPr>
          <p:cNvSpPr/>
          <p:nvPr/>
        </p:nvSpPr>
        <p:spPr>
          <a:xfrm>
            <a:off x="0" y="1639957"/>
            <a:ext cx="9144000" cy="3503543"/>
          </a:xfrm>
          <a:prstGeom prst="rect">
            <a:avLst/>
          </a:prstGeom>
          <a:solidFill>
            <a:srgbClr val="EB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nfographic comparing HECM vs. HELOC across key criteria like repayment, eligibility, risk, tax-free cash access, and credit requirements for homeowners considering their options.">
            <a:extLst>
              <a:ext uri="{FF2B5EF4-FFF2-40B4-BE49-F238E27FC236}">
                <a16:creationId xmlns:a16="http://schemas.microsoft.com/office/drawing/2014/main" id="{51C9A39C-C692-8E66-BE77-8D96B3E708D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88925"/>
            <a:ext cx="9144000" cy="4565650"/>
          </a:xfrm>
          <a:prstGeom prst="rect">
            <a:avLst/>
          </a:prstGeom>
          <a:noFill/>
          <a:ln>
            <a:noFill/>
          </a:ln>
          <a:effectLst/>
        </p:spPr>
      </p:pic>
    </p:spTree>
    <p:extLst>
      <p:ext uri="{BB962C8B-B14F-4D97-AF65-F5344CB8AC3E}">
        <p14:creationId xmlns:p14="http://schemas.microsoft.com/office/powerpoint/2010/main" val="131585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F62A0-9DE6-0D02-2367-37DB8179DE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91880F3-F445-5A02-A9BC-4B9D9DEECC7C}"/>
              </a:ext>
            </a:extLst>
          </p:cNvPr>
          <p:cNvSpPr txBox="1"/>
          <p:nvPr/>
        </p:nvSpPr>
        <p:spPr>
          <a:xfrm>
            <a:off x="424532" y="1109970"/>
            <a:ext cx="3703088" cy="2720425"/>
          </a:xfrm>
          <a:prstGeom prst="rect">
            <a:avLst/>
          </a:prstGeom>
          <a:noFill/>
        </p:spPr>
        <p:txBody>
          <a:bodyPr wrap="square" rtlCol="0">
            <a:spAutoFit/>
          </a:bodyPr>
          <a:lstStyle/>
          <a:p>
            <a:pPr>
              <a:lnSpc>
                <a:spcPct val="125000"/>
              </a:lnSpc>
              <a:spcAft>
                <a:spcPts val="600"/>
              </a:spcAft>
            </a:pPr>
            <a:r>
              <a:rPr lang="en-US" sz="1400" b="1" dirty="0">
                <a:solidFill>
                  <a:srgbClr val="0E5993"/>
                </a:solidFill>
                <a:latin typeface="Arial" panose="020B0604020202020204" pitchFamily="34" charset="0"/>
                <a:cs typeface="Arial" panose="020B0604020202020204" pitchFamily="34" charset="0"/>
              </a:rPr>
              <a:t>How Do You Pay Off a Reverse Mortgage?  </a:t>
            </a:r>
          </a:p>
          <a:p>
            <a:pPr marL="285750" lvl="1" indent="-285750">
              <a:lnSpc>
                <a:spcPct val="125000"/>
              </a:lnSpc>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Most reverse mortgages are paid off when the home is sold. The money made from </a:t>
            </a:r>
            <a:r>
              <a:rPr lang="en-US" sz="1400" b="1" dirty="0">
                <a:latin typeface="Arial" panose="020B0604020202020204" pitchFamily="34" charset="0"/>
                <a:cs typeface="Arial" panose="020B0604020202020204" pitchFamily="34" charset="0"/>
              </a:rPr>
              <a:t>selling the home</a:t>
            </a:r>
            <a:r>
              <a:rPr lang="en-US" sz="1400" dirty="0">
                <a:latin typeface="Arial" panose="020B0604020202020204" pitchFamily="34" charset="0"/>
                <a:cs typeface="Arial" panose="020B0604020202020204" pitchFamily="34" charset="0"/>
              </a:rPr>
              <a:t> is used to pay the loan balance.   </a:t>
            </a:r>
          </a:p>
          <a:p>
            <a:pPr marL="285750" lvl="1" indent="-285750">
              <a:lnSpc>
                <a:spcPct val="125000"/>
              </a:lnSpc>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Borrowers are allowed to make early payments without penalty if they want, but it is not required.</a:t>
            </a:r>
          </a:p>
        </p:txBody>
      </p:sp>
      <p:sp>
        <p:nvSpPr>
          <p:cNvPr id="5" name="object 4">
            <a:extLst>
              <a:ext uri="{FF2B5EF4-FFF2-40B4-BE49-F238E27FC236}">
                <a16:creationId xmlns:a16="http://schemas.microsoft.com/office/drawing/2014/main" id="{B39A0299-0453-80D8-037E-189670588EA0}"/>
              </a:ext>
            </a:extLst>
          </p:cNvPr>
          <p:cNvSpPr txBox="1"/>
          <p:nvPr/>
        </p:nvSpPr>
        <p:spPr>
          <a:xfrm>
            <a:off x="424532" y="494945"/>
            <a:ext cx="5796805" cy="375743"/>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FAQs</a:t>
            </a:r>
          </a:p>
        </p:txBody>
      </p:sp>
      <p:sp>
        <p:nvSpPr>
          <p:cNvPr id="9" name="TextBox 8">
            <a:extLst>
              <a:ext uri="{FF2B5EF4-FFF2-40B4-BE49-F238E27FC236}">
                <a16:creationId xmlns:a16="http://schemas.microsoft.com/office/drawing/2014/main" id="{CBF5600E-EFC9-D792-6F17-0DDBE3784924}"/>
              </a:ext>
            </a:extLst>
          </p:cNvPr>
          <p:cNvSpPr txBox="1"/>
          <p:nvPr/>
        </p:nvSpPr>
        <p:spPr>
          <a:xfrm>
            <a:off x="4509422" y="1109970"/>
            <a:ext cx="4292747" cy="2989729"/>
          </a:xfrm>
          <a:prstGeom prst="rect">
            <a:avLst/>
          </a:prstGeom>
          <a:noFill/>
        </p:spPr>
        <p:txBody>
          <a:bodyPr wrap="square" rtlCol="0">
            <a:spAutoFit/>
          </a:bodyPr>
          <a:lstStyle/>
          <a:p>
            <a:pPr>
              <a:lnSpc>
                <a:spcPct val="125000"/>
              </a:lnSpc>
              <a:spcAft>
                <a:spcPts val="600"/>
              </a:spcAft>
            </a:pPr>
            <a:r>
              <a:rPr lang="en-US" sz="1400" b="1" dirty="0">
                <a:solidFill>
                  <a:srgbClr val="0E5993"/>
                </a:solidFill>
                <a:latin typeface="Arial" panose="020B0604020202020204" pitchFamily="34" charset="0"/>
                <a:cs typeface="Arial" panose="020B0604020202020204" pitchFamily="34" charset="0"/>
              </a:rPr>
              <a:t>What Happens to a Reverse Mortgage with regard to my Heirs? </a:t>
            </a:r>
          </a:p>
          <a:p>
            <a:pPr marL="285750" lvl="1" indent="-285750">
              <a:lnSpc>
                <a:spcPct val="125000"/>
              </a:lnSpc>
              <a:spcAft>
                <a:spcPts val="12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Option One: </a:t>
            </a:r>
            <a:r>
              <a:rPr lang="en-US" sz="1400" dirty="0">
                <a:latin typeface="Arial" panose="020B0604020202020204" pitchFamily="34" charset="0"/>
                <a:cs typeface="Arial" panose="020B0604020202020204" pitchFamily="34" charset="0"/>
              </a:rPr>
              <a:t>They can sell the home,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repay the loan balance, and keep any</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of the remaining equity.  </a:t>
            </a:r>
          </a:p>
          <a:p>
            <a:pPr marL="285750" lvl="1" indent="-285750">
              <a:lnSpc>
                <a:spcPct val="125000"/>
              </a:lnSpc>
              <a:spcAft>
                <a:spcPts val="12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Option Two:</a:t>
            </a:r>
            <a:r>
              <a:rPr lang="en-US" sz="1400" dirty="0">
                <a:latin typeface="Arial" panose="020B0604020202020204" pitchFamily="34" charset="0"/>
                <a:cs typeface="Arial" panose="020B0604020202020204" pitchFamily="34" charset="0"/>
              </a:rPr>
              <a:t> They can keep the home by repaying the loan, possibly by refinancing it into a new mortgage. If they choose to keep the home, repayment is limited to the lesser of the loan balance or 95% of its appraised value.</a:t>
            </a:r>
            <a:endParaRPr lang="en-US" sz="1400" b="1"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E8ECCB0-ED3E-DE74-A358-D8A37B6090F9}"/>
              </a:ext>
            </a:extLst>
          </p:cNvPr>
          <p:cNvPicPr>
            <a:picLocks noChangeAspect="1"/>
          </p:cNvPicPr>
          <p:nvPr/>
        </p:nvPicPr>
        <p:blipFill>
          <a:blip r:embed="rId2"/>
          <a:stretch>
            <a:fillRect/>
          </a:stretch>
        </p:blipFill>
        <p:spPr>
          <a:xfrm>
            <a:off x="829114" y="4390217"/>
            <a:ext cx="1572487" cy="577361"/>
          </a:xfrm>
          <a:prstGeom prst="rect">
            <a:avLst/>
          </a:prstGeom>
        </p:spPr>
      </p:pic>
    </p:spTree>
    <p:extLst>
      <p:ext uri="{BB962C8B-B14F-4D97-AF65-F5344CB8AC3E}">
        <p14:creationId xmlns:p14="http://schemas.microsoft.com/office/powerpoint/2010/main" val="270556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7FABB-5623-B4CD-A487-AEDF92F65E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B04D0BD-FCB5-C837-229F-FAF5431B6154}"/>
              </a:ext>
            </a:extLst>
          </p:cNvPr>
          <p:cNvSpPr txBox="1"/>
          <p:nvPr/>
        </p:nvSpPr>
        <p:spPr>
          <a:xfrm>
            <a:off x="4808524" y="1055244"/>
            <a:ext cx="3910943" cy="2797369"/>
          </a:xfrm>
          <a:prstGeom prst="rect">
            <a:avLst/>
          </a:prstGeom>
          <a:noFill/>
        </p:spPr>
        <p:txBody>
          <a:bodyPr wrap="square" rtlCol="0">
            <a:spAutoFit/>
          </a:bodyPr>
          <a:lstStyle/>
          <a:p>
            <a:pPr>
              <a:lnSpc>
                <a:spcPct val="125000"/>
              </a:lnSpc>
              <a:spcAft>
                <a:spcPts val="600"/>
              </a:spcAft>
            </a:pPr>
            <a:r>
              <a:rPr lang="en-US" sz="1400" b="1" dirty="0">
                <a:solidFill>
                  <a:srgbClr val="0E5993"/>
                </a:solidFill>
                <a:latin typeface="Arial" panose="020B0604020202020204" pitchFamily="34" charset="0"/>
                <a:cs typeface="Arial" panose="020B0604020202020204" pitchFamily="34" charset="0"/>
              </a:rPr>
              <a:t>Who Owns the Home?  </a:t>
            </a:r>
          </a:p>
          <a:p>
            <a:pPr marL="171450" lvl="1" indent="-171450">
              <a:lnSpc>
                <a:spcPct val="125000"/>
              </a:lnSpc>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title continues to remain in the name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of the borrower, just like with a traditional mortgage.   </a:t>
            </a:r>
          </a:p>
          <a:p>
            <a:pPr>
              <a:lnSpc>
                <a:spcPct val="125000"/>
              </a:lnSpc>
              <a:spcAft>
                <a:spcPts val="600"/>
              </a:spcAft>
            </a:pPr>
            <a:r>
              <a:rPr lang="en-US" sz="1400" b="1" dirty="0">
                <a:solidFill>
                  <a:srgbClr val="0E5993"/>
                </a:solidFill>
                <a:latin typeface="Arial" panose="020B0604020202020204" pitchFamily="34" charset="0"/>
                <a:cs typeface="Arial" panose="020B0604020202020204" pitchFamily="34" charset="0"/>
              </a:rPr>
              <a:t>Are Reverse Mortgage Payments Taxable? </a:t>
            </a:r>
          </a:p>
          <a:p>
            <a:pPr marL="171450" lvl="1" indent="-171450">
              <a:lnSpc>
                <a:spcPct val="125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money received from a reverse mortgage is not taxable. Because the money received from a reverse mortgage is a “loan advance” and not income, it is not taxed*.  </a:t>
            </a:r>
          </a:p>
        </p:txBody>
      </p:sp>
      <p:sp>
        <p:nvSpPr>
          <p:cNvPr id="5" name="object 4">
            <a:extLst>
              <a:ext uri="{FF2B5EF4-FFF2-40B4-BE49-F238E27FC236}">
                <a16:creationId xmlns:a16="http://schemas.microsoft.com/office/drawing/2014/main" id="{F52B0855-9540-9423-B1F6-649EDAEA0B0F}"/>
              </a:ext>
            </a:extLst>
          </p:cNvPr>
          <p:cNvSpPr txBox="1"/>
          <p:nvPr/>
        </p:nvSpPr>
        <p:spPr>
          <a:xfrm>
            <a:off x="424532" y="494945"/>
            <a:ext cx="5796805" cy="375743"/>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FAQs</a:t>
            </a:r>
          </a:p>
        </p:txBody>
      </p:sp>
      <p:sp>
        <p:nvSpPr>
          <p:cNvPr id="2" name="TextBox 1">
            <a:extLst>
              <a:ext uri="{FF2B5EF4-FFF2-40B4-BE49-F238E27FC236}">
                <a16:creationId xmlns:a16="http://schemas.microsoft.com/office/drawing/2014/main" id="{E8712260-C495-4906-7335-704EE9C0EE6A}"/>
              </a:ext>
            </a:extLst>
          </p:cNvPr>
          <p:cNvSpPr txBox="1"/>
          <p:nvPr/>
        </p:nvSpPr>
        <p:spPr>
          <a:xfrm>
            <a:off x="424532" y="1046008"/>
            <a:ext cx="3910945" cy="3797643"/>
          </a:xfrm>
          <a:prstGeom prst="rect">
            <a:avLst/>
          </a:prstGeom>
          <a:noFill/>
        </p:spPr>
        <p:txBody>
          <a:bodyPr wrap="square" rtlCol="0">
            <a:spAutoFit/>
          </a:bodyPr>
          <a:lstStyle/>
          <a:p>
            <a:pPr>
              <a:lnSpc>
                <a:spcPct val="125000"/>
              </a:lnSpc>
              <a:spcAft>
                <a:spcPts val="600"/>
              </a:spcAft>
            </a:pPr>
            <a:r>
              <a:rPr lang="en-US" sz="1400" b="1" dirty="0">
                <a:solidFill>
                  <a:srgbClr val="0E5993"/>
                </a:solidFill>
                <a:latin typeface="Arial" panose="020B0604020202020204" pitchFamily="34" charset="0"/>
                <a:cs typeface="Arial" panose="020B0604020202020204" pitchFamily="34" charset="0"/>
              </a:rPr>
              <a:t>What if the reverse mortgage loan is more than the market value of the home?</a:t>
            </a:r>
          </a:p>
          <a:p>
            <a:pPr marL="285750" lvl="1" indent="-285750">
              <a:lnSpc>
                <a:spcPct val="125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 reverse mortgage is categorized as a non-recourse loan. This means that neither the borrower nor the heirs “will never owe more than the loan balance or the value of the property, whichever is less,” according to HUD.  </a:t>
            </a:r>
          </a:p>
          <a:p>
            <a:pPr marL="285750" lvl="1" indent="-285750">
              <a:lnSpc>
                <a:spcPct val="125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This also means that lenders can’t use other assets that belong to the borrower or to the borrower’s estate to settle the loan. </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a:lnSpc>
                <a:spcPct val="125000"/>
              </a:lnSpc>
              <a:spcAft>
                <a:spcPts val="600"/>
              </a:spcAft>
            </a:pPr>
            <a:endParaRPr lang="en-US"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62F6D5E-958D-3AB5-811D-9AD288C17CD6}"/>
              </a:ext>
            </a:extLst>
          </p:cNvPr>
          <p:cNvPicPr>
            <a:picLocks noChangeAspect="1"/>
          </p:cNvPicPr>
          <p:nvPr/>
        </p:nvPicPr>
        <p:blipFill>
          <a:blip r:embed="rId2"/>
          <a:stretch>
            <a:fillRect/>
          </a:stretch>
        </p:blipFill>
        <p:spPr>
          <a:xfrm>
            <a:off x="829114" y="4390217"/>
            <a:ext cx="1572487" cy="577361"/>
          </a:xfrm>
          <a:prstGeom prst="rect">
            <a:avLst/>
          </a:prstGeom>
        </p:spPr>
      </p:pic>
      <p:sp>
        <p:nvSpPr>
          <p:cNvPr id="7" name="TextBox 6">
            <a:extLst>
              <a:ext uri="{FF2B5EF4-FFF2-40B4-BE49-F238E27FC236}">
                <a16:creationId xmlns:a16="http://schemas.microsoft.com/office/drawing/2014/main" id="{BBA2E1DF-5AD4-2039-B765-90CB4A8816F3}"/>
              </a:ext>
            </a:extLst>
          </p:cNvPr>
          <p:cNvSpPr txBox="1"/>
          <p:nvPr/>
        </p:nvSpPr>
        <p:spPr>
          <a:xfrm>
            <a:off x="5006714" y="3966435"/>
            <a:ext cx="1506512" cy="230832"/>
          </a:xfrm>
          <a:prstGeom prst="rect">
            <a:avLst/>
          </a:prstGeom>
          <a:noFill/>
        </p:spPr>
        <p:txBody>
          <a:bodyPr wrap="square">
            <a:spAutoFit/>
          </a:bodyPr>
          <a:lstStyle/>
          <a:p>
            <a:r>
              <a:rPr lang="en-US" sz="900" dirty="0">
                <a:effectLst/>
                <a:latin typeface="Arial" panose="020B0604020202020204" pitchFamily="34" charset="0"/>
                <a:cs typeface="Arial" panose="020B0604020202020204" pitchFamily="34" charset="0"/>
              </a:rPr>
              <a:t>*Consult your tax advisor</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338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1F683-DB30-914C-C503-C5135C9C40B7}"/>
            </a:ext>
          </a:extLst>
        </p:cNvPr>
        <p:cNvGrpSpPr/>
        <p:nvPr/>
      </p:nvGrpSpPr>
      <p:grpSpPr>
        <a:xfrm>
          <a:off x="0" y="0"/>
          <a:ext cx="0" cy="0"/>
          <a:chOff x="0" y="0"/>
          <a:chExt cx="0" cy="0"/>
        </a:xfrm>
      </p:grpSpPr>
      <p:pic>
        <p:nvPicPr>
          <p:cNvPr id="7" name="Picture 6" descr="A person standing in front of a window&#10;&#10;Description automatically generated">
            <a:extLst>
              <a:ext uri="{FF2B5EF4-FFF2-40B4-BE49-F238E27FC236}">
                <a16:creationId xmlns:a16="http://schemas.microsoft.com/office/drawing/2014/main" id="{866CF2DC-6769-3F46-868C-D062634E08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a:stretch>
            <a:fillRect/>
          </a:stretch>
        </p:blipFill>
        <p:spPr>
          <a:xfrm>
            <a:off x="1428" y="0"/>
            <a:ext cx="3457555" cy="5143500"/>
          </a:xfrm>
          <a:prstGeom prst="rect">
            <a:avLst/>
          </a:prstGeom>
        </p:spPr>
      </p:pic>
      <p:sp>
        <p:nvSpPr>
          <p:cNvPr id="3" name="object 4">
            <a:extLst>
              <a:ext uri="{FF2B5EF4-FFF2-40B4-BE49-F238E27FC236}">
                <a16:creationId xmlns:a16="http://schemas.microsoft.com/office/drawing/2014/main" id="{AE8D1FEE-0FE7-1F07-C465-52861094D166}"/>
              </a:ext>
            </a:extLst>
          </p:cNvPr>
          <p:cNvSpPr txBox="1"/>
          <p:nvPr/>
        </p:nvSpPr>
        <p:spPr>
          <a:xfrm>
            <a:off x="3971037" y="494945"/>
            <a:ext cx="5090687" cy="375743"/>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NEXT STEPS</a:t>
            </a:r>
          </a:p>
        </p:txBody>
      </p:sp>
      <p:sp>
        <p:nvSpPr>
          <p:cNvPr id="4" name="TextBox 3">
            <a:extLst>
              <a:ext uri="{FF2B5EF4-FFF2-40B4-BE49-F238E27FC236}">
                <a16:creationId xmlns:a16="http://schemas.microsoft.com/office/drawing/2014/main" id="{E277AC92-AEFE-A7D6-5061-72D36778B218}"/>
              </a:ext>
            </a:extLst>
          </p:cNvPr>
          <p:cNvSpPr txBox="1"/>
          <p:nvPr/>
        </p:nvSpPr>
        <p:spPr>
          <a:xfrm>
            <a:off x="3908033" y="1320666"/>
            <a:ext cx="5090687" cy="153888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a:solidFill>
                  <a:srgbClr val="343433"/>
                </a:solidFill>
                <a:latin typeface="Arial" panose="020B0604020202020204" pitchFamily="34" charset="0"/>
                <a:cs typeface="Arial" panose="020B0604020202020204" pitchFamily="34" charset="0"/>
              </a:rPr>
              <a:t>Schedule a free, no-obligation consultation</a:t>
            </a:r>
          </a:p>
          <a:p>
            <a:pPr marL="285750" indent="-285750">
              <a:spcAft>
                <a:spcPts val="1200"/>
              </a:spcAft>
              <a:buFont typeface="Arial" panose="020B0604020202020204" pitchFamily="34" charset="0"/>
              <a:buChar char="•"/>
            </a:pPr>
            <a:r>
              <a:rPr lang="en-US" sz="1600" dirty="0">
                <a:solidFill>
                  <a:srgbClr val="343433"/>
                </a:solidFill>
                <a:latin typeface="Arial" panose="020B0604020202020204" pitchFamily="34" charset="0"/>
                <a:cs typeface="Arial" panose="020B0604020202020204" pitchFamily="34" charset="0"/>
              </a:rPr>
              <a:t>Personalized to your financial situation and goals</a:t>
            </a:r>
          </a:p>
          <a:p>
            <a:pPr marL="285750" indent="-285750">
              <a:spcAft>
                <a:spcPts val="1200"/>
              </a:spcAft>
              <a:buFont typeface="Arial" panose="020B0604020202020204" pitchFamily="34" charset="0"/>
              <a:buChar char="•"/>
            </a:pPr>
            <a:r>
              <a:rPr lang="en-US" sz="1600" dirty="0">
                <a:solidFill>
                  <a:srgbClr val="343433"/>
                </a:solidFill>
                <a:latin typeface="Arial" panose="020B0604020202020204" pitchFamily="34" charset="0"/>
                <a:cs typeface="Arial" panose="020B0604020202020204" pitchFamily="34" charset="0"/>
              </a:rPr>
              <a:t>Review custom loan options</a:t>
            </a:r>
          </a:p>
          <a:p>
            <a:pPr marL="285750" indent="-285750">
              <a:spcAft>
                <a:spcPts val="1200"/>
              </a:spcAft>
              <a:buFont typeface="Arial" panose="020B0604020202020204" pitchFamily="34" charset="0"/>
              <a:buChar char="•"/>
            </a:pPr>
            <a:r>
              <a:rPr lang="en-US" sz="1600" dirty="0">
                <a:solidFill>
                  <a:srgbClr val="343433"/>
                </a:solidFill>
                <a:latin typeface="Arial" panose="020B0604020202020204" pitchFamily="34" charset="0"/>
                <a:cs typeface="Arial" panose="020B0604020202020204" pitchFamily="34" charset="0"/>
              </a:rPr>
              <a:t>Start enjoying the life you’ve worked so hard for!</a:t>
            </a:r>
          </a:p>
        </p:txBody>
      </p:sp>
      <p:pic>
        <p:nvPicPr>
          <p:cNvPr id="8" name="Picture 7">
            <a:extLst>
              <a:ext uri="{FF2B5EF4-FFF2-40B4-BE49-F238E27FC236}">
                <a16:creationId xmlns:a16="http://schemas.microsoft.com/office/drawing/2014/main" id="{34793FE3-86E5-13B0-5F20-2BF3F0605514}"/>
              </a:ext>
            </a:extLst>
          </p:cNvPr>
          <p:cNvPicPr>
            <a:picLocks noChangeAspect="1"/>
          </p:cNvPicPr>
          <p:nvPr/>
        </p:nvPicPr>
        <p:blipFill>
          <a:blip r:embed="rId3"/>
          <a:stretch>
            <a:fillRect/>
          </a:stretch>
        </p:blipFill>
        <p:spPr>
          <a:xfrm>
            <a:off x="4311081" y="4390217"/>
            <a:ext cx="1572487" cy="577361"/>
          </a:xfrm>
          <a:prstGeom prst="rect">
            <a:avLst/>
          </a:prstGeom>
        </p:spPr>
      </p:pic>
    </p:spTree>
    <p:extLst>
      <p:ext uri="{BB962C8B-B14F-4D97-AF65-F5344CB8AC3E}">
        <p14:creationId xmlns:p14="http://schemas.microsoft.com/office/powerpoint/2010/main" val="83795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379ACD-0FE3-4D3B-3910-1CCFC391D6AC}"/>
              </a:ext>
            </a:extLst>
          </p:cNvPr>
          <p:cNvSpPr/>
          <p:nvPr/>
        </p:nvSpPr>
        <p:spPr>
          <a:xfrm>
            <a:off x="0" y="0"/>
            <a:ext cx="9144000" cy="4230255"/>
          </a:xfrm>
          <a:prstGeom prst="rect">
            <a:avLst/>
          </a:prstGeom>
          <a:solidFill>
            <a:srgbClr val="2475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92AB01-714B-5946-9601-D45D65BD2298}"/>
              </a:ext>
            </a:extLst>
          </p:cNvPr>
          <p:cNvSpPr/>
          <p:nvPr/>
        </p:nvSpPr>
        <p:spPr>
          <a:xfrm>
            <a:off x="658551" y="1415709"/>
            <a:ext cx="7826898" cy="1908550"/>
          </a:xfrm>
          <a:prstGeom prst="rect">
            <a:avLst/>
          </a:prstGeom>
        </p:spPr>
        <p:txBody>
          <a:bodyPr wrap="square" anchor="ctr">
            <a:noAutofit/>
          </a:bodyPr>
          <a:lstStyle/>
          <a:p>
            <a:r>
              <a:rPr lang="en-US" sz="1200" dirty="0">
                <a:solidFill>
                  <a:schemeClr val="bg1"/>
                </a:solidFill>
                <a:latin typeface="Arial" panose="020B0604020202020204" pitchFamily="34" charset="0"/>
                <a:cs typeface="Arial" panose="020B0604020202020204" pitchFamily="34" charset="0"/>
              </a:rPr>
              <a:t>These materials are designed to provide the reader with a general overview and understanding of the topic(s) presented and are not intended as a substitute for consultation with qualified legal counsel regarding the manner, in which the laws, regulations, and guidelines covered may apply to a particular fact pattern or business model. No part of this presentation may be reproduced, forwarded, copied, or redistributed in any form or by any means without the prior written consent of Mutual of Omaha Mortgage, Inc., dba Mutual of Omaha Reverse Mortgage. This presentation could include technical inaccuracies or typographical errors. Mutual of Omaha Mortgage does not guarantee the accuracy of the information provided and disclaims any and all express or implied warranties, including, but not limited to, any warranties of merchantability or fitness for a particular purpose or use. This presentation should not be construed as legal advice or relied on as a sole resource for any part of the Home Equity Conversion Mortgage program. Unauthorized reproduction, forwarding, distribution or display of this copyrighted work is subject to criminal and civil penalties under federal law. These materials are not from and were not approved by HUD or FHA.</a:t>
            </a:r>
          </a:p>
          <a:p>
            <a:endParaRPr lang="en-US" sz="800" b="1" dirty="0">
              <a:solidFill>
                <a:schemeClr val="bg1"/>
              </a:solidFill>
              <a:latin typeface="WhitneyCondensed Book" pitchFamily="2" charset="77"/>
            </a:endParaRPr>
          </a:p>
        </p:txBody>
      </p:sp>
      <p:pic>
        <p:nvPicPr>
          <p:cNvPr id="12" name="Picture 11">
            <a:extLst>
              <a:ext uri="{FF2B5EF4-FFF2-40B4-BE49-F238E27FC236}">
                <a16:creationId xmlns:a16="http://schemas.microsoft.com/office/drawing/2014/main" id="{3DDCDC40-8FE5-D636-7A56-412AD32BCF0A}"/>
              </a:ext>
            </a:extLst>
          </p:cNvPr>
          <p:cNvPicPr>
            <a:picLocks noChangeAspect="1"/>
          </p:cNvPicPr>
          <p:nvPr/>
        </p:nvPicPr>
        <p:blipFill>
          <a:blip r:embed="rId3"/>
          <a:stretch>
            <a:fillRect/>
          </a:stretch>
        </p:blipFill>
        <p:spPr>
          <a:xfrm>
            <a:off x="359711" y="4390217"/>
            <a:ext cx="1572487" cy="577361"/>
          </a:xfrm>
          <a:prstGeom prst="rect">
            <a:avLst/>
          </a:prstGeom>
        </p:spPr>
      </p:pic>
    </p:spTree>
    <p:extLst>
      <p:ext uri="{BB962C8B-B14F-4D97-AF65-F5344CB8AC3E}">
        <p14:creationId xmlns:p14="http://schemas.microsoft.com/office/powerpoint/2010/main" val="51562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5156D9-256B-4B4E-9344-A5C34B97ACA1}"/>
              </a:ext>
            </a:extLst>
          </p:cNvPr>
          <p:cNvSpPr/>
          <p:nvPr/>
        </p:nvSpPr>
        <p:spPr>
          <a:xfrm>
            <a:off x="1786" y="336"/>
            <a:ext cx="9159365" cy="4229920"/>
          </a:xfrm>
          <a:prstGeom prst="rect">
            <a:avLst/>
          </a:prstGeom>
          <a:solidFill>
            <a:srgbClr val="19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Whitney Book" pitchFamily="50" charset="0"/>
            </a:endParaRPr>
          </a:p>
        </p:txBody>
      </p:sp>
      <p:sp>
        <p:nvSpPr>
          <p:cNvPr id="12" name="Content Placeholder 2">
            <a:extLst>
              <a:ext uri="{FF2B5EF4-FFF2-40B4-BE49-F238E27FC236}">
                <a16:creationId xmlns:a16="http://schemas.microsoft.com/office/drawing/2014/main" id="{B3F48EC9-7CD5-1441-8BDF-D209B3302733}"/>
              </a:ext>
            </a:extLst>
          </p:cNvPr>
          <p:cNvSpPr txBox="1">
            <a:spLocks/>
          </p:cNvSpPr>
          <p:nvPr/>
        </p:nvSpPr>
        <p:spPr>
          <a:xfrm>
            <a:off x="829114" y="288063"/>
            <a:ext cx="7775246" cy="376845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pPr marL="0" indent="0">
              <a:spcBef>
                <a:spcPts val="1125"/>
              </a:spcBef>
              <a:buNone/>
            </a:pPr>
            <a:r>
              <a:rPr lang="en-US" sz="700" dirty="0">
                <a:solidFill>
                  <a:schemeClr val="bg1"/>
                </a:solidFill>
                <a:latin typeface="Arial" panose="020B0604020202020204" pitchFamily="34" charset="0"/>
                <a:cs typeface="Arial" panose="020B0604020202020204" pitchFamily="34" charset="0"/>
              </a:rPr>
              <a:t>Borrower must occupy home as primary residence and remain current on property taxes, homeowner’s insurance, the costs of home maintenance, and any HOA fees.</a:t>
            </a:r>
          </a:p>
          <a:p>
            <a:pPr marL="0" indent="0">
              <a:spcBef>
                <a:spcPts val="1125"/>
              </a:spcBef>
              <a:buNone/>
            </a:pPr>
            <a:r>
              <a:rPr lang="en-US" sz="700" dirty="0">
                <a:solidFill>
                  <a:schemeClr val="bg1"/>
                </a:solidFill>
                <a:latin typeface="Arial" panose="020B0604020202020204" pitchFamily="34" charset="0"/>
                <a:cs typeface="Arial" panose="020B0604020202020204" pitchFamily="34" charset="0"/>
              </a:rPr>
              <a:t>Mutual of Omaha Mortgage, Inc. dba Mutual of Omaha Reverse Mortgage, NMLS ID 1025894. 3131 Camino Del Rio N 1100, San Diego, CA 92108. Alabama Consumer Credit License 22123; Alaska Broker/Lender License AK1025894.  Arizona Mortgage Banker License 0926603; Arkansas Combination Mortgage Banker/Broker/Servicer License 109250; Licensed by the Department of Financial Protection &amp; Innovation under the California Residential Mortgage Lending Act, License 4131356; Colorado Mortgage Registration 1025894; Connecticut Mortgage Lender License ML-1025894; Delaware Lender License 028515; District of Columbia Mortgage Dual Authority License MLB1025894; Florida Mortgage Lender Servicer License MLD1827; Georgia Mortgage Lender License/Registration 46648; Hawaii Mortgage Loan Originator Company License HI-1025894; Idaho Mortgage Broker/Lender License MBL-2081025894; Illinois Residential Mortgage Licensee MB.6761115; Indiana-DFI Mortgage Lending License 43321; Iowa Mortgage Banker License 2019-0119; Kansas Mortgage Company License MC.0025612; Kentucky Mortgage Company License MC707287; Louisiana Residential Mortgage Lending License 1025894; Maine Supervised Lender License 1025894; Maryland Mortgage Lender License 21678; Massachusetts Mortgage Broker and Lender License MC1025894; Michigan 1st Mortgage Broker/Lender/Servicer Registrant FR0022702; Minnesota Residential Mortgage Originator Exemption MN-OX-1025894; Mississippi Mortgage Lender 1025894; Missouri Mortgage Company License 21-2472; Montana Mortgage Broker and Lender License 1025894; Nebraska Mortgage Banker License 1025894; Nevada Exempt Company Registration 4830. Licensed by the New Hampshire Banking Department, Mortgage Banker License 19926-MB; Licensed by the New Jersey Banking and Insurance Department.  New Jersey Residential Mortgage Lender License 1025894; New Mexico Mortgage Loan Company License 1025894; North Carolina Mortgage Lender License L-186305; North Dakota Money Broker License MB103387; Ohio Residential Mortgage Lending Act Certificate of Registration RM.804535.000; Oklahoma Mortgage Lender License ML012498; Oregon Mortgage Lending License ML- 5208; Pennsylvania Mortgage Lender License 72932; Rhode Island Lender License 20163229LL. Rhode Island Loan Broker License 20163230LB; South Carolina BFI Mortgage Lender/Servicer License MLS-1025894; South Dakota Mortgage Lender License ML.05253; Tennessee Mortgage License 190182; Texas Mortgage Banker Registration 1025894; Utah Mortgage Entity License 8928021; Vermont Lender License 6891; Virginia Mortgage Broker and Lender License, NMLS ID #1025894 (</a:t>
            </a:r>
            <a:r>
              <a:rPr lang="en-US" sz="700" dirty="0" err="1">
                <a:solidFill>
                  <a:schemeClr val="bg1"/>
                </a:solidFill>
                <a:latin typeface="Arial" panose="020B0604020202020204" pitchFamily="34" charset="0"/>
                <a:cs typeface="Arial" panose="020B0604020202020204" pitchFamily="34" charset="0"/>
              </a:rPr>
              <a:t>www.nmlsconsumeraccess.org</a:t>
            </a:r>
            <a:r>
              <a:rPr lang="en-US" sz="700" dirty="0">
                <a:solidFill>
                  <a:schemeClr val="bg1"/>
                </a:solidFill>
                <a:latin typeface="Arial" panose="020B0604020202020204" pitchFamily="34" charset="0"/>
                <a:cs typeface="Arial" panose="020B0604020202020204" pitchFamily="34" charset="0"/>
              </a:rPr>
              <a:t>); Washington Consumer Loan Company License CL-1025894; Wisconsin Mortgage Banker License 1025894BA; Wyoming Mortgage Lender/Broker License 3488. (866) 200-3210. Subject to Credit Approval. </a:t>
            </a:r>
          </a:p>
          <a:p>
            <a:pPr marL="0" indent="0">
              <a:spcBef>
                <a:spcPts val="1125"/>
              </a:spcBef>
              <a:buNone/>
            </a:pPr>
            <a:r>
              <a:rPr lang="en-US" sz="700" dirty="0">
                <a:solidFill>
                  <a:schemeClr val="bg1"/>
                </a:solidFill>
                <a:latin typeface="Arial" panose="020B0604020202020204" pitchFamily="34" charset="0"/>
                <a:cs typeface="Arial" panose="020B0604020202020204" pitchFamily="34" charset="0"/>
              </a:rPr>
              <a:t>Charges such as an origination fee, mortgage insurance premiums, closing costs and/or servicing fees may be assessed and will be added to the loan balance.  As long as you comply with the terms of the loan, you retain title until you sell or transfer the property, and, therefore, you are responsible for paying property taxes, insurance and maintenance.  Failing to pay these amounts may cause the loan to become immediately due and/or subject the property to a tax lien, other encumbrance or foreclosure.  The loan balance grows over time, and interest is added to that balance. Interest on a reverse mortgage is not deductible from your income tax until you repay all or part of the interest on the loan.  Although the loan is non-recourse, at the maturity of the loan, the lender will have a claim against your property and you or your heirs may need to sell the property in order to repay the loan, or use other assets to repay the loan in order to retain the property.</a:t>
            </a:r>
          </a:p>
          <a:p>
            <a:pPr marL="0" indent="0">
              <a:spcBef>
                <a:spcPts val="1125"/>
              </a:spcBef>
              <a:buNone/>
            </a:pPr>
            <a:r>
              <a:rPr lang="en-US" sz="700" dirty="0">
                <a:solidFill>
                  <a:schemeClr val="bg1"/>
                </a:solidFill>
                <a:latin typeface="Arial" panose="020B0604020202020204" pitchFamily="34" charset="0"/>
                <a:cs typeface="Arial" panose="020B0604020202020204" pitchFamily="34" charset="0"/>
              </a:rPr>
              <a:t>These materials are not from HUD or FHA and the document was not approved by HUD, FHA or any Government Agency. For licensing information, go to: </a:t>
            </a:r>
            <a:r>
              <a:rPr lang="en-US" sz="700" dirty="0" err="1">
                <a:solidFill>
                  <a:schemeClr val="bg1"/>
                </a:solidFill>
                <a:latin typeface="Arial" panose="020B0604020202020204" pitchFamily="34" charset="0"/>
                <a:cs typeface="Arial" panose="020B0604020202020204" pitchFamily="34" charset="0"/>
              </a:rPr>
              <a:t>www.nmlsconsumeraccess.org</a:t>
            </a:r>
            <a:endParaRPr lang="en-US" sz="700" dirty="0">
              <a:solidFill>
                <a:schemeClr val="bg1"/>
              </a:solidFill>
              <a:latin typeface="Arial" panose="020B0604020202020204" pitchFamily="34" charset="0"/>
              <a:cs typeface="Arial" panose="020B0604020202020204" pitchFamily="34" charset="0"/>
            </a:endParaRPr>
          </a:p>
          <a:p>
            <a:pPr indent="0">
              <a:spcBef>
                <a:spcPts val="24"/>
              </a:spcBef>
              <a:spcAft>
                <a:spcPts val="24"/>
              </a:spcAft>
              <a:buNone/>
            </a:pPr>
            <a:endParaRPr lang="en-US" sz="700" b="1" dirty="0">
              <a:solidFill>
                <a:schemeClr val="bg1"/>
              </a:solidFill>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8422559E-0E10-C8CE-59B0-83CB2C6EB9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010" y="3938210"/>
            <a:ext cx="1286269" cy="236625"/>
          </a:xfrm>
          <a:prstGeom prst="rect">
            <a:avLst/>
          </a:prstGeom>
        </p:spPr>
      </p:pic>
      <p:pic>
        <p:nvPicPr>
          <p:cNvPr id="8" name="Picture 7">
            <a:extLst>
              <a:ext uri="{FF2B5EF4-FFF2-40B4-BE49-F238E27FC236}">
                <a16:creationId xmlns:a16="http://schemas.microsoft.com/office/drawing/2014/main" id="{3C71B7B8-BED7-E0E4-AE2A-94704F4E9F2A}"/>
              </a:ext>
            </a:extLst>
          </p:cNvPr>
          <p:cNvPicPr>
            <a:picLocks noChangeAspect="1"/>
          </p:cNvPicPr>
          <p:nvPr/>
        </p:nvPicPr>
        <p:blipFill>
          <a:blip r:embed="rId3"/>
          <a:stretch>
            <a:fillRect/>
          </a:stretch>
        </p:blipFill>
        <p:spPr>
          <a:xfrm>
            <a:off x="829114" y="4390217"/>
            <a:ext cx="1572487" cy="577361"/>
          </a:xfrm>
          <a:prstGeom prst="rect">
            <a:avLst/>
          </a:prstGeom>
        </p:spPr>
      </p:pic>
    </p:spTree>
    <p:extLst>
      <p:ext uri="{BB962C8B-B14F-4D97-AF65-F5344CB8AC3E}">
        <p14:creationId xmlns:p14="http://schemas.microsoft.com/office/powerpoint/2010/main" val="1387969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2C50BC-C3AA-CB43-8268-2F6A813C5EDB}"/>
              </a:ext>
            </a:extLst>
          </p:cNvPr>
          <p:cNvSpPr/>
          <p:nvPr/>
        </p:nvSpPr>
        <p:spPr>
          <a:xfrm>
            <a:off x="1786" y="336"/>
            <a:ext cx="9142214" cy="4229920"/>
          </a:xfrm>
          <a:prstGeom prst="rect">
            <a:avLst/>
          </a:prstGeom>
          <a:solidFill>
            <a:srgbClr val="19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Slide Number Placeholder 5">
            <a:extLst>
              <a:ext uri="{FF2B5EF4-FFF2-40B4-BE49-F238E27FC236}">
                <a16:creationId xmlns:a16="http://schemas.microsoft.com/office/drawing/2014/main" id="{37295ACA-B0FD-F2E8-743F-A32F5C3C43FD}"/>
              </a:ext>
            </a:extLst>
          </p:cNvPr>
          <p:cNvSpPr txBox="1">
            <a:spLocks/>
          </p:cNvSpPr>
          <p:nvPr/>
        </p:nvSpPr>
        <p:spPr>
          <a:xfrm>
            <a:off x="8874680" y="4860128"/>
            <a:ext cx="210987" cy="273808"/>
          </a:xfrm>
          <a:prstGeom prst="rect">
            <a:avLst/>
          </a:prstGeom>
        </p:spPr>
        <p:txBody>
          <a:bodyPr vert="horz" lIns="34286" tIns="17143" rIns="34286" bIns="17143"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F3C9F3-225B-E040-8107-32C876E8537E}" type="slidenum">
              <a:rPr lang="en-US" sz="900">
                <a:solidFill>
                  <a:schemeClr val="bg1"/>
                </a:solidFill>
                <a:latin typeface="Arial" panose="020B0604020202020204" pitchFamily="34" charset="0"/>
                <a:cs typeface="Arial" panose="020B0604020202020204" pitchFamily="34" charset="0"/>
              </a:rPr>
              <a:pPr/>
              <a:t>21</a:t>
            </a:fld>
            <a:endParaRPr lang="en-US" sz="900">
              <a:solidFill>
                <a:schemeClr val="bg1"/>
              </a:solidFill>
              <a:latin typeface="Arial" panose="020B0604020202020204" pitchFamily="34" charset="0"/>
              <a:cs typeface="Arial" panose="020B0604020202020204" pitchFamily="34" charset="0"/>
            </a:endParaRPr>
          </a:p>
        </p:txBody>
      </p:sp>
      <p:pic>
        <p:nvPicPr>
          <p:cNvPr id="2050" name="Picture 2" descr="Your-Logo-here-300x193 - BreakThrough Physical Therapy">
            <a:extLst>
              <a:ext uri="{FF2B5EF4-FFF2-40B4-BE49-F238E27FC236}">
                <a16:creationId xmlns:a16="http://schemas.microsoft.com/office/drawing/2014/main" id="{B73243AF-0767-21EF-4A26-1BC9FE5846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3250" y="1652588"/>
            <a:ext cx="2857500" cy="1838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AF32115-EDEE-B9AD-A011-FC17802AF97D}"/>
              </a:ext>
            </a:extLst>
          </p:cNvPr>
          <p:cNvSpPr/>
          <p:nvPr/>
        </p:nvSpPr>
        <p:spPr>
          <a:xfrm>
            <a:off x="1786" y="336"/>
            <a:ext cx="9159365" cy="4229920"/>
          </a:xfrm>
          <a:prstGeom prst="rect">
            <a:avLst/>
          </a:prstGeom>
          <a:solidFill>
            <a:srgbClr val="247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Whitney Book" pitchFamily="50" charset="0"/>
            </a:endParaRPr>
          </a:p>
        </p:txBody>
      </p:sp>
      <p:sp>
        <p:nvSpPr>
          <p:cNvPr id="4" name="TextBox 3">
            <a:extLst>
              <a:ext uri="{FF2B5EF4-FFF2-40B4-BE49-F238E27FC236}">
                <a16:creationId xmlns:a16="http://schemas.microsoft.com/office/drawing/2014/main" id="{4FF0C0C1-B438-AEAB-80B5-BD44B57EFA9D}"/>
              </a:ext>
            </a:extLst>
          </p:cNvPr>
          <p:cNvSpPr txBox="1"/>
          <p:nvPr/>
        </p:nvSpPr>
        <p:spPr>
          <a:xfrm>
            <a:off x="2570466" y="2144957"/>
            <a:ext cx="3430284" cy="1981633"/>
          </a:xfrm>
          <a:prstGeom prst="rect">
            <a:avLst/>
          </a:prstGeom>
          <a:noFill/>
        </p:spPr>
        <p:txBody>
          <a:bodyPr wrap="square" rtlCol="0">
            <a:spAutoFit/>
          </a:bodyPr>
          <a:lstStyle/>
          <a:p>
            <a:pPr>
              <a:lnSpc>
                <a:spcPct val="150000"/>
              </a:lnSpc>
            </a:pPr>
            <a:r>
              <a:rPr lang="en-US" sz="1600" b="1" dirty="0">
                <a:solidFill>
                  <a:schemeClr val="bg1"/>
                </a:solidFill>
                <a:latin typeface="Arial Black" panose="020B0604020202020204" pitchFamily="34" charset="0"/>
                <a:cs typeface="Arial Black" panose="020B0604020202020204" pitchFamily="34" charset="0"/>
              </a:rPr>
              <a:t>NAME</a:t>
            </a:r>
          </a:p>
          <a:p>
            <a:pPr>
              <a:lnSpc>
                <a:spcPct val="125000"/>
              </a:lnSpc>
            </a:pPr>
            <a:r>
              <a:rPr lang="en-US" sz="1000" b="1" dirty="0">
                <a:solidFill>
                  <a:schemeClr val="bg1"/>
                </a:solidFill>
                <a:latin typeface="Arial Black" panose="020B0604020202020204" pitchFamily="34" charset="0"/>
                <a:cs typeface="Arial Black" panose="020B0604020202020204" pitchFamily="34" charset="0"/>
              </a:rPr>
              <a:t>Company name</a:t>
            </a:r>
          </a:p>
          <a:p>
            <a:pPr>
              <a:lnSpc>
                <a:spcPct val="125000"/>
              </a:lnSpc>
            </a:pPr>
            <a:r>
              <a:rPr lang="en-US" sz="1000" dirty="0">
                <a:solidFill>
                  <a:schemeClr val="bg1"/>
                </a:solidFill>
                <a:latin typeface="Arial" panose="020B0604020202020204" pitchFamily="34" charset="0"/>
                <a:cs typeface="Arial" panose="020B0604020202020204" pitchFamily="34" charset="0"/>
              </a:rPr>
              <a:t>Title</a:t>
            </a:r>
          </a:p>
          <a:p>
            <a:pPr>
              <a:lnSpc>
                <a:spcPct val="125000"/>
              </a:lnSpc>
            </a:pPr>
            <a:endParaRPr lang="en-US" sz="1000" b="1" dirty="0">
              <a:solidFill>
                <a:schemeClr val="bg1"/>
              </a:solidFill>
              <a:latin typeface="Arial" panose="020B0604020202020204" pitchFamily="34" charset="0"/>
              <a:cs typeface="Arial" panose="020B0604020202020204" pitchFamily="34" charset="0"/>
            </a:endParaRPr>
          </a:p>
          <a:p>
            <a:pPr>
              <a:lnSpc>
                <a:spcPct val="125000"/>
              </a:lnSpc>
            </a:pPr>
            <a:r>
              <a:rPr lang="en-US" sz="1000" b="1" dirty="0">
                <a:solidFill>
                  <a:schemeClr val="bg1"/>
                </a:solidFill>
                <a:latin typeface="Arial" panose="020B0604020202020204" pitchFamily="34" charset="0"/>
                <a:cs typeface="Arial" panose="020B0604020202020204" pitchFamily="34" charset="0"/>
              </a:rPr>
              <a:t>Phone:</a:t>
            </a:r>
          </a:p>
          <a:p>
            <a:pPr>
              <a:lnSpc>
                <a:spcPct val="125000"/>
              </a:lnSpc>
            </a:pPr>
            <a:r>
              <a:rPr lang="en-US" sz="1000" b="1" dirty="0">
                <a:solidFill>
                  <a:schemeClr val="bg1"/>
                </a:solidFill>
                <a:latin typeface="Arial" panose="020B0604020202020204" pitchFamily="34" charset="0"/>
                <a:cs typeface="Arial" panose="020B0604020202020204" pitchFamily="34" charset="0"/>
              </a:rPr>
              <a:t>Email:</a:t>
            </a:r>
          </a:p>
          <a:p>
            <a:pPr>
              <a:lnSpc>
                <a:spcPct val="125000"/>
              </a:lnSpc>
            </a:pPr>
            <a:r>
              <a:rPr lang="en-US" sz="1000" b="1" dirty="0">
                <a:solidFill>
                  <a:schemeClr val="bg1"/>
                </a:solidFill>
                <a:latin typeface="Arial" panose="020B0604020202020204" pitchFamily="34" charset="0"/>
                <a:cs typeface="Arial" panose="020B0604020202020204" pitchFamily="34" charset="0"/>
              </a:rPr>
              <a:t>Website:</a:t>
            </a:r>
          </a:p>
          <a:p>
            <a:pPr>
              <a:lnSpc>
                <a:spcPct val="125000"/>
              </a:lnSpc>
            </a:pPr>
            <a:endParaRPr lang="en-US" sz="1000" b="1" dirty="0">
              <a:solidFill>
                <a:schemeClr val="bg1"/>
              </a:solidFill>
              <a:latin typeface="Arial" panose="020B0604020202020204" pitchFamily="34" charset="0"/>
              <a:cs typeface="Arial" panose="020B0604020202020204" pitchFamily="34" charset="0"/>
            </a:endParaRPr>
          </a:p>
          <a:p>
            <a:pPr>
              <a:lnSpc>
                <a:spcPct val="125000"/>
              </a:lnSpc>
            </a:pPr>
            <a:endParaRPr lang="en-US" sz="1000" dirty="0">
              <a:solidFill>
                <a:schemeClr val="bg1"/>
              </a:solidFill>
              <a:latin typeface="Arial" panose="020B0604020202020204" pitchFamily="34" charset="0"/>
              <a:cs typeface="Arial" panose="020B0604020202020204" pitchFamily="34" charset="0"/>
            </a:endParaRPr>
          </a:p>
        </p:txBody>
      </p:sp>
      <p:pic>
        <p:nvPicPr>
          <p:cNvPr id="9" name="Picture 2" descr="Helen Romero - Person Headshot Silhouette Transparent PNG - 800x800 - Free  Download on NicePNG">
            <a:extLst>
              <a:ext uri="{FF2B5EF4-FFF2-40B4-BE49-F238E27FC236}">
                <a16:creationId xmlns:a16="http://schemas.microsoft.com/office/drawing/2014/main" id="{29AC3795-8736-C29B-5582-7F76CE3723A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1752" y="2300926"/>
            <a:ext cx="1240970" cy="125609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A532E25-7290-AB5A-CB2D-4E98A6256C08}"/>
              </a:ext>
            </a:extLst>
          </p:cNvPr>
          <p:cNvPicPr>
            <a:picLocks noChangeAspect="1"/>
          </p:cNvPicPr>
          <p:nvPr/>
        </p:nvPicPr>
        <p:blipFill>
          <a:blip r:embed="rId5"/>
          <a:stretch>
            <a:fillRect/>
          </a:stretch>
        </p:blipFill>
        <p:spPr>
          <a:xfrm>
            <a:off x="829114" y="4390217"/>
            <a:ext cx="1572487" cy="577361"/>
          </a:xfrm>
          <a:prstGeom prst="rect">
            <a:avLst/>
          </a:prstGeom>
        </p:spPr>
      </p:pic>
    </p:spTree>
    <p:extLst>
      <p:ext uri="{BB962C8B-B14F-4D97-AF65-F5344CB8AC3E}">
        <p14:creationId xmlns:p14="http://schemas.microsoft.com/office/powerpoint/2010/main" val="254949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1F2E22-1F41-5682-665B-341AEDFF0AD3}"/>
              </a:ext>
            </a:extLst>
          </p:cNvPr>
          <p:cNvSpPr/>
          <p:nvPr/>
        </p:nvSpPr>
        <p:spPr>
          <a:xfrm>
            <a:off x="0" y="1"/>
            <a:ext cx="1115568" cy="5151436"/>
          </a:xfrm>
          <a:prstGeom prst="rect">
            <a:avLst/>
          </a:prstGeom>
          <a:solidFill>
            <a:srgbClr val="0E5993"/>
          </a:solidFill>
          <a:ln>
            <a:solidFill>
              <a:srgbClr val="0E59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1F9C84-8E3B-DC4D-A676-AE61A9038EC6}"/>
              </a:ext>
            </a:extLst>
          </p:cNvPr>
          <p:cNvSpPr txBox="1"/>
          <p:nvPr/>
        </p:nvSpPr>
        <p:spPr>
          <a:xfrm>
            <a:off x="2220708" y="1178091"/>
            <a:ext cx="3430284" cy="1404552"/>
          </a:xfrm>
          <a:prstGeom prst="rect">
            <a:avLst/>
          </a:prstGeom>
          <a:noFill/>
        </p:spPr>
        <p:txBody>
          <a:bodyPr wrap="square" rtlCol="0">
            <a:spAutoFit/>
          </a:bodyPr>
          <a:lstStyle/>
          <a:p>
            <a:pPr>
              <a:lnSpc>
                <a:spcPct val="150000"/>
              </a:lnSpc>
            </a:pPr>
            <a:r>
              <a:rPr lang="en-US" sz="1600" b="1" dirty="0">
                <a:solidFill>
                  <a:srgbClr val="0E5993"/>
                </a:solidFill>
                <a:latin typeface="Arial Black" panose="020B0604020202020204" pitchFamily="34" charset="0"/>
                <a:cs typeface="Arial Black" panose="020B0604020202020204" pitchFamily="34" charset="0"/>
              </a:rPr>
              <a:t>NAME</a:t>
            </a:r>
          </a:p>
          <a:p>
            <a:pPr>
              <a:lnSpc>
                <a:spcPct val="125000"/>
              </a:lnSpc>
            </a:pPr>
            <a:r>
              <a:rPr lang="en-US" sz="1000" b="1" dirty="0">
                <a:solidFill>
                  <a:srgbClr val="343433"/>
                </a:solidFill>
                <a:latin typeface="Arial Black" panose="020B0604020202020204" pitchFamily="34" charset="0"/>
                <a:cs typeface="Arial Black" panose="020B0604020202020204" pitchFamily="34" charset="0"/>
              </a:rPr>
              <a:t>Company name</a:t>
            </a:r>
          </a:p>
          <a:p>
            <a:pPr>
              <a:lnSpc>
                <a:spcPct val="125000"/>
              </a:lnSpc>
            </a:pPr>
            <a:r>
              <a:rPr lang="en-US" sz="1000" dirty="0">
                <a:solidFill>
                  <a:srgbClr val="343433"/>
                </a:solidFill>
                <a:latin typeface="Arial" panose="020B0604020202020204" pitchFamily="34" charset="0"/>
                <a:cs typeface="Arial" panose="020B0604020202020204" pitchFamily="34" charset="0"/>
              </a:rPr>
              <a:t>Title</a:t>
            </a:r>
          </a:p>
          <a:p>
            <a:pPr>
              <a:lnSpc>
                <a:spcPct val="125000"/>
              </a:lnSpc>
            </a:pPr>
            <a:r>
              <a:rPr lang="en-US" sz="1000" b="1" dirty="0">
                <a:solidFill>
                  <a:srgbClr val="343433"/>
                </a:solidFill>
                <a:latin typeface="Arial" panose="020B0604020202020204" pitchFamily="34" charset="0"/>
                <a:cs typeface="Arial" panose="020B0604020202020204" pitchFamily="34" charset="0"/>
              </a:rPr>
              <a:t>Phone:</a:t>
            </a:r>
          </a:p>
          <a:p>
            <a:pPr>
              <a:lnSpc>
                <a:spcPct val="125000"/>
              </a:lnSpc>
            </a:pPr>
            <a:r>
              <a:rPr lang="en-US" sz="1000" b="1" dirty="0">
                <a:solidFill>
                  <a:srgbClr val="343433"/>
                </a:solidFill>
                <a:latin typeface="Arial" panose="020B0604020202020204" pitchFamily="34" charset="0"/>
                <a:cs typeface="Arial" panose="020B0604020202020204" pitchFamily="34" charset="0"/>
              </a:rPr>
              <a:t>Email:</a:t>
            </a:r>
          </a:p>
          <a:p>
            <a:pPr>
              <a:lnSpc>
                <a:spcPct val="125000"/>
              </a:lnSpc>
            </a:pPr>
            <a:endParaRPr lang="en-US" sz="1000" dirty="0">
              <a:solidFill>
                <a:srgbClr val="343433"/>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9C5F2A3-CA24-D885-9765-B0AA0C19295F}"/>
              </a:ext>
            </a:extLst>
          </p:cNvPr>
          <p:cNvSpPr txBox="1"/>
          <p:nvPr/>
        </p:nvSpPr>
        <p:spPr>
          <a:xfrm>
            <a:off x="2220708" y="2491496"/>
            <a:ext cx="5022555" cy="248401"/>
          </a:xfrm>
          <a:prstGeom prst="rect">
            <a:avLst/>
          </a:prstGeom>
          <a:noFill/>
        </p:spPr>
        <p:txBody>
          <a:bodyPr wrap="square" rtlCol="0">
            <a:spAutoFit/>
          </a:bodyPr>
          <a:lstStyle>
            <a:defPPr>
              <a:defRPr lang="en-US"/>
            </a:defPPr>
            <a:lvl1pPr algn="ctr">
              <a:defRPr sz="1200" b="1">
                <a:latin typeface="Arial Nova" panose="020B0504020202020204" pitchFamily="34" charset="0"/>
              </a:defRPr>
            </a:lvl1pPr>
          </a:lstStyle>
          <a:p>
            <a:pPr algn="l">
              <a:lnSpc>
                <a:spcPct val="125000"/>
              </a:lnSpc>
            </a:pPr>
            <a:r>
              <a:rPr lang="en-US" sz="900" b="0" dirty="0">
                <a:solidFill>
                  <a:srgbClr val="343433"/>
                </a:solidFill>
                <a:latin typeface="Arial" panose="020B0604020202020204" pitchFamily="34" charset="0"/>
                <a:cs typeface="Arial" panose="020B0604020202020204" pitchFamily="34" charset="0"/>
              </a:rPr>
              <a:t>Bio Body Copy Section</a:t>
            </a:r>
          </a:p>
        </p:txBody>
      </p:sp>
      <p:cxnSp>
        <p:nvCxnSpPr>
          <p:cNvPr id="5" name="Straight Connector 4">
            <a:extLst>
              <a:ext uri="{FF2B5EF4-FFF2-40B4-BE49-F238E27FC236}">
                <a16:creationId xmlns:a16="http://schemas.microsoft.com/office/drawing/2014/main" id="{B61561DB-1086-A603-EF20-E242A1922B85}"/>
              </a:ext>
            </a:extLst>
          </p:cNvPr>
          <p:cNvCxnSpPr>
            <a:cxnSpLocks/>
          </p:cNvCxnSpPr>
          <p:nvPr/>
        </p:nvCxnSpPr>
        <p:spPr>
          <a:xfrm>
            <a:off x="2289614" y="2425259"/>
            <a:ext cx="6381716"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D348C32-050A-C677-EE80-0179947FBB1E}"/>
              </a:ext>
            </a:extLst>
          </p:cNvPr>
          <p:cNvSpPr txBox="1"/>
          <p:nvPr/>
        </p:nvSpPr>
        <p:spPr>
          <a:xfrm>
            <a:off x="6127500" y="2110622"/>
            <a:ext cx="2543830" cy="248401"/>
          </a:xfrm>
          <a:prstGeom prst="rect">
            <a:avLst/>
          </a:prstGeom>
          <a:noFill/>
        </p:spPr>
        <p:txBody>
          <a:bodyPr wrap="square" rtlCol="0">
            <a:spAutoFit/>
          </a:bodyPr>
          <a:lstStyle/>
          <a:p>
            <a:pPr>
              <a:lnSpc>
                <a:spcPct val="125000"/>
              </a:lnSpc>
            </a:pPr>
            <a:r>
              <a:rPr lang="en-US" sz="900" b="1" dirty="0">
                <a:solidFill>
                  <a:srgbClr val="343433"/>
                </a:solidFill>
                <a:latin typeface="Arial" panose="020B0604020202020204" pitchFamily="34" charset="0"/>
                <a:cs typeface="Arial" panose="020B0604020202020204" pitchFamily="34" charset="0"/>
              </a:rPr>
              <a:t>Website:</a:t>
            </a:r>
            <a:endParaRPr lang="en-US" sz="900" dirty="0">
              <a:solidFill>
                <a:srgbClr val="343433"/>
              </a:solidFill>
              <a:latin typeface="Arial" panose="020B0604020202020204" pitchFamily="34" charset="0"/>
              <a:cs typeface="Arial" panose="020B0604020202020204" pitchFamily="34" charset="0"/>
            </a:endParaRPr>
          </a:p>
        </p:txBody>
      </p:sp>
      <p:sp>
        <p:nvSpPr>
          <p:cNvPr id="7" name="object 4">
            <a:extLst>
              <a:ext uri="{FF2B5EF4-FFF2-40B4-BE49-F238E27FC236}">
                <a16:creationId xmlns:a16="http://schemas.microsoft.com/office/drawing/2014/main" id="{EDD33F00-9165-8403-E11F-9EA0B5907CDC}"/>
              </a:ext>
            </a:extLst>
          </p:cNvPr>
          <p:cNvSpPr txBox="1"/>
          <p:nvPr/>
        </p:nvSpPr>
        <p:spPr>
          <a:xfrm>
            <a:off x="2220708" y="507147"/>
            <a:ext cx="3819650" cy="375743"/>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MY STORY</a:t>
            </a:r>
          </a:p>
        </p:txBody>
      </p:sp>
      <p:pic>
        <p:nvPicPr>
          <p:cNvPr id="9" name="Picture 2" descr="Helen Romero - Person Headshot Silhouette Transparent PNG - 800x800 - Free  Download on NicePNG">
            <a:extLst>
              <a:ext uri="{FF2B5EF4-FFF2-40B4-BE49-F238E27FC236}">
                <a16:creationId xmlns:a16="http://schemas.microsoft.com/office/drawing/2014/main" id="{3BFD9B16-F910-6A92-BEE5-46D3FCC52A2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1994" y="1169169"/>
            <a:ext cx="1240970" cy="125609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65B6C6B0-97BE-6AF2-F415-DA9CCAA05058}"/>
              </a:ext>
            </a:extLst>
          </p:cNvPr>
          <p:cNvSpPr/>
          <p:nvPr/>
        </p:nvSpPr>
        <p:spPr>
          <a:xfrm>
            <a:off x="1236133" y="3268133"/>
            <a:ext cx="1270000" cy="12700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E3197A5E-47FE-911E-1E70-48C57B80D1A9}"/>
              </a:ext>
            </a:extLst>
          </p:cNvPr>
          <p:cNvPicPr>
            <a:picLocks noChangeAspect="1"/>
          </p:cNvPicPr>
          <p:nvPr/>
        </p:nvPicPr>
        <p:blipFill>
          <a:blip r:embed="rId3"/>
          <a:stretch>
            <a:fillRect/>
          </a:stretch>
        </p:blipFill>
        <p:spPr>
          <a:xfrm>
            <a:off x="2289614" y="4390217"/>
            <a:ext cx="1572487" cy="577361"/>
          </a:xfrm>
          <a:prstGeom prst="rect">
            <a:avLst/>
          </a:prstGeom>
        </p:spPr>
      </p:pic>
    </p:spTree>
    <p:extLst>
      <p:ext uri="{BB962C8B-B14F-4D97-AF65-F5344CB8AC3E}">
        <p14:creationId xmlns:p14="http://schemas.microsoft.com/office/powerpoint/2010/main" val="380398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at a table with a vase of flowers&#10;&#10;Description automatically generated">
            <a:extLst>
              <a:ext uri="{FF2B5EF4-FFF2-40B4-BE49-F238E27FC236}">
                <a16:creationId xmlns:a16="http://schemas.microsoft.com/office/drawing/2014/main" id="{C7B009F0-5F62-CDC1-A3DE-F996139F0D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1"/>
          <a:stretch>
            <a:fillRect/>
          </a:stretch>
        </p:blipFill>
        <p:spPr>
          <a:xfrm>
            <a:off x="0" y="1"/>
            <a:ext cx="3463634" cy="5143498"/>
          </a:xfrm>
          <a:prstGeom prst="rect">
            <a:avLst/>
          </a:prstGeom>
        </p:spPr>
      </p:pic>
      <p:sp>
        <p:nvSpPr>
          <p:cNvPr id="3" name="object 4">
            <a:extLst>
              <a:ext uri="{FF2B5EF4-FFF2-40B4-BE49-F238E27FC236}">
                <a16:creationId xmlns:a16="http://schemas.microsoft.com/office/drawing/2014/main" id="{97F5FFB6-04C9-E3BF-4AE3-CAEC75606B7D}"/>
              </a:ext>
            </a:extLst>
          </p:cNvPr>
          <p:cNvSpPr txBox="1"/>
          <p:nvPr/>
        </p:nvSpPr>
        <p:spPr>
          <a:xfrm>
            <a:off x="3971038" y="494945"/>
            <a:ext cx="4073032" cy="1114407"/>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WHY WE PARTNER WITH MUTUAL OF OMAHA MORTGAGE</a:t>
            </a:r>
          </a:p>
        </p:txBody>
      </p:sp>
      <p:sp>
        <p:nvSpPr>
          <p:cNvPr id="4" name="TextBox 3">
            <a:extLst>
              <a:ext uri="{FF2B5EF4-FFF2-40B4-BE49-F238E27FC236}">
                <a16:creationId xmlns:a16="http://schemas.microsoft.com/office/drawing/2014/main" id="{A0BFE2B5-9B30-75C4-73D8-5C97B5087610}"/>
              </a:ext>
            </a:extLst>
          </p:cNvPr>
          <p:cNvSpPr txBox="1"/>
          <p:nvPr/>
        </p:nvSpPr>
        <p:spPr>
          <a:xfrm>
            <a:off x="3908034" y="1795070"/>
            <a:ext cx="4520350" cy="2293448"/>
          </a:xfrm>
          <a:prstGeom prst="rect">
            <a:avLst/>
          </a:prstGeom>
          <a:noFill/>
        </p:spPr>
        <p:txBody>
          <a:bodyPr wrap="square" rtlCol="0">
            <a:spAutoFit/>
          </a:bodyPr>
          <a:lstStyle/>
          <a:p>
            <a:pPr marL="285750" indent="-285750">
              <a:lnSpc>
                <a:spcPct val="125000"/>
              </a:lnSpc>
              <a:spcBef>
                <a:spcPts val="600"/>
              </a:spcBef>
              <a:spcAft>
                <a:spcPts val="1200"/>
              </a:spcAft>
              <a:buFont typeface="Arial" panose="020B0604020202020204" pitchFamily="34" charset="0"/>
              <a:buChar char="•"/>
            </a:pPr>
            <a:r>
              <a:rPr lang="en-US" sz="1600" dirty="0">
                <a:solidFill>
                  <a:srgbClr val="343433"/>
                </a:solidFill>
                <a:latin typeface="Arial" panose="020B0604020202020204" pitchFamily="34" charset="0"/>
                <a:ea typeface="Calibri Light" charset="0"/>
                <a:cs typeface="Arial" panose="020B0604020202020204" pitchFamily="34" charset="0"/>
              </a:rPr>
              <a:t>Mutual has been helping seniors protect </a:t>
            </a:r>
            <a:br>
              <a:rPr lang="en-US" sz="1600" dirty="0">
                <a:solidFill>
                  <a:srgbClr val="343433"/>
                </a:solidFill>
                <a:latin typeface="Arial" panose="020B0604020202020204" pitchFamily="34" charset="0"/>
                <a:ea typeface="Calibri Light" charset="0"/>
                <a:cs typeface="Arial" panose="020B0604020202020204" pitchFamily="34" charset="0"/>
              </a:rPr>
            </a:br>
            <a:r>
              <a:rPr lang="en-US" sz="1600" dirty="0">
                <a:solidFill>
                  <a:srgbClr val="343433"/>
                </a:solidFill>
                <a:latin typeface="Arial" panose="020B0604020202020204" pitchFamily="34" charset="0"/>
                <a:ea typeface="Calibri Light" charset="0"/>
                <a:cs typeface="Arial" panose="020B0604020202020204" pitchFamily="34" charset="0"/>
              </a:rPr>
              <a:t>their financial future for 100+ years</a:t>
            </a:r>
            <a:endParaRPr lang="en-US" sz="1000" dirty="0">
              <a:solidFill>
                <a:srgbClr val="343433"/>
              </a:solidFill>
              <a:latin typeface="Arial" panose="020B0604020202020204" pitchFamily="34" charset="0"/>
              <a:ea typeface="Calibri Light" charset="0"/>
              <a:cs typeface="Arial" panose="020B0604020202020204" pitchFamily="34" charset="0"/>
            </a:endParaRPr>
          </a:p>
          <a:p>
            <a:pPr marL="285750" indent="-285750">
              <a:lnSpc>
                <a:spcPct val="125000"/>
              </a:lnSpc>
              <a:spcAft>
                <a:spcPts val="1200"/>
              </a:spcAft>
              <a:buFont typeface="Arial" panose="020B0604020202020204" pitchFamily="34" charset="0"/>
              <a:buChar char="•"/>
            </a:pPr>
            <a:r>
              <a:rPr lang="en-US" sz="1600" dirty="0">
                <a:solidFill>
                  <a:srgbClr val="343433"/>
                </a:solidFill>
                <a:latin typeface="Arial" panose="020B0604020202020204" pitchFamily="34" charset="0"/>
                <a:cs typeface="Arial" panose="020B0604020202020204" pitchFamily="34" charset="0"/>
              </a:rPr>
              <a:t>Specialize in insurance, retirement, and</a:t>
            </a:r>
            <a:br>
              <a:rPr lang="en-US" sz="1600" dirty="0">
                <a:solidFill>
                  <a:srgbClr val="343433"/>
                </a:solidFill>
                <a:latin typeface="Arial" panose="020B0604020202020204" pitchFamily="34" charset="0"/>
                <a:cs typeface="Arial" panose="020B0604020202020204" pitchFamily="34" charset="0"/>
              </a:rPr>
            </a:br>
            <a:r>
              <a:rPr lang="en-US" sz="1600" dirty="0">
                <a:solidFill>
                  <a:srgbClr val="343433"/>
                </a:solidFill>
                <a:latin typeface="Arial" panose="020B0604020202020204" pitchFamily="34" charset="0"/>
                <a:cs typeface="Arial" panose="020B0604020202020204" pitchFamily="34" charset="0"/>
              </a:rPr>
              <a:t>longevity planning</a:t>
            </a:r>
            <a:endParaRPr lang="en-US" sz="1000" dirty="0">
              <a:solidFill>
                <a:srgbClr val="343433"/>
              </a:solidFill>
              <a:latin typeface="Arial" panose="020B0604020202020204" pitchFamily="34" charset="0"/>
              <a:cs typeface="Arial" panose="020B0604020202020204" pitchFamily="34" charset="0"/>
            </a:endParaRPr>
          </a:p>
          <a:p>
            <a:pPr marL="285750" indent="-285750">
              <a:lnSpc>
                <a:spcPct val="125000"/>
              </a:lnSpc>
              <a:spcBef>
                <a:spcPts val="600"/>
              </a:spcBef>
              <a:spcAft>
                <a:spcPts val="1200"/>
              </a:spcAft>
              <a:buFont typeface="Arial" panose="020B0604020202020204" pitchFamily="34" charset="0"/>
              <a:buChar char="•"/>
            </a:pPr>
            <a:r>
              <a:rPr lang="en-US" sz="1600" dirty="0">
                <a:solidFill>
                  <a:srgbClr val="343433"/>
                </a:solidFill>
                <a:latin typeface="Arial" panose="020B0604020202020204" pitchFamily="34" charset="0"/>
                <a:cs typeface="Arial" panose="020B0604020202020204" pitchFamily="34" charset="0"/>
              </a:rPr>
              <a:t>Known for stability, protection, and doing</a:t>
            </a:r>
            <a:br>
              <a:rPr lang="en-US" sz="1600" dirty="0">
                <a:solidFill>
                  <a:srgbClr val="343433"/>
                </a:solidFill>
                <a:latin typeface="Arial" panose="020B0604020202020204" pitchFamily="34" charset="0"/>
                <a:cs typeface="Arial" panose="020B0604020202020204" pitchFamily="34" charset="0"/>
              </a:rPr>
            </a:br>
            <a:r>
              <a:rPr lang="en-US" sz="1600" dirty="0">
                <a:solidFill>
                  <a:srgbClr val="343433"/>
                </a:solidFill>
                <a:latin typeface="Arial" panose="020B0604020202020204" pitchFamily="34" charset="0"/>
                <a:cs typeface="Arial" panose="020B0604020202020204" pitchFamily="34" charset="0"/>
              </a:rPr>
              <a:t>things “the right way”</a:t>
            </a:r>
          </a:p>
        </p:txBody>
      </p:sp>
      <p:pic>
        <p:nvPicPr>
          <p:cNvPr id="10" name="Picture 9">
            <a:extLst>
              <a:ext uri="{FF2B5EF4-FFF2-40B4-BE49-F238E27FC236}">
                <a16:creationId xmlns:a16="http://schemas.microsoft.com/office/drawing/2014/main" id="{56421095-FDE3-1035-3774-38D14BA59FDF}"/>
              </a:ext>
            </a:extLst>
          </p:cNvPr>
          <p:cNvPicPr>
            <a:picLocks noChangeAspect="1"/>
          </p:cNvPicPr>
          <p:nvPr/>
        </p:nvPicPr>
        <p:blipFill>
          <a:blip r:embed="rId3"/>
          <a:stretch>
            <a:fillRect/>
          </a:stretch>
        </p:blipFill>
        <p:spPr>
          <a:xfrm>
            <a:off x="4311081" y="4390217"/>
            <a:ext cx="1572487" cy="577361"/>
          </a:xfrm>
          <a:prstGeom prst="rect">
            <a:avLst/>
          </a:prstGeom>
        </p:spPr>
      </p:pic>
    </p:spTree>
    <p:extLst>
      <p:ext uri="{BB962C8B-B14F-4D97-AF65-F5344CB8AC3E}">
        <p14:creationId xmlns:p14="http://schemas.microsoft.com/office/powerpoint/2010/main" val="336313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42542-9C0F-DCEE-4802-93D84415F96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0AF48B8-29E3-9930-DD31-77C35F1D35F2}"/>
              </a:ext>
            </a:extLst>
          </p:cNvPr>
          <p:cNvPicPr>
            <a:picLocks noChangeAspect="1"/>
          </p:cNvPicPr>
          <p:nvPr/>
        </p:nvPicPr>
        <p:blipFill>
          <a:blip r:embed="rId2" cstate="screen">
            <a:extLst>
              <a:ext uri="{28A0092B-C50C-407E-A947-70E740481C1C}">
                <a14:useLocalDpi xmlns:a14="http://schemas.microsoft.com/office/drawing/2010/main"/>
              </a:ext>
            </a:extLst>
          </a:blip>
          <a:srcRect r="-36"/>
          <a:stretch>
            <a:fillRect/>
          </a:stretch>
        </p:blipFill>
        <p:spPr>
          <a:xfrm>
            <a:off x="0" y="0"/>
            <a:ext cx="3491342" cy="5143500"/>
          </a:xfrm>
          <a:prstGeom prst="rect">
            <a:avLst/>
          </a:prstGeom>
        </p:spPr>
      </p:pic>
      <p:sp>
        <p:nvSpPr>
          <p:cNvPr id="3" name="object 4">
            <a:extLst>
              <a:ext uri="{FF2B5EF4-FFF2-40B4-BE49-F238E27FC236}">
                <a16:creationId xmlns:a16="http://schemas.microsoft.com/office/drawing/2014/main" id="{13548E3D-39CB-F232-74FF-A5DD7A8949E4}"/>
              </a:ext>
            </a:extLst>
          </p:cNvPr>
          <p:cNvSpPr txBox="1"/>
          <p:nvPr/>
        </p:nvSpPr>
        <p:spPr>
          <a:xfrm>
            <a:off x="3971038" y="494945"/>
            <a:ext cx="4073032" cy="745075"/>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WHY RETIREMENT RISK IS INCREASING</a:t>
            </a:r>
          </a:p>
        </p:txBody>
      </p:sp>
      <p:sp>
        <p:nvSpPr>
          <p:cNvPr id="7" name="Content Placeholder 2">
            <a:extLst>
              <a:ext uri="{FF2B5EF4-FFF2-40B4-BE49-F238E27FC236}">
                <a16:creationId xmlns:a16="http://schemas.microsoft.com/office/drawing/2014/main" id="{CD8F64F5-5952-B08D-90A8-8BB369C3DBDC}"/>
              </a:ext>
            </a:extLst>
          </p:cNvPr>
          <p:cNvSpPr txBox="1">
            <a:spLocks/>
          </p:cNvSpPr>
          <p:nvPr/>
        </p:nvSpPr>
        <p:spPr>
          <a:xfrm>
            <a:off x="3908032" y="1441450"/>
            <a:ext cx="4778768" cy="285869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5000"/>
              </a:lnSpc>
              <a:spcBef>
                <a:spcPts val="0"/>
              </a:spcBef>
              <a:spcAft>
                <a:spcPts val="600"/>
              </a:spcAft>
            </a:pPr>
            <a:r>
              <a:rPr lang="en-US" sz="1600" dirty="0"/>
              <a:t>Americans are living longer—and retiring with more uncertainty</a:t>
            </a:r>
          </a:p>
          <a:p>
            <a:pPr>
              <a:lnSpc>
                <a:spcPct val="125000"/>
              </a:lnSpc>
              <a:spcBef>
                <a:spcPts val="0"/>
              </a:spcBef>
              <a:spcAft>
                <a:spcPts val="600"/>
              </a:spcAft>
            </a:pPr>
            <a:r>
              <a:rPr lang="en-US" sz="1600" dirty="0"/>
              <a:t>Healthcare, long-term care, and spousal loss risk</a:t>
            </a:r>
          </a:p>
          <a:p>
            <a:pPr>
              <a:lnSpc>
                <a:spcPct val="125000"/>
              </a:lnSpc>
              <a:spcBef>
                <a:spcPts val="0"/>
              </a:spcBef>
              <a:spcAft>
                <a:spcPts val="600"/>
              </a:spcAft>
            </a:pPr>
            <a:r>
              <a:rPr lang="en-US" sz="1600" dirty="0"/>
              <a:t>Market volatility, inflation, and healthcare costs threaten long-term security</a:t>
            </a:r>
          </a:p>
          <a:p>
            <a:pPr>
              <a:lnSpc>
                <a:spcPct val="125000"/>
              </a:lnSpc>
              <a:spcBef>
                <a:spcPts val="0"/>
              </a:spcBef>
              <a:spcAft>
                <a:spcPts val="600"/>
              </a:spcAft>
            </a:pPr>
            <a:r>
              <a:rPr lang="en-US" sz="1600" dirty="0"/>
              <a:t>Traditional pensions are disappearing</a:t>
            </a:r>
          </a:p>
          <a:p>
            <a:pPr>
              <a:lnSpc>
                <a:spcPct val="125000"/>
              </a:lnSpc>
              <a:spcBef>
                <a:spcPts val="0"/>
              </a:spcBef>
              <a:spcAft>
                <a:spcPts val="600"/>
              </a:spcAft>
            </a:pPr>
            <a:r>
              <a:rPr lang="en-US" sz="1600" dirty="0"/>
              <a:t>Most retirement wealth is tied up in home equity</a:t>
            </a:r>
          </a:p>
        </p:txBody>
      </p:sp>
      <p:pic>
        <p:nvPicPr>
          <p:cNvPr id="12" name="Picture 11">
            <a:extLst>
              <a:ext uri="{FF2B5EF4-FFF2-40B4-BE49-F238E27FC236}">
                <a16:creationId xmlns:a16="http://schemas.microsoft.com/office/drawing/2014/main" id="{2475EF0B-6B5E-137A-5610-0F8B5EDCCDF7}"/>
              </a:ext>
            </a:extLst>
          </p:cNvPr>
          <p:cNvPicPr>
            <a:picLocks noChangeAspect="1"/>
          </p:cNvPicPr>
          <p:nvPr/>
        </p:nvPicPr>
        <p:blipFill>
          <a:blip r:embed="rId3"/>
          <a:stretch>
            <a:fillRect/>
          </a:stretch>
        </p:blipFill>
        <p:spPr>
          <a:xfrm>
            <a:off x="4196781" y="4390217"/>
            <a:ext cx="1572487" cy="577361"/>
          </a:xfrm>
          <a:prstGeom prst="rect">
            <a:avLst/>
          </a:prstGeom>
        </p:spPr>
      </p:pic>
    </p:spTree>
    <p:extLst>
      <p:ext uri="{BB962C8B-B14F-4D97-AF65-F5344CB8AC3E}">
        <p14:creationId xmlns:p14="http://schemas.microsoft.com/office/powerpoint/2010/main" val="2238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brick building&#10;&#10;Description automatically generated">
            <a:extLst>
              <a:ext uri="{FF2B5EF4-FFF2-40B4-BE49-F238E27FC236}">
                <a16:creationId xmlns:a16="http://schemas.microsoft.com/office/drawing/2014/main" id="{02D61630-9EBB-AF6B-5B7F-A314D4DB70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2" y="4204"/>
            <a:ext cx="3458985" cy="5139296"/>
          </a:xfrm>
          <a:prstGeom prst="rect">
            <a:avLst/>
          </a:prstGeom>
        </p:spPr>
      </p:pic>
      <p:sp>
        <p:nvSpPr>
          <p:cNvPr id="3" name="object 4">
            <a:extLst>
              <a:ext uri="{FF2B5EF4-FFF2-40B4-BE49-F238E27FC236}">
                <a16:creationId xmlns:a16="http://schemas.microsoft.com/office/drawing/2014/main" id="{97F5FFB6-04C9-E3BF-4AE3-CAEC75606B7D}"/>
              </a:ext>
            </a:extLst>
          </p:cNvPr>
          <p:cNvSpPr txBox="1"/>
          <p:nvPr/>
        </p:nvSpPr>
        <p:spPr>
          <a:xfrm>
            <a:off x="3971038" y="494945"/>
            <a:ext cx="4073032" cy="745075"/>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THE OVERLOOKED ASSET: HOME EQUITY</a:t>
            </a:r>
          </a:p>
        </p:txBody>
      </p:sp>
      <p:sp>
        <p:nvSpPr>
          <p:cNvPr id="4" name="TextBox 3">
            <a:extLst>
              <a:ext uri="{FF2B5EF4-FFF2-40B4-BE49-F238E27FC236}">
                <a16:creationId xmlns:a16="http://schemas.microsoft.com/office/drawing/2014/main" id="{A0BFE2B5-9B30-75C4-73D8-5C97B5087610}"/>
              </a:ext>
            </a:extLst>
          </p:cNvPr>
          <p:cNvSpPr txBox="1"/>
          <p:nvPr/>
        </p:nvSpPr>
        <p:spPr>
          <a:xfrm>
            <a:off x="3908034" y="1492293"/>
            <a:ext cx="4639066" cy="2832057"/>
          </a:xfrm>
          <a:prstGeom prst="rect">
            <a:avLst/>
          </a:prstGeom>
          <a:noFill/>
        </p:spPr>
        <p:txBody>
          <a:bodyPr wrap="square" rtlCol="0">
            <a:spAutoFit/>
          </a:bodyPr>
          <a:lstStyle/>
          <a:p>
            <a:pPr marL="285750" indent="-285750">
              <a:lnSpc>
                <a:spcPct val="125000"/>
              </a:lnSpc>
              <a:spcAft>
                <a:spcPts val="1200"/>
              </a:spcAft>
              <a:buFont typeface="Arial" panose="020B0604020202020204" pitchFamily="34" charset="0"/>
              <a:buChar char="•"/>
            </a:pPr>
            <a:r>
              <a:rPr lang="en-US" sz="1600" dirty="0">
                <a:solidFill>
                  <a:srgbClr val="343433"/>
                </a:solidFill>
                <a:latin typeface="Arial" panose="020B0604020202020204" pitchFamily="34" charset="0"/>
                <a:ea typeface="Calibri Light" charset="0"/>
                <a:cs typeface="Arial" panose="020B0604020202020204" pitchFamily="34" charset="0"/>
              </a:rPr>
              <a:t>Often treated as a last resort</a:t>
            </a:r>
          </a:p>
          <a:p>
            <a:pPr marL="285750" indent="-285750">
              <a:lnSpc>
                <a:spcPct val="125000"/>
              </a:lnSpc>
              <a:spcAft>
                <a:spcPts val="1200"/>
              </a:spcAft>
              <a:buFont typeface="Arial" panose="020B0604020202020204" pitchFamily="34" charset="0"/>
              <a:buChar char="•"/>
            </a:pPr>
            <a:r>
              <a:rPr lang="en-US" sz="1600" dirty="0">
                <a:solidFill>
                  <a:srgbClr val="343433"/>
                </a:solidFill>
                <a:latin typeface="Arial" panose="020B0604020202020204" pitchFamily="34" charset="0"/>
                <a:cs typeface="Arial" panose="020B0604020202020204" pitchFamily="34" charset="0"/>
              </a:rPr>
              <a:t>Typically, the largest asset</a:t>
            </a:r>
          </a:p>
          <a:p>
            <a:pPr marL="285750" indent="-285750">
              <a:lnSpc>
                <a:spcPct val="125000"/>
              </a:lnSpc>
              <a:spcAft>
                <a:spcPts val="1200"/>
              </a:spcAft>
              <a:buFont typeface="Arial" panose="020B0604020202020204" pitchFamily="34" charset="0"/>
              <a:buChar char="•"/>
            </a:pPr>
            <a:r>
              <a:rPr lang="en-US" sz="1600" dirty="0">
                <a:solidFill>
                  <a:srgbClr val="343433"/>
                </a:solidFill>
                <a:latin typeface="Arial" panose="020B0604020202020204" pitchFamily="34" charset="0"/>
                <a:cs typeface="Arial" panose="020B0604020202020204" pitchFamily="34" charset="0"/>
              </a:rPr>
              <a:t>Can be strategically coordinated with retirement planning</a:t>
            </a:r>
          </a:p>
          <a:p>
            <a:pPr>
              <a:lnSpc>
                <a:spcPct val="125000"/>
              </a:lnSpc>
              <a:spcAft>
                <a:spcPts val="6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ea typeface="Calibri Light" charset="0"/>
                <a:cs typeface="Arial" panose="020B0604020202020204" pitchFamily="34" charset="0"/>
              </a:rPr>
              <a:t>• Generate Cash Flow</a:t>
            </a:r>
          </a:p>
          <a:p>
            <a:pPr>
              <a:lnSpc>
                <a:spcPct val="125000"/>
              </a:lnSpc>
              <a:spcAft>
                <a:spcPts val="6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ea typeface="Calibri Light" charset="0"/>
                <a:cs typeface="Arial" panose="020B0604020202020204" pitchFamily="34" charset="0"/>
              </a:rPr>
              <a:t>• Portfolio Protection</a:t>
            </a:r>
          </a:p>
          <a:p>
            <a:pPr>
              <a:lnSpc>
                <a:spcPct val="125000"/>
              </a:lnSpc>
              <a:spcAft>
                <a:spcPts val="6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ea typeface="Calibri Light" charset="0"/>
                <a:cs typeface="Arial" panose="020B0604020202020204" pitchFamily="34" charset="0"/>
              </a:rPr>
              <a:t>• Tax-efficient income </a:t>
            </a:r>
            <a:endParaRPr lang="en-US" sz="1600" dirty="0">
              <a:solidFill>
                <a:srgbClr val="343433"/>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DD36B1B-31FB-29AE-D900-D52C7BB36703}"/>
              </a:ext>
            </a:extLst>
          </p:cNvPr>
          <p:cNvPicPr>
            <a:picLocks noChangeAspect="1"/>
          </p:cNvPicPr>
          <p:nvPr/>
        </p:nvPicPr>
        <p:blipFill>
          <a:blip r:embed="rId3"/>
          <a:stretch>
            <a:fillRect/>
          </a:stretch>
        </p:blipFill>
        <p:spPr>
          <a:xfrm>
            <a:off x="4311081" y="4390217"/>
            <a:ext cx="1572487" cy="577361"/>
          </a:xfrm>
          <a:prstGeom prst="rect">
            <a:avLst/>
          </a:prstGeom>
        </p:spPr>
      </p:pic>
    </p:spTree>
    <p:extLst>
      <p:ext uri="{BB962C8B-B14F-4D97-AF65-F5344CB8AC3E}">
        <p14:creationId xmlns:p14="http://schemas.microsoft.com/office/powerpoint/2010/main" val="329109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4BE3B-F8CD-05DD-6C5A-6BE0BE2DD540}"/>
            </a:ext>
          </a:extLst>
        </p:cNvPr>
        <p:cNvGrpSpPr/>
        <p:nvPr/>
      </p:nvGrpSpPr>
      <p:grpSpPr>
        <a:xfrm>
          <a:off x="0" y="0"/>
          <a:ext cx="0" cy="0"/>
          <a:chOff x="0" y="0"/>
          <a:chExt cx="0" cy="0"/>
        </a:xfrm>
      </p:grpSpPr>
      <p:pic>
        <p:nvPicPr>
          <p:cNvPr id="7" name="Picture 6" descr="A person sitting in a living room&#10;&#10;Description automatically generated">
            <a:extLst>
              <a:ext uri="{FF2B5EF4-FFF2-40B4-BE49-F238E27FC236}">
                <a16:creationId xmlns:a16="http://schemas.microsoft.com/office/drawing/2014/main" id="{D90908C3-C882-6A80-8080-587C2243AE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9236" y="0"/>
            <a:ext cx="3458983" cy="5143500"/>
          </a:xfrm>
          <a:prstGeom prst="rect">
            <a:avLst/>
          </a:prstGeom>
        </p:spPr>
      </p:pic>
      <p:sp>
        <p:nvSpPr>
          <p:cNvPr id="3" name="object 4">
            <a:extLst>
              <a:ext uri="{FF2B5EF4-FFF2-40B4-BE49-F238E27FC236}">
                <a16:creationId xmlns:a16="http://schemas.microsoft.com/office/drawing/2014/main" id="{286FA236-6BD7-5DAA-E7E7-8449BE330FFB}"/>
              </a:ext>
            </a:extLst>
          </p:cNvPr>
          <p:cNvSpPr txBox="1"/>
          <p:nvPr/>
        </p:nvSpPr>
        <p:spPr>
          <a:xfrm>
            <a:off x="3971038" y="494945"/>
            <a:ext cx="4073032" cy="745075"/>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TYPES OF REVERSE MORTGAGES</a:t>
            </a:r>
          </a:p>
        </p:txBody>
      </p:sp>
      <p:sp>
        <p:nvSpPr>
          <p:cNvPr id="4" name="TextBox 3">
            <a:extLst>
              <a:ext uri="{FF2B5EF4-FFF2-40B4-BE49-F238E27FC236}">
                <a16:creationId xmlns:a16="http://schemas.microsoft.com/office/drawing/2014/main" id="{AF049158-D1CD-2BBA-06A2-0DB30B8D30F0}"/>
              </a:ext>
            </a:extLst>
          </p:cNvPr>
          <p:cNvSpPr txBox="1"/>
          <p:nvPr/>
        </p:nvSpPr>
        <p:spPr>
          <a:xfrm>
            <a:off x="3908033" y="1568493"/>
            <a:ext cx="4644839" cy="1293175"/>
          </a:xfrm>
          <a:prstGeom prst="rect">
            <a:avLst/>
          </a:prstGeom>
          <a:noFill/>
        </p:spPr>
        <p:txBody>
          <a:bodyPr wrap="square" rtlCol="0">
            <a:spAutoFit/>
          </a:bodyPr>
          <a:lstStyle/>
          <a:p>
            <a:pPr marL="285750" indent="-285750">
              <a:lnSpc>
                <a:spcPct val="125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Home Equity Conversion Mortgage (HECM)</a:t>
            </a:r>
          </a:p>
          <a:p>
            <a:pPr marL="285750" indent="-285750">
              <a:lnSpc>
                <a:spcPct val="125000"/>
              </a:lnSpc>
              <a:spcAft>
                <a:spcPts val="1200"/>
              </a:spcAft>
              <a:buFont typeface="Arial" panose="020B0604020202020204" pitchFamily="34" charset="0"/>
              <a:buChar char="•"/>
            </a:pPr>
            <a:r>
              <a:rPr lang="en-US" sz="1600" dirty="0" err="1">
                <a:latin typeface="Arial" panose="020B0604020202020204" pitchFamily="34" charset="0"/>
                <a:cs typeface="Arial" panose="020B0604020202020204" pitchFamily="34" charset="0"/>
              </a:rPr>
              <a:t>SecureEquity</a:t>
            </a:r>
            <a:r>
              <a:rPr lang="en-US" sz="1600" baseline="300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Jumbo Reverse Mortgage</a:t>
            </a:r>
          </a:p>
          <a:p>
            <a:pPr marL="285750" indent="-285750">
              <a:lnSpc>
                <a:spcPct val="125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HECM for Purchase</a:t>
            </a:r>
          </a:p>
        </p:txBody>
      </p:sp>
      <p:pic>
        <p:nvPicPr>
          <p:cNvPr id="10" name="Picture 9">
            <a:extLst>
              <a:ext uri="{FF2B5EF4-FFF2-40B4-BE49-F238E27FC236}">
                <a16:creationId xmlns:a16="http://schemas.microsoft.com/office/drawing/2014/main" id="{2FFA3EC1-42D6-9A37-EB66-172ACAC46DF8}"/>
              </a:ext>
            </a:extLst>
          </p:cNvPr>
          <p:cNvPicPr>
            <a:picLocks noChangeAspect="1"/>
          </p:cNvPicPr>
          <p:nvPr/>
        </p:nvPicPr>
        <p:blipFill>
          <a:blip r:embed="rId3"/>
          <a:stretch>
            <a:fillRect/>
          </a:stretch>
        </p:blipFill>
        <p:spPr>
          <a:xfrm>
            <a:off x="4311081" y="4390217"/>
            <a:ext cx="1572487" cy="577361"/>
          </a:xfrm>
          <a:prstGeom prst="rect">
            <a:avLst/>
          </a:prstGeom>
        </p:spPr>
      </p:pic>
    </p:spTree>
    <p:extLst>
      <p:ext uri="{BB962C8B-B14F-4D97-AF65-F5344CB8AC3E}">
        <p14:creationId xmlns:p14="http://schemas.microsoft.com/office/powerpoint/2010/main" val="381020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25675-C8D5-5E40-636D-AB3C1E7A0108}"/>
            </a:ext>
          </a:extLst>
        </p:cNvPr>
        <p:cNvGrpSpPr/>
        <p:nvPr/>
      </p:nvGrpSpPr>
      <p:grpSpPr>
        <a:xfrm>
          <a:off x="0" y="0"/>
          <a:ext cx="0" cy="0"/>
          <a:chOff x="0" y="0"/>
          <a:chExt cx="0" cy="0"/>
        </a:xfrm>
      </p:grpSpPr>
      <p:sp>
        <p:nvSpPr>
          <p:cNvPr id="3" name="object 4">
            <a:extLst>
              <a:ext uri="{FF2B5EF4-FFF2-40B4-BE49-F238E27FC236}">
                <a16:creationId xmlns:a16="http://schemas.microsoft.com/office/drawing/2014/main" id="{4C6C0D69-9AA4-3B41-9D9B-C5CF090BA2DB}"/>
              </a:ext>
            </a:extLst>
          </p:cNvPr>
          <p:cNvSpPr txBox="1"/>
          <p:nvPr/>
        </p:nvSpPr>
        <p:spPr>
          <a:xfrm>
            <a:off x="700645" y="494945"/>
            <a:ext cx="7795992" cy="745075"/>
          </a:xfrm>
          <a:prstGeom prst="rect">
            <a:avLst/>
          </a:prstGeom>
        </p:spPr>
        <p:txBody>
          <a:bodyPr vert="horz" wrap="square" lIns="0" tIns="6349" rIns="0" bIns="0" rtlCol="0">
            <a:spAutoFit/>
          </a:bodyPr>
          <a:lstStyle/>
          <a:p>
            <a:pPr marL="45711"/>
            <a:r>
              <a:rPr lang="en-US" sz="2400" b="1" dirty="0">
                <a:solidFill>
                  <a:srgbClr val="195993"/>
                </a:solidFill>
                <a:latin typeface="Arial Black" panose="020B0604020202020204" pitchFamily="34" charset="0"/>
                <a:cs typeface="Arial Black" panose="020B0604020202020204" pitchFamily="34" charset="0"/>
              </a:rPr>
              <a:t>WHAT IS A HOME EQUITY CONVERSION MORTGAGE (HECM)?</a:t>
            </a:r>
          </a:p>
        </p:txBody>
      </p:sp>
      <p:sp>
        <p:nvSpPr>
          <p:cNvPr id="4" name="TextBox 3">
            <a:extLst>
              <a:ext uri="{FF2B5EF4-FFF2-40B4-BE49-F238E27FC236}">
                <a16:creationId xmlns:a16="http://schemas.microsoft.com/office/drawing/2014/main" id="{6C1151ED-4FE7-C7B5-C0C9-22B9596C01AD}"/>
              </a:ext>
            </a:extLst>
          </p:cNvPr>
          <p:cNvSpPr txBox="1"/>
          <p:nvPr/>
        </p:nvSpPr>
        <p:spPr>
          <a:xfrm>
            <a:off x="617517" y="1534435"/>
            <a:ext cx="8526483" cy="3609065"/>
          </a:xfrm>
          <a:prstGeom prst="rect">
            <a:avLst/>
          </a:prstGeom>
          <a:noFill/>
        </p:spPr>
        <p:txBody>
          <a:bodyPr wrap="square" rtlCol="0">
            <a:spAutoFit/>
          </a:bodyPr>
          <a:lstStyle/>
          <a:p>
            <a:pPr>
              <a:lnSpc>
                <a:spcPct val="125000"/>
              </a:lnSpc>
              <a:spcAft>
                <a:spcPts val="6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Also known as a Reverse Mortgage</a:t>
            </a:r>
          </a:p>
          <a:p>
            <a:pPr>
              <a:lnSpc>
                <a:spcPct val="125000"/>
              </a:lnSpc>
              <a:spcAft>
                <a:spcPts val="6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FHA-insured reverse mortgage designed for older homeowners</a:t>
            </a:r>
          </a:p>
          <a:p>
            <a:pPr>
              <a:lnSpc>
                <a:spcPct val="125000"/>
              </a:lnSpc>
              <a:spcAft>
                <a:spcPts val="6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At least one of the borrowers must be 62 years old or older</a:t>
            </a:r>
          </a:p>
          <a:p>
            <a:pPr>
              <a:lnSpc>
                <a:spcPct val="125000"/>
              </a:lnSpc>
              <a:spcAft>
                <a:spcPts val="6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No monthly mortgage payments required</a:t>
            </a:r>
          </a:p>
          <a:p>
            <a:pPr marL="274320" lvl="1">
              <a:lnSpc>
                <a:spcPct val="125000"/>
              </a:lnSpc>
              <a:spcAft>
                <a:spcPts val="6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Must continue to pay property taxes, insurance, HOAs </a:t>
            </a:r>
            <a:br>
              <a:rPr lang="en-US" sz="1600" dirty="0">
                <a:solidFill>
                  <a:srgbClr val="343433"/>
                </a:solidFill>
                <a:latin typeface="Arial" panose="020B0604020202020204" pitchFamily="34" charset="0"/>
                <a:cs typeface="Arial" panose="020B0604020202020204" pitchFamily="34" charset="0"/>
              </a:rPr>
            </a:br>
            <a:r>
              <a:rPr lang="en-US" sz="1600" dirty="0">
                <a:solidFill>
                  <a:srgbClr val="343433"/>
                </a:solidFill>
                <a:latin typeface="Arial" panose="020B0604020202020204" pitchFamily="34" charset="0"/>
                <a:cs typeface="Arial" panose="020B0604020202020204" pitchFamily="34" charset="0"/>
              </a:rPr>
              <a:t>  and maintain the property</a:t>
            </a:r>
          </a:p>
          <a:p>
            <a:pPr>
              <a:lnSpc>
                <a:spcPct val="125000"/>
              </a:lnSpc>
              <a:spcAft>
                <a:spcPts val="6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Non-recourse loan—you never owe more than the home’s value at time of sale</a:t>
            </a:r>
          </a:p>
          <a:p>
            <a:pPr>
              <a:lnSpc>
                <a:spcPct val="125000"/>
              </a:lnSpc>
              <a:spcAft>
                <a:spcPts val="6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Borrower retains title and control of the home, just like with a </a:t>
            </a:r>
            <a:br>
              <a:rPr lang="en-US" sz="1600" dirty="0">
                <a:solidFill>
                  <a:srgbClr val="343433"/>
                </a:solidFill>
                <a:latin typeface="Arial" panose="020B0604020202020204" pitchFamily="34" charset="0"/>
                <a:cs typeface="Arial" panose="020B0604020202020204" pitchFamily="34" charset="0"/>
              </a:rPr>
            </a:br>
            <a:r>
              <a:rPr lang="en-US" sz="1600" dirty="0">
                <a:solidFill>
                  <a:srgbClr val="343433"/>
                </a:solidFill>
                <a:latin typeface="Arial" panose="020B0604020202020204" pitchFamily="34" charset="0"/>
                <a:cs typeface="Arial" panose="020B0604020202020204" pitchFamily="34" charset="0"/>
              </a:rPr>
              <a:t>  traditional mortgage</a:t>
            </a:r>
          </a:p>
          <a:p>
            <a:pPr>
              <a:lnSpc>
                <a:spcPct val="125000"/>
              </a:lnSpc>
              <a:spcAft>
                <a:spcPts val="600"/>
              </a:spcAft>
            </a:pPr>
            <a:endParaRPr lang="en-US" sz="1200" dirty="0">
              <a:solidFill>
                <a:srgbClr val="343433"/>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0DFA4D9-5573-7534-26B5-B7E6C0E78FE5}"/>
              </a:ext>
            </a:extLst>
          </p:cNvPr>
          <p:cNvSpPr/>
          <p:nvPr/>
        </p:nvSpPr>
        <p:spPr>
          <a:xfrm>
            <a:off x="0" y="1"/>
            <a:ext cx="285008" cy="5151436"/>
          </a:xfrm>
          <a:prstGeom prst="rect">
            <a:avLst/>
          </a:prstGeom>
          <a:solidFill>
            <a:srgbClr val="0E5993"/>
          </a:solidFill>
          <a:ln>
            <a:solidFill>
              <a:srgbClr val="0E59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019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EAEAE-8057-9619-8473-356FDBFB615A}"/>
            </a:ext>
          </a:extLst>
        </p:cNvPr>
        <p:cNvGrpSpPr/>
        <p:nvPr/>
      </p:nvGrpSpPr>
      <p:grpSpPr>
        <a:xfrm>
          <a:off x="0" y="0"/>
          <a:ext cx="0" cy="0"/>
          <a:chOff x="0" y="0"/>
          <a:chExt cx="0" cy="0"/>
        </a:xfrm>
      </p:grpSpPr>
      <p:pic>
        <p:nvPicPr>
          <p:cNvPr id="14" name="Picture 13" descr="A close-up of a logo&#10;&#10;AI-generated content may be incorrect.">
            <a:extLst>
              <a:ext uri="{FF2B5EF4-FFF2-40B4-BE49-F238E27FC236}">
                <a16:creationId xmlns:a16="http://schemas.microsoft.com/office/drawing/2014/main" id="{4B81BE50-B82C-3A0F-9233-E57022E6A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507" y="179882"/>
            <a:ext cx="3167560" cy="1116768"/>
          </a:xfrm>
          <a:prstGeom prst="rect">
            <a:avLst/>
          </a:prstGeom>
        </p:spPr>
      </p:pic>
      <p:sp>
        <p:nvSpPr>
          <p:cNvPr id="4" name="TextBox 3">
            <a:extLst>
              <a:ext uri="{FF2B5EF4-FFF2-40B4-BE49-F238E27FC236}">
                <a16:creationId xmlns:a16="http://schemas.microsoft.com/office/drawing/2014/main" id="{5F2B3C48-13C6-49D7-AD60-F1518467147A}"/>
              </a:ext>
            </a:extLst>
          </p:cNvPr>
          <p:cNvSpPr txBox="1"/>
          <p:nvPr/>
        </p:nvSpPr>
        <p:spPr>
          <a:xfrm>
            <a:off x="593766" y="1155799"/>
            <a:ext cx="8275105" cy="3486083"/>
          </a:xfrm>
          <a:prstGeom prst="rect">
            <a:avLst/>
          </a:prstGeom>
          <a:noFill/>
        </p:spPr>
        <p:txBody>
          <a:bodyPr wrap="square" rtlCol="0">
            <a:spAutoFit/>
          </a:bodyPr>
          <a:lstStyle/>
          <a:p>
            <a:pPr>
              <a:lnSpc>
                <a:spcPct val="125000"/>
              </a:lnSpc>
              <a:spcAft>
                <a:spcPts val="3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For high-valued properties</a:t>
            </a:r>
          </a:p>
          <a:p>
            <a:pPr>
              <a:lnSpc>
                <a:spcPct val="125000"/>
              </a:lnSpc>
              <a:spcAft>
                <a:spcPts val="3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Tax-free lump sum up to $4,000,000</a:t>
            </a:r>
          </a:p>
          <a:p>
            <a:pPr>
              <a:lnSpc>
                <a:spcPct val="125000"/>
              </a:lnSpc>
              <a:spcAft>
                <a:spcPts val="3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100% of funds available in year one – unlike FHA reverse mortgages</a:t>
            </a:r>
          </a:p>
          <a:p>
            <a:pPr>
              <a:lnSpc>
                <a:spcPct val="125000"/>
              </a:lnSpc>
              <a:spcAft>
                <a:spcPts val="3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b="1" dirty="0" err="1">
                <a:solidFill>
                  <a:srgbClr val="343433"/>
                </a:solidFill>
                <a:latin typeface="Arial" panose="020B0604020202020204" pitchFamily="34" charset="0"/>
                <a:cs typeface="Arial" panose="020B0604020202020204" pitchFamily="34" charset="0"/>
              </a:rPr>
              <a:t>SecureEquity</a:t>
            </a:r>
            <a:r>
              <a:rPr lang="en-US" sz="1600" b="1" baseline="30000" dirty="0">
                <a:solidFill>
                  <a:srgbClr val="343433"/>
                </a:solidFill>
                <a:latin typeface="Arial" panose="020B0604020202020204" pitchFamily="34" charset="0"/>
                <a:cs typeface="Arial" panose="020B0604020202020204" pitchFamily="34" charset="0"/>
              </a:rPr>
              <a:t>®</a:t>
            </a:r>
            <a:r>
              <a:rPr lang="en-US" sz="1600" b="1" dirty="0">
                <a:solidFill>
                  <a:srgbClr val="343433"/>
                </a:solidFill>
                <a:latin typeface="Arial" panose="020B0604020202020204" pitchFamily="34"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Minimum age is 55</a:t>
            </a:r>
          </a:p>
          <a:p>
            <a:pPr marL="274320" lvl="1">
              <a:lnSpc>
                <a:spcPct val="125000"/>
              </a:lnSpc>
              <a:spcAft>
                <a:spcPts val="3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Minimum age for LA, WA is 60, 62 in NC, NH, and TX.</a:t>
            </a:r>
          </a:p>
          <a:p>
            <a:pPr>
              <a:lnSpc>
                <a:spcPct val="125000"/>
              </a:lnSpc>
              <a:spcAft>
                <a:spcPts val="3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No Mortgage Premium Insurance (MIP)</a:t>
            </a:r>
          </a:p>
          <a:p>
            <a:pPr>
              <a:lnSpc>
                <a:spcPct val="125000"/>
              </a:lnSpc>
              <a:spcAft>
                <a:spcPts val="3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No monthly mortgage payments required</a:t>
            </a:r>
          </a:p>
          <a:p>
            <a:pPr marL="274320" lvl="1">
              <a:lnSpc>
                <a:spcPct val="125000"/>
              </a:lnSpc>
              <a:spcAft>
                <a:spcPts val="3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Must continue to pay property taxes, insurance, HOA and maintain the property</a:t>
            </a:r>
          </a:p>
          <a:p>
            <a:pPr>
              <a:lnSpc>
                <a:spcPct val="125000"/>
              </a:lnSpc>
              <a:spcAft>
                <a:spcPts val="3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Non-recourse loan—you never owe more than the home’s value at time of sale</a:t>
            </a:r>
          </a:p>
          <a:p>
            <a:pPr>
              <a:lnSpc>
                <a:spcPct val="125000"/>
              </a:lnSpc>
              <a:spcAft>
                <a:spcPts val="300"/>
              </a:spcAft>
            </a:pPr>
            <a:r>
              <a:rPr lang="en-US" sz="1600" b="1" dirty="0">
                <a:solidFill>
                  <a:srgbClr val="343433"/>
                </a:solidFill>
                <a:latin typeface="Arial" panose="020B0604020202020204" pitchFamily="34" charset="0"/>
                <a:ea typeface="Calibri Light" charset="0"/>
                <a:cs typeface="Arial" panose="020B0604020202020204" pitchFamily="34" charset="0"/>
              </a:rPr>
              <a:t>• </a:t>
            </a:r>
            <a:r>
              <a:rPr lang="en-US" sz="1600" dirty="0">
                <a:solidFill>
                  <a:srgbClr val="343433"/>
                </a:solidFill>
                <a:latin typeface="Arial" panose="020B0604020202020204" pitchFamily="34" charset="0"/>
                <a:cs typeface="Arial" panose="020B0604020202020204" pitchFamily="34" charset="0"/>
              </a:rPr>
              <a:t>Borrower retains title and control of the home, just like with a traditional mortgage</a:t>
            </a:r>
          </a:p>
        </p:txBody>
      </p:sp>
      <p:sp>
        <p:nvSpPr>
          <p:cNvPr id="2" name="Rectangle 1">
            <a:extLst>
              <a:ext uri="{FF2B5EF4-FFF2-40B4-BE49-F238E27FC236}">
                <a16:creationId xmlns:a16="http://schemas.microsoft.com/office/drawing/2014/main" id="{39536FD5-1544-5152-E726-8CF4E05B59CC}"/>
              </a:ext>
            </a:extLst>
          </p:cNvPr>
          <p:cNvSpPr/>
          <p:nvPr/>
        </p:nvSpPr>
        <p:spPr>
          <a:xfrm>
            <a:off x="0" y="1"/>
            <a:ext cx="285008" cy="5151436"/>
          </a:xfrm>
          <a:prstGeom prst="rect">
            <a:avLst/>
          </a:prstGeom>
          <a:solidFill>
            <a:srgbClr val="0E5993"/>
          </a:solidFill>
          <a:ln>
            <a:solidFill>
              <a:srgbClr val="0E59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4">
            <a:extLst>
              <a:ext uri="{FF2B5EF4-FFF2-40B4-BE49-F238E27FC236}">
                <a16:creationId xmlns:a16="http://schemas.microsoft.com/office/drawing/2014/main" id="{9498E154-FEDB-CE86-BEB2-88964E9836E0}"/>
              </a:ext>
            </a:extLst>
          </p:cNvPr>
          <p:cNvSpPr txBox="1"/>
          <p:nvPr/>
        </p:nvSpPr>
        <p:spPr>
          <a:xfrm>
            <a:off x="3590143" y="494944"/>
            <a:ext cx="5156815" cy="375743"/>
          </a:xfrm>
          <a:prstGeom prst="rect">
            <a:avLst/>
          </a:prstGeom>
        </p:spPr>
        <p:txBody>
          <a:bodyPr vert="horz" wrap="square" lIns="0" tIns="6349" rIns="0" bIns="0" rtlCol="0">
            <a:spAutoFit/>
          </a:bodyPr>
          <a:lstStyle/>
          <a:p>
            <a:pPr marL="45711"/>
            <a:r>
              <a:rPr lang="en-US" sz="2400" b="1" dirty="0">
                <a:solidFill>
                  <a:srgbClr val="0E5993"/>
                </a:solidFill>
                <a:latin typeface="Arial Black" panose="020B0604020202020204" pitchFamily="34" charset="0"/>
                <a:cs typeface="Arial Black" panose="020B0604020202020204" pitchFamily="34" charset="0"/>
              </a:rPr>
              <a:t>JUMBO REVERSE MORTGAGE</a:t>
            </a:r>
          </a:p>
        </p:txBody>
      </p:sp>
    </p:spTree>
    <p:extLst>
      <p:ext uri="{BB962C8B-B14F-4D97-AF65-F5344CB8AC3E}">
        <p14:creationId xmlns:p14="http://schemas.microsoft.com/office/powerpoint/2010/main" val="1013228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449</TotalTime>
  <Words>2292</Words>
  <Application>Microsoft Macintosh PowerPoint</Application>
  <PresentationFormat>On-screen Show (16:9)</PresentationFormat>
  <Paragraphs>142</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Display</vt:lpstr>
      <vt:lpstr>Arial</vt:lpstr>
      <vt:lpstr>Arial Black</vt:lpstr>
      <vt:lpstr>Times New Roman</vt:lpstr>
      <vt:lpstr>Whitney Book</vt:lpstr>
      <vt:lpstr>WhitneyCondensed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Mills</dc:creator>
  <cp:lastModifiedBy>Bryan Montgomery</cp:lastModifiedBy>
  <cp:revision>8</cp:revision>
  <dcterms:created xsi:type="dcterms:W3CDTF">2025-12-30T23:23:38Z</dcterms:created>
  <dcterms:modified xsi:type="dcterms:W3CDTF">2026-03-13T17:24:09Z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8fcc209-e741-4a52-b5f5-29e4e2e6fa0d_Enabled">
    <vt:lpwstr>true</vt:lpwstr>
  </property>
  <property fmtid="{D5CDD505-2E9C-101B-9397-08002B2CF9AE}" pid="3" name="MSIP_Label_58fcc209-e741-4a52-b5f5-29e4e2e6fa0d_SetDate">
    <vt:lpwstr>2025-12-30T23:26:46Z</vt:lpwstr>
  </property>
  <property fmtid="{D5CDD505-2E9C-101B-9397-08002B2CF9AE}" pid="4" name="MSIP_Label_58fcc209-e741-4a52-b5f5-29e4e2e6fa0d_Method">
    <vt:lpwstr>Standard</vt:lpwstr>
  </property>
  <property fmtid="{D5CDD505-2E9C-101B-9397-08002B2CF9AE}" pid="5" name="MSIP_Label_58fcc209-e741-4a52-b5f5-29e4e2e6fa0d_Name">
    <vt:lpwstr>Internal</vt:lpwstr>
  </property>
  <property fmtid="{D5CDD505-2E9C-101B-9397-08002B2CF9AE}" pid="6" name="MSIP_Label_58fcc209-e741-4a52-b5f5-29e4e2e6fa0d_SiteId">
    <vt:lpwstr>6f2c5d5b-b1d0-48f7-b954-6e499e151d0d</vt:lpwstr>
  </property>
  <property fmtid="{D5CDD505-2E9C-101B-9397-08002B2CF9AE}" pid="7" name="MSIP_Label_58fcc209-e741-4a52-b5f5-29e4e2e6fa0d_ActionId">
    <vt:lpwstr>1e06c648-50c2-4372-a25e-a6b64b4ee211</vt:lpwstr>
  </property>
  <property fmtid="{D5CDD505-2E9C-101B-9397-08002B2CF9AE}" pid="8" name="MSIP_Label_58fcc209-e741-4a52-b5f5-29e4e2e6fa0d_ContentBits">
    <vt:lpwstr>0</vt:lpwstr>
  </property>
  <property fmtid="{D5CDD505-2E9C-101B-9397-08002B2CF9AE}" pid="9" name="MSIP_Label_58fcc209-e741-4a52-b5f5-29e4e2e6fa0d_Tag">
    <vt:lpwstr>50, 3, 0, 1</vt:lpwstr>
  </property>
</Properties>
</file>