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8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2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128.xml" ContentType="application/vnd.openxmlformats-officedocument.presentationml.notesSlide+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129.xml" ContentType="application/vnd.openxmlformats-officedocument.presentationml.notesSlide+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82"/>
  </p:notesMasterIdLst>
  <p:sldIdLst>
    <p:sldId id="593" r:id="rId2"/>
    <p:sldId id="256" r:id="rId3"/>
    <p:sldId id="801" r:id="rId4"/>
    <p:sldId id="802" r:id="rId5"/>
    <p:sldId id="803" r:id="rId6"/>
    <p:sldId id="786" r:id="rId7"/>
    <p:sldId id="805" r:id="rId8"/>
    <p:sldId id="806" r:id="rId9"/>
    <p:sldId id="739" r:id="rId10"/>
    <p:sldId id="713" r:id="rId11"/>
    <p:sldId id="714" r:id="rId12"/>
    <p:sldId id="715" r:id="rId13"/>
    <p:sldId id="716" r:id="rId14"/>
    <p:sldId id="717" r:id="rId15"/>
    <p:sldId id="807" r:id="rId16"/>
    <p:sldId id="808" r:id="rId17"/>
    <p:sldId id="809" r:id="rId18"/>
    <p:sldId id="810" r:id="rId19"/>
    <p:sldId id="811" r:id="rId20"/>
    <p:sldId id="812" r:id="rId21"/>
    <p:sldId id="813" r:id="rId22"/>
    <p:sldId id="814" r:id="rId23"/>
    <p:sldId id="815" r:id="rId24"/>
    <p:sldId id="816" r:id="rId25"/>
    <p:sldId id="817" r:id="rId26"/>
    <p:sldId id="818" r:id="rId27"/>
    <p:sldId id="819" r:id="rId28"/>
    <p:sldId id="820" r:id="rId29"/>
    <p:sldId id="955" r:id="rId30"/>
    <p:sldId id="821" r:id="rId31"/>
    <p:sldId id="822" r:id="rId32"/>
    <p:sldId id="823" r:id="rId33"/>
    <p:sldId id="824" r:id="rId34"/>
    <p:sldId id="825" r:id="rId35"/>
    <p:sldId id="826" r:id="rId36"/>
    <p:sldId id="827" r:id="rId37"/>
    <p:sldId id="828" r:id="rId38"/>
    <p:sldId id="829" r:id="rId39"/>
    <p:sldId id="882" r:id="rId40"/>
    <p:sldId id="883" r:id="rId41"/>
    <p:sldId id="884" r:id="rId42"/>
    <p:sldId id="885" r:id="rId43"/>
    <p:sldId id="886" r:id="rId44"/>
    <p:sldId id="887" r:id="rId45"/>
    <p:sldId id="888" r:id="rId46"/>
    <p:sldId id="889" r:id="rId47"/>
    <p:sldId id="890" r:id="rId48"/>
    <p:sldId id="891" r:id="rId49"/>
    <p:sldId id="892" r:id="rId50"/>
    <p:sldId id="893" r:id="rId51"/>
    <p:sldId id="894" r:id="rId52"/>
    <p:sldId id="895" r:id="rId53"/>
    <p:sldId id="896" r:id="rId54"/>
    <p:sldId id="897" r:id="rId55"/>
    <p:sldId id="898" r:id="rId56"/>
    <p:sldId id="899" r:id="rId57"/>
    <p:sldId id="900" r:id="rId58"/>
    <p:sldId id="901" r:id="rId59"/>
    <p:sldId id="902" r:id="rId60"/>
    <p:sldId id="903" r:id="rId61"/>
    <p:sldId id="904" r:id="rId62"/>
    <p:sldId id="905" r:id="rId63"/>
    <p:sldId id="906" r:id="rId64"/>
    <p:sldId id="907" r:id="rId65"/>
    <p:sldId id="908" r:id="rId66"/>
    <p:sldId id="909" r:id="rId67"/>
    <p:sldId id="910" r:id="rId68"/>
    <p:sldId id="911" r:id="rId69"/>
    <p:sldId id="912" r:id="rId70"/>
    <p:sldId id="913" r:id="rId71"/>
    <p:sldId id="914" r:id="rId72"/>
    <p:sldId id="916" r:id="rId73"/>
    <p:sldId id="917" r:id="rId74"/>
    <p:sldId id="920" r:id="rId75"/>
    <p:sldId id="918" r:id="rId76"/>
    <p:sldId id="921" r:id="rId77"/>
    <p:sldId id="919" r:id="rId78"/>
    <p:sldId id="923" r:id="rId79"/>
    <p:sldId id="924" r:id="rId80"/>
    <p:sldId id="925" r:id="rId81"/>
    <p:sldId id="922" r:id="rId82"/>
    <p:sldId id="927" r:id="rId83"/>
    <p:sldId id="928" r:id="rId84"/>
    <p:sldId id="929" r:id="rId85"/>
    <p:sldId id="926" r:id="rId86"/>
    <p:sldId id="931" r:id="rId87"/>
    <p:sldId id="1034" r:id="rId88"/>
    <p:sldId id="930" r:id="rId89"/>
    <p:sldId id="932" r:id="rId90"/>
    <p:sldId id="934" r:id="rId91"/>
    <p:sldId id="935" r:id="rId92"/>
    <p:sldId id="936" r:id="rId93"/>
    <p:sldId id="937" r:id="rId94"/>
    <p:sldId id="933" r:id="rId95"/>
    <p:sldId id="939" r:id="rId96"/>
    <p:sldId id="940" r:id="rId97"/>
    <p:sldId id="941" r:id="rId98"/>
    <p:sldId id="942" r:id="rId99"/>
    <p:sldId id="945" r:id="rId100"/>
    <p:sldId id="946" r:id="rId101"/>
    <p:sldId id="949" r:id="rId102"/>
    <p:sldId id="948" r:id="rId103"/>
    <p:sldId id="943" r:id="rId104"/>
    <p:sldId id="950" r:id="rId105"/>
    <p:sldId id="951" r:id="rId106"/>
    <p:sldId id="952" r:id="rId107"/>
    <p:sldId id="954" r:id="rId108"/>
    <p:sldId id="953" r:id="rId109"/>
    <p:sldId id="958" r:id="rId110"/>
    <p:sldId id="959" r:id="rId111"/>
    <p:sldId id="960" r:id="rId112"/>
    <p:sldId id="956" r:id="rId113"/>
    <p:sldId id="961" r:id="rId114"/>
    <p:sldId id="964" r:id="rId115"/>
    <p:sldId id="963" r:id="rId116"/>
    <p:sldId id="966" r:id="rId117"/>
    <p:sldId id="967" r:id="rId118"/>
    <p:sldId id="965" r:id="rId119"/>
    <p:sldId id="968" r:id="rId120"/>
    <p:sldId id="970" r:id="rId121"/>
    <p:sldId id="971" r:id="rId122"/>
    <p:sldId id="972" r:id="rId123"/>
    <p:sldId id="969" r:id="rId124"/>
    <p:sldId id="974" r:id="rId125"/>
    <p:sldId id="975" r:id="rId126"/>
    <p:sldId id="977" r:id="rId127"/>
    <p:sldId id="978" r:id="rId128"/>
    <p:sldId id="980" r:id="rId129"/>
    <p:sldId id="981" r:id="rId130"/>
    <p:sldId id="982" r:id="rId131"/>
    <p:sldId id="979" r:id="rId132"/>
    <p:sldId id="983" r:id="rId133"/>
    <p:sldId id="986" r:id="rId134"/>
    <p:sldId id="987" r:id="rId135"/>
    <p:sldId id="988" r:id="rId136"/>
    <p:sldId id="989" r:id="rId137"/>
    <p:sldId id="990" r:id="rId138"/>
    <p:sldId id="984" r:id="rId139"/>
    <p:sldId id="991" r:id="rId140"/>
    <p:sldId id="993" r:id="rId141"/>
    <p:sldId id="994" r:id="rId142"/>
    <p:sldId id="995" r:id="rId143"/>
    <p:sldId id="996" r:id="rId144"/>
    <p:sldId id="997" r:id="rId145"/>
    <p:sldId id="998" r:id="rId146"/>
    <p:sldId id="992" r:id="rId147"/>
    <p:sldId id="1001" r:id="rId148"/>
    <p:sldId id="1000" r:id="rId149"/>
    <p:sldId id="1003" r:id="rId150"/>
    <p:sldId id="1011" r:id="rId151"/>
    <p:sldId id="1012" r:id="rId152"/>
    <p:sldId id="1004" r:id="rId153"/>
    <p:sldId id="1005" r:id="rId154"/>
    <p:sldId id="1006" r:id="rId155"/>
    <p:sldId id="1007" r:id="rId156"/>
    <p:sldId id="1008" r:id="rId157"/>
    <p:sldId id="1013" r:id="rId158"/>
    <p:sldId id="1014" r:id="rId159"/>
    <p:sldId id="1002" r:id="rId160"/>
    <p:sldId id="1015" r:id="rId161"/>
    <p:sldId id="1016" r:id="rId162"/>
    <p:sldId id="1017" r:id="rId163"/>
    <p:sldId id="1018" r:id="rId164"/>
    <p:sldId id="1020" r:id="rId165"/>
    <p:sldId id="1019" r:id="rId166"/>
    <p:sldId id="1021" r:id="rId167"/>
    <p:sldId id="1023" r:id="rId168"/>
    <p:sldId id="1022" r:id="rId169"/>
    <p:sldId id="1025" r:id="rId170"/>
    <p:sldId id="1024" r:id="rId171"/>
    <p:sldId id="1027" r:id="rId172"/>
    <p:sldId id="1028" r:id="rId173"/>
    <p:sldId id="1026" r:id="rId174"/>
    <p:sldId id="1030" r:id="rId175"/>
    <p:sldId id="1031" r:id="rId176"/>
    <p:sldId id="1029" r:id="rId177"/>
    <p:sldId id="1033" r:id="rId178"/>
    <p:sldId id="616" r:id="rId179"/>
    <p:sldId id="420" r:id="rId180"/>
    <p:sldId id="581" r:id="rId18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300908-420E-8DC2-3FAD-BCB3026DD9E2}" name="Mark O'Neil" initials="MO" userId="S::moneil@mutualmortgage.com::e71ff029-b58a-422e-aea5-156556f3229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5993"/>
    <a:srgbClr val="343433"/>
    <a:srgbClr val="156B62"/>
    <a:srgbClr val="F2F2F1"/>
    <a:srgbClr val="DEDFDE"/>
    <a:srgbClr val="253661"/>
    <a:srgbClr val="EBAD34"/>
    <a:srgbClr val="CBCCCB"/>
    <a:srgbClr val="FFFC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95"/>
    <p:restoredTop sz="86027"/>
  </p:normalViewPr>
  <p:slideViewPr>
    <p:cSldViewPr snapToGrid="0">
      <p:cViewPr>
        <p:scale>
          <a:sx n="130" d="100"/>
          <a:sy n="130" d="100"/>
        </p:scale>
        <p:origin x="912" y="-25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notesMaster" Target="notesMasters/notesMaster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tableStyles" Target="tableStyle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microsoft.com/office/2018/10/relationships/authors" Target="authors.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raigBarnes\Downloads\FRB_H15%20(2).xls"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raigBarnes\Downloads\Simulation%20(8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CMT Averages 2004 - 2025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Sheet1!$B$8</c:f>
              <c:strCache>
                <c:ptCount val="1"/>
                <c:pt idx="0">
                  <c:v>1 Year CMT</c:v>
                </c:pt>
              </c:strCache>
            </c:strRef>
          </c:tx>
          <c:spPr>
            <a:ln w="28575" cap="rnd">
              <a:solidFill>
                <a:schemeClr val="accent1"/>
              </a:solidFill>
              <a:round/>
            </a:ln>
            <a:effectLst/>
          </c:spPr>
          <c:marker>
            <c:symbol val="none"/>
          </c:marker>
          <c:cat>
            <c:strRef>
              <c:f>Sheet1!$A$9:$A$30</c:f>
              <c:strCache>
                <c:ptCount val="22"/>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strCache>
            </c:strRef>
          </c:cat>
          <c:val>
            <c:numRef>
              <c:f>Sheet1!$B$9:$B$30</c:f>
              <c:numCache>
                <c:formatCode>General</c:formatCode>
                <c:ptCount val="22"/>
                <c:pt idx="0">
                  <c:v>1.89</c:v>
                </c:pt>
                <c:pt idx="1">
                  <c:v>3.62</c:v>
                </c:pt>
                <c:pt idx="2">
                  <c:v>4.9400000000000004</c:v>
                </c:pt>
                <c:pt idx="3">
                  <c:v>4.53</c:v>
                </c:pt>
                <c:pt idx="4">
                  <c:v>1.83</c:v>
                </c:pt>
                <c:pt idx="5">
                  <c:v>0.47</c:v>
                </c:pt>
                <c:pt idx="6">
                  <c:v>0.32</c:v>
                </c:pt>
                <c:pt idx="7">
                  <c:v>0.18</c:v>
                </c:pt>
                <c:pt idx="8">
                  <c:v>0.17</c:v>
                </c:pt>
                <c:pt idx="9">
                  <c:v>0.13</c:v>
                </c:pt>
                <c:pt idx="10">
                  <c:v>0.12</c:v>
                </c:pt>
                <c:pt idx="11">
                  <c:v>0.32</c:v>
                </c:pt>
                <c:pt idx="12">
                  <c:v>0.61</c:v>
                </c:pt>
                <c:pt idx="13">
                  <c:v>1.2</c:v>
                </c:pt>
                <c:pt idx="14">
                  <c:v>2.33</c:v>
                </c:pt>
                <c:pt idx="15">
                  <c:v>2.0499999999999998</c:v>
                </c:pt>
                <c:pt idx="16">
                  <c:v>0.37</c:v>
                </c:pt>
                <c:pt idx="17">
                  <c:v>0.1</c:v>
                </c:pt>
                <c:pt idx="18">
                  <c:v>2.8</c:v>
                </c:pt>
                <c:pt idx="19">
                  <c:v>5.08</c:v>
                </c:pt>
                <c:pt idx="20">
                  <c:v>4.6900000000000004</c:v>
                </c:pt>
                <c:pt idx="21">
                  <c:v>3.91</c:v>
                </c:pt>
              </c:numCache>
            </c:numRef>
          </c:val>
          <c:smooth val="0"/>
          <c:extLst>
            <c:ext xmlns:c16="http://schemas.microsoft.com/office/drawing/2014/chart" uri="{C3380CC4-5D6E-409C-BE32-E72D297353CC}">
              <c16:uniqueId val="{00000000-8AF6-F24B-841F-01FBD169C27E}"/>
            </c:ext>
          </c:extLst>
        </c:ser>
        <c:ser>
          <c:idx val="1"/>
          <c:order val="1"/>
          <c:tx>
            <c:strRef>
              <c:f>Sheet1!$C$8</c:f>
              <c:strCache>
                <c:ptCount val="1"/>
                <c:pt idx="0">
                  <c:v>10 Year CMT</c:v>
                </c:pt>
              </c:strCache>
            </c:strRef>
          </c:tx>
          <c:spPr>
            <a:ln w="28575" cap="rnd">
              <a:solidFill>
                <a:srgbClr val="C00000"/>
              </a:solidFill>
              <a:round/>
            </a:ln>
            <a:effectLst/>
          </c:spPr>
          <c:marker>
            <c:symbol val="none"/>
          </c:marker>
          <c:cat>
            <c:strRef>
              <c:f>Sheet1!$A$9:$A$30</c:f>
              <c:strCache>
                <c:ptCount val="22"/>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strCache>
            </c:strRef>
          </c:cat>
          <c:val>
            <c:numRef>
              <c:f>Sheet1!$C$9:$C$30</c:f>
              <c:numCache>
                <c:formatCode>General</c:formatCode>
                <c:ptCount val="22"/>
                <c:pt idx="0">
                  <c:v>4.2699999999999996</c:v>
                </c:pt>
                <c:pt idx="1">
                  <c:v>4.29</c:v>
                </c:pt>
                <c:pt idx="2">
                  <c:v>4.8</c:v>
                </c:pt>
                <c:pt idx="3">
                  <c:v>4.63</c:v>
                </c:pt>
                <c:pt idx="4">
                  <c:v>3.66</c:v>
                </c:pt>
                <c:pt idx="5">
                  <c:v>3.26</c:v>
                </c:pt>
                <c:pt idx="6">
                  <c:v>3.22</c:v>
                </c:pt>
                <c:pt idx="7">
                  <c:v>2.78</c:v>
                </c:pt>
                <c:pt idx="8">
                  <c:v>1.8</c:v>
                </c:pt>
                <c:pt idx="9">
                  <c:v>2.35</c:v>
                </c:pt>
                <c:pt idx="10">
                  <c:v>2.54</c:v>
                </c:pt>
                <c:pt idx="11">
                  <c:v>2.14</c:v>
                </c:pt>
                <c:pt idx="12">
                  <c:v>1.84</c:v>
                </c:pt>
                <c:pt idx="13">
                  <c:v>2.33</c:v>
                </c:pt>
                <c:pt idx="14">
                  <c:v>2.91</c:v>
                </c:pt>
                <c:pt idx="15">
                  <c:v>2.14</c:v>
                </c:pt>
                <c:pt idx="16">
                  <c:v>0.89</c:v>
                </c:pt>
                <c:pt idx="17">
                  <c:v>1.45</c:v>
                </c:pt>
                <c:pt idx="18">
                  <c:v>2.95</c:v>
                </c:pt>
                <c:pt idx="19">
                  <c:v>3.96</c:v>
                </c:pt>
                <c:pt idx="20">
                  <c:v>4.21</c:v>
                </c:pt>
                <c:pt idx="21">
                  <c:v>4.29</c:v>
                </c:pt>
              </c:numCache>
            </c:numRef>
          </c:val>
          <c:smooth val="0"/>
          <c:extLst>
            <c:ext xmlns:c16="http://schemas.microsoft.com/office/drawing/2014/chart" uri="{C3380CC4-5D6E-409C-BE32-E72D297353CC}">
              <c16:uniqueId val="{00000001-8AF6-F24B-841F-01FBD169C27E}"/>
            </c:ext>
          </c:extLst>
        </c:ser>
        <c:dLbls>
          <c:showLegendKey val="0"/>
          <c:showVal val="0"/>
          <c:showCatName val="0"/>
          <c:showSerName val="0"/>
          <c:showPercent val="0"/>
          <c:showBubbleSize val="0"/>
        </c:dLbls>
        <c:smooth val="0"/>
        <c:axId val="1069043408"/>
        <c:axId val="1069041968"/>
      </c:lineChart>
      <c:catAx>
        <c:axId val="1069043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69041968"/>
        <c:crosses val="autoZero"/>
        <c:auto val="1"/>
        <c:lblAlgn val="ctr"/>
        <c:lblOffset val="100"/>
        <c:noMultiLvlLbl val="0"/>
      </c:catAx>
      <c:valAx>
        <c:axId val="10690419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69043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195993"/>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E5993"/>
                </a:solidFill>
                <a:latin typeface="+mn-lt"/>
                <a:ea typeface="+mn-ea"/>
                <a:cs typeface="+mn-cs"/>
              </a:defRPr>
            </a:pPr>
            <a:r>
              <a:rPr lang="en-US" sz="2000" b="1" dirty="0">
                <a:solidFill>
                  <a:srgbClr val="0E5993"/>
                </a:solidFill>
                <a:latin typeface="Arial" panose="020B0604020202020204" pitchFamily="34" charset="0"/>
                <a:cs typeface="Arial" panose="020B0604020202020204" pitchFamily="34" charset="0"/>
              </a:rPr>
              <a:t>Principal Limit - $398,819</a:t>
            </a:r>
          </a:p>
        </c:rich>
      </c:tx>
      <c:overlay val="0"/>
      <c:spPr>
        <a:noFill/>
        <a:ln>
          <a:noFill/>
        </a:ln>
        <a:effectLst/>
      </c:spPr>
      <c:txPr>
        <a:bodyPr rot="0" spcFirstLastPara="1" vertOverflow="ellipsis" vert="horz" wrap="square" anchor="ctr" anchorCtr="1"/>
        <a:lstStyle/>
        <a:p>
          <a:pPr>
            <a:defRPr sz="1400" b="0" i="0" u="none" strike="noStrike" kern="1200" spc="0" baseline="0">
              <a:solidFill>
                <a:srgbClr val="0E5993"/>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4"/>
          <c:dPt>
            <c:idx val="0"/>
            <c:bubble3D val="0"/>
            <c:explosion val="5"/>
            <c:spPr>
              <a:solidFill>
                <a:srgbClr val="253661"/>
              </a:solidFill>
              <a:ln w="25400">
                <a:solidFill>
                  <a:schemeClr val="lt1"/>
                </a:solidFill>
              </a:ln>
              <a:effectLst/>
              <a:sp3d contourW="25400">
                <a:contourClr>
                  <a:schemeClr val="lt1"/>
                </a:contourClr>
              </a:sp3d>
            </c:spPr>
            <c:extLst>
              <c:ext xmlns:c16="http://schemas.microsoft.com/office/drawing/2014/chart" uri="{C3380CC4-5D6E-409C-BE32-E72D297353CC}">
                <c16:uniqueId val="{00000001-F08D-E949-9ADB-50260C502CF3}"/>
              </c:ext>
            </c:extLst>
          </c:dPt>
          <c:dPt>
            <c:idx val="1"/>
            <c:bubble3D val="0"/>
            <c:explosion val="5"/>
            <c:spPr>
              <a:solidFill>
                <a:srgbClr val="156B62"/>
              </a:solidFill>
              <a:ln w="25400">
                <a:solidFill>
                  <a:schemeClr val="lt1"/>
                </a:solidFill>
              </a:ln>
              <a:effectLst/>
              <a:sp3d contourW="25400">
                <a:contourClr>
                  <a:schemeClr val="lt1"/>
                </a:contourClr>
              </a:sp3d>
            </c:spPr>
            <c:extLst>
              <c:ext xmlns:c16="http://schemas.microsoft.com/office/drawing/2014/chart" uri="{C3380CC4-5D6E-409C-BE32-E72D297353CC}">
                <c16:uniqueId val="{00000003-F08D-E949-9ADB-50260C502CF3}"/>
              </c:ext>
            </c:extLst>
          </c:dPt>
          <c:dPt>
            <c:idx val="2"/>
            <c:bubble3D val="0"/>
            <c:explosion val="5"/>
            <c:spPr>
              <a:solidFill>
                <a:srgbClr val="EBAD34"/>
              </a:solidFill>
              <a:ln w="25400">
                <a:solidFill>
                  <a:schemeClr val="lt1"/>
                </a:solidFill>
              </a:ln>
              <a:effectLst/>
              <a:sp3d contourW="25400">
                <a:contourClr>
                  <a:schemeClr val="lt1"/>
                </a:contourClr>
              </a:sp3d>
            </c:spPr>
            <c:extLst>
              <c:ext xmlns:c16="http://schemas.microsoft.com/office/drawing/2014/chart" uri="{C3380CC4-5D6E-409C-BE32-E72D297353CC}">
                <c16:uniqueId val="{00000005-F08D-E949-9ADB-50260C502CF3}"/>
              </c:ext>
            </c:extLst>
          </c:dPt>
          <c:dPt>
            <c:idx val="3"/>
            <c:bubble3D val="0"/>
            <c:explosion val="5"/>
            <c:spPr>
              <a:solidFill>
                <a:srgbClr val="0E5993"/>
              </a:solidFill>
              <a:ln w="25400">
                <a:solidFill>
                  <a:schemeClr val="lt1"/>
                </a:solidFill>
              </a:ln>
              <a:effectLst/>
              <a:sp3d contourW="25400">
                <a:contourClr>
                  <a:schemeClr val="lt1"/>
                </a:contourClr>
              </a:sp3d>
            </c:spPr>
            <c:extLst>
              <c:ext xmlns:c16="http://schemas.microsoft.com/office/drawing/2014/chart" uri="{C3380CC4-5D6E-409C-BE32-E72D297353CC}">
                <c16:uniqueId val="{00000007-F08D-E949-9ADB-50260C502CF3}"/>
              </c:ext>
            </c:extLst>
          </c:dPt>
          <c:dLbls>
            <c:dLbl>
              <c:idx val="0"/>
              <c:layout>
                <c:manualLayout>
                  <c:x val="-0.18136969685875703"/>
                  <c:y val="5.673254712164674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3204596150175069"/>
                      <c:h val="0.13617934312447344"/>
                    </c:manualLayout>
                  </c15:layout>
                </c:ext>
                <c:ext xmlns:c16="http://schemas.microsoft.com/office/drawing/2014/chart" uri="{C3380CC4-5D6E-409C-BE32-E72D297353CC}">
                  <c16:uniqueId val="{00000001-F08D-E949-9ADB-50260C502CF3}"/>
                </c:ext>
              </c:extLst>
            </c:dLbl>
            <c:dLbl>
              <c:idx val="1"/>
              <c:tx>
                <c:rich>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fld id="{A52412EF-CA91-594D-BD24-9DD184E028C7}" type="VALUE">
                      <a:rPr lang="en-US" dirty="0">
                        <a:solidFill>
                          <a:srgbClr val="0E5993"/>
                        </a:solidFill>
                        <a:latin typeface="Arial" panose="020B0604020202020204" pitchFamily="34" charset="0"/>
                        <a:cs typeface="Arial" panose="020B0604020202020204" pitchFamily="34" charset="0"/>
                      </a:rPr>
                      <a:pPr>
                        <a:defRPr sz="1600" b="1"/>
                      </a:pPr>
                      <a:t>[VALUE]</a:t>
                    </a:fld>
                    <a:endParaRPr lang="en-US"/>
                  </a:p>
                </c:rich>
              </c:tx>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08D-E949-9ADB-50260C502CF3}"/>
                </c:ext>
              </c:extLst>
            </c:dLbl>
            <c:dLbl>
              <c:idx val="2"/>
              <c:tx>
                <c:rich>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fld id="{35440BCA-82E3-F847-84A5-82697AD6731F}" type="VALUE">
                      <a:rPr lang="en-US">
                        <a:solidFill>
                          <a:srgbClr val="0E5993"/>
                        </a:solidFill>
                        <a:latin typeface="Arial" panose="020B0604020202020204" pitchFamily="34" charset="0"/>
                        <a:cs typeface="Arial" panose="020B0604020202020204" pitchFamily="34" charset="0"/>
                      </a:rPr>
                      <a:pPr>
                        <a:defRPr sz="1600" b="1"/>
                      </a:pPr>
                      <a:t>[VALUE]</a:t>
                    </a:fld>
                    <a:endParaRPr lang="en-US"/>
                  </a:p>
                </c:rich>
              </c:tx>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08D-E949-9ADB-50260C502CF3}"/>
                </c:ext>
              </c:extLst>
            </c:dLbl>
            <c:dLbl>
              <c:idx val="3"/>
              <c:layout>
                <c:manualLayout>
                  <c:x val="0.23714660929831066"/>
                  <c:y val="-9.7508215189414368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2462374770186463"/>
                      <c:h val="0.1478266159268804"/>
                    </c:manualLayout>
                  </c15:layout>
                </c:ext>
                <c:ext xmlns:c16="http://schemas.microsoft.com/office/drawing/2014/chart" uri="{C3380CC4-5D6E-409C-BE32-E72D297353CC}">
                  <c16:uniqueId val="{00000007-F08D-E949-9ADB-50260C502CF3}"/>
                </c:ext>
              </c:extLst>
            </c:dLbl>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Simulation!$D$23:$G$23</c:f>
              <c:strCache>
                <c:ptCount val="4"/>
                <c:pt idx="0">
                  <c:v>LOC</c:v>
                </c:pt>
                <c:pt idx="1">
                  <c:v>Interest</c:v>
                </c:pt>
                <c:pt idx="2">
                  <c:v>MIP Interest</c:v>
                </c:pt>
                <c:pt idx="3">
                  <c:v>Principal</c:v>
                </c:pt>
              </c:strCache>
            </c:strRef>
          </c:cat>
          <c:val>
            <c:numRef>
              <c:f>Simulation!$D$24:$G$24</c:f>
              <c:numCache>
                <c:formatCode>"$"#,##0</c:formatCode>
                <c:ptCount val="4"/>
                <c:pt idx="0">
                  <c:v>151228</c:v>
                </c:pt>
                <c:pt idx="1">
                  <c:v>15489</c:v>
                </c:pt>
                <c:pt idx="2">
                  <c:v>1191</c:v>
                </c:pt>
                <c:pt idx="3">
                  <c:v>230911</c:v>
                </c:pt>
              </c:numCache>
            </c:numRef>
          </c:val>
          <c:extLst>
            <c:ext xmlns:c16="http://schemas.microsoft.com/office/drawing/2014/chart" uri="{C3380CC4-5D6E-409C-BE32-E72D297353CC}">
              <c16:uniqueId val="{00000008-F08D-E949-9ADB-50260C502CF3}"/>
            </c:ext>
          </c:extLst>
        </c:ser>
        <c:dLbls>
          <c:showLegendKey val="0"/>
          <c:showVal val="0"/>
          <c:showCatName val="0"/>
          <c:showSerName val="0"/>
          <c:showPercent val="1"/>
          <c:showBubbleSize val="0"/>
          <c:showLeaderLines val="1"/>
        </c:dLbls>
      </c:pie3DChart>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Entry>
      <c:legendEntry>
        <c:idx val="2"/>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Entry>
      <c:legendEntry>
        <c:idx val="3"/>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7.782306111899974E-2"/>
          <c:y val="0.86212900040827356"/>
          <c:w val="0.86856128853987147"/>
          <c:h val="0.1351973341724973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5589BF-91B5-4DF0-84D0-45697CCB9908}" type="doc">
      <dgm:prSet loTypeId="urn:microsoft.com/office/officeart/2016/7/layout/HorizontalActionList" loCatId="List" qsTypeId="urn:microsoft.com/office/officeart/2005/8/quickstyle/simple2" qsCatId="simple" csTypeId="urn:microsoft.com/office/officeart/2005/8/colors/accent1_2" csCatId="accent1" phldr="1"/>
      <dgm:spPr/>
      <dgm:t>
        <a:bodyPr/>
        <a:lstStyle/>
        <a:p>
          <a:endParaRPr lang="en-US"/>
        </a:p>
      </dgm:t>
    </dgm:pt>
    <dgm:pt modelId="{5680F7A7-BF61-4680-BCE6-FD78E4CA3984}">
      <dgm:prSet custT="1"/>
      <dgm:spPr>
        <a:solidFill>
          <a:srgbClr val="0E5993"/>
        </a:solidFill>
      </dgm:spPr>
      <dgm:t>
        <a:bodyPr/>
        <a:lstStyle/>
        <a:p>
          <a:pPr>
            <a:lnSpc>
              <a:spcPct val="100000"/>
            </a:lnSpc>
          </a:pPr>
          <a:r>
            <a:rPr lang="en-US" sz="2000" b="1" i="0" dirty="0">
              <a:latin typeface="Arial" panose="020B0604020202020204" pitchFamily="34" charset="0"/>
              <a:cs typeface="Arial" panose="020B0604020202020204" pitchFamily="34" charset="0"/>
            </a:rPr>
            <a:t>Part I</a:t>
          </a:r>
        </a:p>
      </dgm:t>
    </dgm:pt>
    <dgm:pt modelId="{CBA66D1E-9208-4D6F-9F42-43950C23BA8A}" type="parTrans" cxnId="{A209957A-A635-4435-BDB6-68414305F7BC}">
      <dgm:prSet/>
      <dgm:spPr/>
      <dgm:t>
        <a:bodyPr/>
        <a:lstStyle/>
        <a:p>
          <a:pPr>
            <a:lnSpc>
              <a:spcPct val="100000"/>
            </a:lnSpc>
          </a:pPr>
          <a:endParaRPr lang="en-US"/>
        </a:p>
      </dgm:t>
    </dgm:pt>
    <dgm:pt modelId="{09CEEE2C-7643-4BBB-808B-0140B1C4035D}" type="sibTrans" cxnId="{A209957A-A635-4435-BDB6-68414305F7BC}">
      <dgm:prSet/>
      <dgm:spPr/>
      <dgm:t>
        <a:bodyPr/>
        <a:lstStyle/>
        <a:p>
          <a:pPr>
            <a:lnSpc>
              <a:spcPct val="100000"/>
            </a:lnSpc>
          </a:pPr>
          <a:endParaRPr lang="en-US"/>
        </a:p>
      </dgm:t>
    </dgm:pt>
    <dgm:pt modelId="{5A6B2799-FFDD-4120-99B5-42FB08D51AE3}">
      <dgm:prSet custT="1"/>
      <dgm:spPr>
        <a:solidFill>
          <a:srgbClr val="F2F2F1">
            <a:alpha val="90000"/>
          </a:srgbClr>
        </a:solidFill>
        <a:ln>
          <a:noFill/>
        </a:ln>
      </dgm:spPr>
      <dgm:t>
        <a:bodyPr/>
        <a:lstStyle/>
        <a:p>
          <a:pPr>
            <a:lnSpc>
              <a:spcPct val="100000"/>
            </a:lnSpc>
          </a:pPr>
          <a:r>
            <a:rPr lang="en-US" sz="1600" b="1" i="0" dirty="0">
              <a:solidFill>
                <a:srgbClr val="343433"/>
              </a:solidFill>
              <a:latin typeface="Arial" panose="020B0604020202020204" pitchFamily="34" charset="0"/>
              <a:cs typeface="Arial" panose="020B0604020202020204" pitchFamily="34" charset="0"/>
            </a:rPr>
            <a:t>The Market and Myths</a:t>
          </a:r>
        </a:p>
      </dgm:t>
    </dgm:pt>
    <dgm:pt modelId="{88F899A0-2499-4E72-BDB2-E4F5D6BCF9CE}" type="parTrans" cxnId="{28E76D21-5B04-4972-B083-0B1B60F9336C}">
      <dgm:prSet/>
      <dgm:spPr/>
      <dgm:t>
        <a:bodyPr/>
        <a:lstStyle/>
        <a:p>
          <a:pPr>
            <a:lnSpc>
              <a:spcPct val="100000"/>
            </a:lnSpc>
          </a:pPr>
          <a:endParaRPr lang="en-US"/>
        </a:p>
      </dgm:t>
    </dgm:pt>
    <dgm:pt modelId="{95D7CAFD-A9F8-4422-968F-E3A68E55AB6F}" type="sibTrans" cxnId="{28E76D21-5B04-4972-B083-0B1B60F9336C}">
      <dgm:prSet/>
      <dgm:spPr/>
      <dgm:t>
        <a:bodyPr/>
        <a:lstStyle/>
        <a:p>
          <a:pPr>
            <a:lnSpc>
              <a:spcPct val="100000"/>
            </a:lnSpc>
          </a:pPr>
          <a:endParaRPr lang="en-US"/>
        </a:p>
      </dgm:t>
    </dgm:pt>
    <dgm:pt modelId="{A93EDF99-00F9-4729-A6F2-DB76F1977804}">
      <dgm:prSet custT="1"/>
      <dgm:spPr>
        <a:solidFill>
          <a:srgbClr val="F2F2F1">
            <a:alpha val="90000"/>
          </a:srgbClr>
        </a:solidFill>
        <a:ln>
          <a:noFill/>
        </a:ln>
      </dgm:spPr>
      <dgm:t>
        <a:bodyPr/>
        <a:lstStyle/>
        <a:p>
          <a:pPr>
            <a:lnSpc>
              <a:spcPct val="100000"/>
            </a:lnSpc>
          </a:pPr>
          <a:r>
            <a:rPr lang="en-US" sz="1600" b="0" i="0" dirty="0">
              <a:solidFill>
                <a:srgbClr val="343433"/>
              </a:solidFill>
              <a:latin typeface="Arial" panose="020B0604020202020204" pitchFamily="34" charset="0"/>
              <a:cs typeface="Arial" panose="020B0604020202020204" pitchFamily="34" charset="0"/>
            </a:rPr>
            <a:t>Forward vs. Reverse</a:t>
          </a:r>
        </a:p>
      </dgm:t>
    </dgm:pt>
    <dgm:pt modelId="{1F901794-A219-428E-9199-7859070F1E8A}" type="parTrans" cxnId="{C9883C66-DE62-4C4A-972F-90773A49BA1D}">
      <dgm:prSet/>
      <dgm:spPr/>
      <dgm:t>
        <a:bodyPr/>
        <a:lstStyle/>
        <a:p>
          <a:pPr>
            <a:lnSpc>
              <a:spcPct val="100000"/>
            </a:lnSpc>
          </a:pPr>
          <a:endParaRPr lang="en-US"/>
        </a:p>
      </dgm:t>
    </dgm:pt>
    <dgm:pt modelId="{324A6272-1EB0-40D9-A41A-2208639DFA89}" type="sibTrans" cxnId="{C9883C66-DE62-4C4A-972F-90773A49BA1D}">
      <dgm:prSet/>
      <dgm:spPr/>
      <dgm:t>
        <a:bodyPr/>
        <a:lstStyle/>
        <a:p>
          <a:pPr>
            <a:lnSpc>
              <a:spcPct val="100000"/>
            </a:lnSpc>
          </a:pPr>
          <a:endParaRPr lang="en-US"/>
        </a:p>
      </dgm:t>
    </dgm:pt>
    <dgm:pt modelId="{68556836-9FE8-43E4-9D99-84B8391964A2}">
      <dgm:prSet custT="1"/>
      <dgm:spPr>
        <a:solidFill>
          <a:srgbClr val="F2F2F1">
            <a:alpha val="90000"/>
          </a:srgbClr>
        </a:solidFill>
        <a:ln>
          <a:noFill/>
        </a:ln>
      </dgm:spPr>
      <dgm:t>
        <a:bodyPr/>
        <a:lstStyle/>
        <a:p>
          <a:pPr>
            <a:lnSpc>
              <a:spcPct val="100000"/>
            </a:lnSpc>
          </a:pPr>
          <a:r>
            <a:rPr lang="en-US" sz="1600" b="0" i="0" dirty="0">
              <a:solidFill>
                <a:srgbClr val="343433"/>
              </a:solidFill>
              <a:latin typeface="Arial" panose="020B0604020202020204" pitchFamily="34" charset="0"/>
              <a:cs typeface="Arial" panose="020B0604020202020204" pitchFamily="34" charset="0"/>
            </a:rPr>
            <a:t>Reverse Basics</a:t>
          </a:r>
        </a:p>
      </dgm:t>
    </dgm:pt>
    <dgm:pt modelId="{FEBE3740-9E68-44DC-9E97-1F8198312CE9}" type="parTrans" cxnId="{27DA70B5-7D6A-4C75-A323-32392F7588F6}">
      <dgm:prSet/>
      <dgm:spPr/>
      <dgm:t>
        <a:bodyPr/>
        <a:lstStyle/>
        <a:p>
          <a:pPr>
            <a:lnSpc>
              <a:spcPct val="100000"/>
            </a:lnSpc>
          </a:pPr>
          <a:endParaRPr lang="en-US"/>
        </a:p>
      </dgm:t>
    </dgm:pt>
    <dgm:pt modelId="{B5956263-ADC7-41E5-B3CC-A692E23CC200}" type="sibTrans" cxnId="{27DA70B5-7D6A-4C75-A323-32392F7588F6}">
      <dgm:prSet/>
      <dgm:spPr/>
      <dgm:t>
        <a:bodyPr/>
        <a:lstStyle/>
        <a:p>
          <a:pPr>
            <a:lnSpc>
              <a:spcPct val="100000"/>
            </a:lnSpc>
          </a:pPr>
          <a:endParaRPr lang="en-US"/>
        </a:p>
      </dgm:t>
    </dgm:pt>
    <dgm:pt modelId="{DBA0C44B-3007-4644-AA59-D08882FF1530}">
      <dgm:prSet custT="1"/>
      <dgm:spPr>
        <a:solidFill>
          <a:srgbClr val="F2F2F1">
            <a:alpha val="90000"/>
          </a:srgbClr>
        </a:solidFill>
        <a:ln>
          <a:noFill/>
        </a:ln>
      </dgm:spPr>
      <dgm:t>
        <a:bodyPr/>
        <a:lstStyle/>
        <a:p>
          <a:pPr>
            <a:lnSpc>
              <a:spcPct val="100000"/>
            </a:lnSpc>
          </a:pPr>
          <a:r>
            <a:rPr lang="en-US" sz="1600" b="0" i="0" dirty="0">
              <a:solidFill>
                <a:srgbClr val="343433"/>
              </a:solidFill>
              <a:latin typeface="Arial" panose="020B0604020202020204" pitchFamily="34" charset="0"/>
              <a:cs typeface="Arial" panose="020B0604020202020204" pitchFamily="34" charset="0"/>
            </a:rPr>
            <a:t>Reverse Products</a:t>
          </a:r>
        </a:p>
      </dgm:t>
    </dgm:pt>
    <dgm:pt modelId="{330A6DAE-57FD-48CC-8786-DB6BE90CE13B}" type="parTrans" cxnId="{6C99597A-F606-45FD-B8FF-177C18C5E6F4}">
      <dgm:prSet/>
      <dgm:spPr/>
      <dgm:t>
        <a:bodyPr/>
        <a:lstStyle/>
        <a:p>
          <a:pPr>
            <a:lnSpc>
              <a:spcPct val="100000"/>
            </a:lnSpc>
          </a:pPr>
          <a:endParaRPr lang="en-US"/>
        </a:p>
      </dgm:t>
    </dgm:pt>
    <dgm:pt modelId="{35296E5E-3974-4997-9317-39087B34C5A9}" type="sibTrans" cxnId="{6C99597A-F606-45FD-B8FF-177C18C5E6F4}">
      <dgm:prSet/>
      <dgm:spPr/>
      <dgm:t>
        <a:bodyPr/>
        <a:lstStyle/>
        <a:p>
          <a:pPr>
            <a:lnSpc>
              <a:spcPct val="100000"/>
            </a:lnSpc>
          </a:pPr>
          <a:endParaRPr lang="en-US"/>
        </a:p>
      </dgm:t>
    </dgm:pt>
    <dgm:pt modelId="{D5A1580F-8476-4DCC-BA43-112CE8F3DB9F}">
      <dgm:prSet custT="1"/>
      <dgm:spPr>
        <a:solidFill>
          <a:srgbClr val="0E5993"/>
        </a:solidFill>
      </dgm:spPr>
      <dgm:t>
        <a:bodyPr/>
        <a:lstStyle/>
        <a:p>
          <a:pPr>
            <a:lnSpc>
              <a:spcPct val="100000"/>
            </a:lnSpc>
          </a:pPr>
          <a:r>
            <a:rPr lang="en-US" sz="2000" b="1" kern="1200" dirty="0">
              <a:solidFill>
                <a:srgbClr val="FEFAF2"/>
              </a:solidFill>
              <a:latin typeface="Arial" panose="020B0604020202020204"/>
              <a:ea typeface="+mn-ea"/>
              <a:cs typeface="+mn-cs"/>
            </a:rPr>
            <a:t>Part II</a:t>
          </a:r>
        </a:p>
      </dgm:t>
    </dgm:pt>
    <dgm:pt modelId="{744C2273-F7DB-4A2D-A165-08FB016F1684}" type="parTrans" cxnId="{DD8B17E4-C858-47FE-A6E5-A1B1856F5E6C}">
      <dgm:prSet/>
      <dgm:spPr/>
      <dgm:t>
        <a:bodyPr/>
        <a:lstStyle/>
        <a:p>
          <a:pPr>
            <a:lnSpc>
              <a:spcPct val="100000"/>
            </a:lnSpc>
          </a:pPr>
          <a:endParaRPr lang="en-US"/>
        </a:p>
      </dgm:t>
    </dgm:pt>
    <dgm:pt modelId="{FC1CCFB3-606E-4B08-BB19-FAA291AC540A}" type="sibTrans" cxnId="{DD8B17E4-C858-47FE-A6E5-A1B1856F5E6C}">
      <dgm:prSet/>
      <dgm:spPr/>
      <dgm:t>
        <a:bodyPr/>
        <a:lstStyle/>
        <a:p>
          <a:pPr>
            <a:lnSpc>
              <a:spcPct val="100000"/>
            </a:lnSpc>
          </a:pPr>
          <a:endParaRPr lang="en-US"/>
        </a:p>
      </dgm:t>
    </dgm:pt>
    <dgm:pt modelId="{E8B696C7-79A3-4402-A0BB-33D38E1EA5E3}">
      <dgm:prSet custT="1"/>
      <dgm:spPr>
        <a:solidFill>
          <a:srgbClr val="F2F2F1">
            <a:alpha val="90000"/>
          </a:srgbClr>
        </a:solidFill>
        <a:ln>
          <a:noFill/>
        </a:ln>
      </dgm:spPr>
      <dgm:t>
        <a:bodyPr/>
        <a:lstStyle/>
        <a:p>
          <a:pPr>
            <a:lnSpc>
              <a:spcPct val="100000"/>
            </a:lnSpc>
          </a:pPr>
          <a:r>
            <a:rPr lang="en-US" sz="1600" b="1" i="0" dirty="0">
              <a:solidFill>
                <a:srgbClr val="343433"/>
              </a:solidFill>
              <a:latin typeface="Arial" panose="020B0604020202020204" pitchFamily="34" charset="0"/>
              <a:cs typeface="Arial" panose="020B0604020202020204" pitchFamily="34" charset="0"/>
            </a:rPr>
            <a:t>Borrowers</a:t>
          </a:r>
        </a:p>
      </dgm:t>
    </dgm:pt>
    <dgm:pt modelId="{EFE9ACB6-C943-4968-97CD-4A65633953F5}" type="parTrans" cxnId="{6AA99C2F-A60D-49CD-A6F0-628911697598}">
      <dgm:prSet/>
      <dgm:spPr/>
      <dgm:t>
        <a:bodyPr/>
        <a:lstStyle/>
        <a:p>
          <a:pPr>
            <a:lnSpc>
              <a:spcPct val="100000"/>
            </a:lnSpc>
          </a:pPr>
          <a:endParaRPr lang="en-US"/>
        </a:p>
      </dgm:t>
    </dgm:pt>
    <dgm:pt modelId="{8148E1CD-917E-4155-B0B5-FB9183FD106B}" type="sibTrans" cxnId="{6AA99C2F-A60D-49CD-A6F0-628911697598}">
      <dgm:prSet/>
      <dgm:spPr/>
      <dgm:t>
        <a:bodyPr/>
        <a:lstStyle/>
        <a:p>
          <a:pPr>
            <a:lnSpc>
              <a:spcPct val="100000"/>
            </a:lnSpc>
          </a:pPr>
          <a:endParaRPr lang="en-US"/>
        </a:p>
      </dgm:t>
    </dgm:pt>
    <dgm:pt modelId="{B6299234-DD26-41ED-9C17-CC8ED72AD5DB}">
      <dgm:prSet custT="1"/>
      <dgm:spPr>
        <a:solidFill>
          <a:srgbClr val="F2F2F1">
            <a:alpha val="90000"/>
          </a:srgbClr>
        </a:solidFill>
        <a:ln>
          <a:noFill/>
        </a:ln>
      </dgm:spPr>
      <dgm:t>
        <a:bodyPr/>
        <a:lstStyle/>
        <a:p>
          <a:pPr>
            <a:lnSpc>
              <a:spcPct val="100000"/>
            </a:lnSpc>
          </a:pPr>
          <a:r>
            <a:rPr lang="en-US" sz="1600" b="0" i="0" dirty="0">
              <a:solidFill>
                <a:srgbClr val="343433"/>
              </a:solidFill>
              <a:latin typeface="Arial" panose="020B0604020202020204" pitchFamily="34" charset="0"/>
              <a:cs typeface="Arial" panose="020B0604020202020204" pitchFamily="34" charset="0"/>
            </a:rPr>
            <a:t>Counseling</a:t>
          </a:r>
        </a:p>
      </dgm:t>
    </dgm:pt>
    <dgm:pt modelId="{72B4E3D6-45F9-4975-B0F6-D1400CCD1445}" type="parTrans" cxnId="{94466C48-506B-4F56-8132-CC2349C261B6}">
      <dgm:prSet/>
      <dgm:spPr/>
      <dgm:t>
        <a:bodyPr/>
        <a:lstStyle/>
        <a:p>
          <a:pPr>
            <a:lnSpc>
              <a:spcPct val="100000"/>
            </a:lnSpc>
          </a:pPr>
          <a:endParaRPr lang="en-US"/>
        </a:p>
      </dgm:t>
    </dgm:pt>
    <dgm:pt modelId="{36540878-7F02-4A8E-B91B-7132F0C18CD9}" type="sibTrans" cxnId="{94466C48-506B-4F56-8132-CC2349C261B6}">
      <dgm:prSet/>
      <dgm:spPr/>
      <dgm:t>
        <a:bodyPr/>
        <a:lstStyle/>
        <a:p>
          <a:pPr>
            <a:lnSpc>
              <a:spcPct val="100000"/>
            </a:lnSpc>
          </a:pPr>
          <a:endParaRPr lang="en-US"/>
        </a:p>
      </dgm:t>
    </dgm:pt>
    <dgm:pt modelId="{2FC9B57D-CACB-4B18-B86A-1564AA3CFD7A}">
      <dgm:prSet custT="1"/>
      <dgm:spPr>
        <a:solidFill>
          <a:srgbClr val="F2F2F1">
            <a:alpha val="90000"/>
          </a:srgbClr>
        </a:solidFill>
        <a:ln>
          <a:noFill/>
        </a:ln>
      </dgm:spPr>
      <dgm:t>
        <a:bodyPr/>
        <a:lstStyle/>
        <a:p>
          <a:pPr>
            <a:lnSpc>
              <a:spcPct val="100000"/>
            </a:lnSpc>
          </a:pPr>
          <a:r>
            <a:rPr lang="en-US" sz="1600" b="0" i="0" dirty="0">
              <a:solidFill>
                <a:srgbClr val="343433"/>
              </a:solidFill>
              <a:latin typeface="Arial" panose="020B0604020202020204" pitchFamily="34" charset="0"/>
              <a:cs typeface="Arial" panose="020B0604020202020204" pitchFamily="34" charset="0"/>
            </a:rPr>
            <a:t>Property</a:t>
          </a:r>
        </a:p>
      </dgm:t>
    </dgm:pt>
    <dgm:pt modelId="{3E635244-CA92-4A01-8649-9E36AF4E9BF4}" type="parTrans" cxnId="{06952DEF-5D5D-44B4-82EE-09F6075F0F7C}">
      <dgm:prSet/>
      <dgm:spPr/>
      <dgm:t>
        <a:bodyPr/>
        <a:lstStyle/>
        <a:p>
          <a:pPr>
            <a:lnSpc>
              <a:spcPct val="100000"/>
            </a:lnSpc>
          </a:pPr>
          <a:endParaRPr lang="en-US"/>
        </a:p>
      </dgm:t>
    </dgm:pt>
    <dgm:pt modelId="{98C9C9D9-2382-4420-8A98-3A2E0287140D}" type="sibTrans" cxnId="{06952DEF-5D5D-44B4-82EE-09F6075F0F7C}">
      <dgm:prSet/>
      <dgm:spPr/>
      <dgm:t>
        <a:bodyPr/>
        <a:lstStyle/>
        <a:p>
          <a:pPr>
            <a:lnSpc>
              <a:spcPct val="100000"/>
            </a:lnSpc>
          </a:pPr>
          <a:endParaRPr lang="en-US"/>
        </a:p>
      </dgm:t>
    </dgm:pt>
    <dgm:pt modelId="{285F78BA-CD37-4BDF-86C8-C9D89E53258B}">
      <dgm:prSet custT="1"/>
      <dgm:spPr>
        <a:solidFill>
          <a:srgbClr val="0E5993"/>
        </a:solidFill>
      </dgm:spPr>
      <dgm:t>
        <a:bodyPr/>
        <a:lstStyle/>
        <a:p>
          <a:pPr>
            <a:lnSpc>
              <a:spcPct val="100000"/>
            </a:lnSpc>
          </a:pPr>
          <a:r>
            <a:rPr lang="en-US" sz="2000" b="1" kern="1200" dirty="0">
              <a:solidFill>
                <a:srgbClr val="FEFAF2"/>
              </a:solidFill>
              <a:latin typeface="Arial" panose="020B0604020202020204"/>
              <a:ea typeface="+mn-ea"/>
              <a:cs typeface="+mn-cs"/>
            </a:rPr>
            <a:t>Part III</a:t>
          </a:r>
        </a:p>
      </dgm:t>
    </dgm:pt>
    <dgm:pt modelId="{273A4CE2-5696-447F-B523-59BF76F13C5B}" type="parTrans" cxnId="{B1C0994D-1997-49CF-96BB-23D7BD051747}">
      <dgm:prSet/>
      <dgm:spPr/>
      <dgm:t>
        <a:bodyPr/>
        <a:lstStyle/>
        <a:p>
          <a:pPr>
            <a:lnSpc>
              <a:spcPct val="100000"/>
            </a:lnSpc>
          </a:pPr>
          <a:endParaRPr lang="en-US"/>
        </a:p>
      </dgm:t>
    </dgm:pt>
    <dgm:pt modelId="{3AACB36B-91CB-451D-8EB3-0C9009CB6720}" type="sibTrans" cxnId="{B1C0994D-1997-49CF-96BB-23D7BD051747}">
      <dgm:prSet/>
      <dgm:spPr/>
      <dgm:t>
        <a:bodyPr/>
        <a:lstStyle/>
        <a:p>
          <a:pPr>
            <a:lnSpc>
              <a:spcPct val="100000"/>
            </a:lnSpc>
          </a:pPr>
          <a:endParaRPr lang="en-US"/>
        </a:p>
      </dgm:t>
    </dgm:pt>
    <dgm:pt modelId="{6D174852-55EA-445B-A119-E56D399C4855}">
      <dgm:prSet custT="1"/>
      <dgm:spPr>
        <a:solidFill>
          <a:srgbClr val="F2F2F1">
            <a:alpha val="90000"/>
          </a:srgbClr>
        </a:solidFill>
        <a:ln>
          <a:noFill/>
        </a:ln>
      </dgm:spPr>
      <dgm:t>
        <a:bodyPr/>
        <a:lstStyle/>
        <a:p>
          <a:pPr>
            <a:lnSpc>
              <a:spcPct val="100000"/>
            </a:lnSpc>
          </a:pPr>
          <a:r>
            <a:rPr lang="en-US" sz="1600" b="1" i="0" dirty="0">
              <a:solidFill>
                <a:srgbClr val="343433"/>
              </a:solidFill>
              <a:latin typeface="Arial" panose="020B0604020202020204" pitchFamily="34" charset="0"/>
              <a:cs typeface="Arial" panose="020B0604020202020204" pitchFamily="34" charset="0"/>
            </a:rPr>
            <a:t>Calculations</a:t>
          </a:r>
        </a:p>
      </dgm:t>
    </dgm:pt>
    <dgm:pt modelId="{8D1758CD-F451-430A-8597-F545B20ABECC}" type="parTrans" cxnId="{FBFA7B82-6E7D-4055-B961-02D6A9B8D64C}">
      <dgm:prSet/>
      <dgm:spPr/>
      <dgm:t>
        <a:bodyPr/>
        <a:lstStyle/>
        <a:p>
          <a:pPr>
            <a:lnSpc>
              <a:spcPct val="100000"/>
            </a:lnSpc>
          </a:pPr>
          <a:endParaRPr lang="en-US"/>
        </a:p>
      </dgm:t>
    </dgm:pt>
    <dgm:pt modelId="{D32CC35E-5285-4A1E-9A69-863B2A86AF8D}" type="sibTrans" cxnId="{FBFA7B82-6E7D-4055-B961-02D6A9B8D64C}">
      <dgm:prSet/>
      <dgm:spPr/>
      <dgm:t>
        <a:bodyPr/>
        <a:lstStyle/>
        <a:p>
          <a:pPr>
            <a:lnSpc>
              <a:spcPct val="100000"/>
            </a:lnSpc>
          </a:pPr>
          <a:endParaRPr lang="en-US"/>
        </a:p>
      </dgm:t>
    </dgm:pt>
    <dgm:pt modelId="{2CEEE7B0-742B-4CB6-B43A-4CEA0BEA6963}">
      <dgm:prSet custT="1"/>
      <dgm:spPr>
        <a:solidFill>
          <a:srgbClr val="F2F2F1">
            <a:alpha val="90000"/>
          </a:srgbClr>
        </a:solidFill>
        <a:ln>
          <a:noFill/>
        </a:ln>
      </dgm:spPr>
      <dgm:t>
        <a:bodyPr/>
        <a:lstStyle/>
        <a:p>
          <a:pPr>
            <a:lnSpc>
              <a:spcPct val="100000"/>
            </a:lnSpc>
          </a:pPr>
          <a:r>
            <a:rPr lang="en-US" sz="1600" b="0" i="0" dirty="0">
              <a:solidFill>
                <a:srgbClr val="343433"/>
              </a:solidFill>
              <a:latin typeface="Arial" panose="020B0604020202020204" pitchFamily="34" charset="0"/>
              <a:cs typeface="Arial" panose="020B0604020202020204" pitchFamily="34" charset="0"/>
            </a:rPr>
            <a:t>Fees</a:t>
          </a:r>
        </a:p>
      </dgm:t>
    </dgm:pt>
    <dgm:pt modelId="{671CA1F8-029B-47B2-ACB6-3F75B2B22CC7}" type="parTrans" cxnId="{75D47765-157A-43A9-A963-60CC31952214}">
      <dgm:prSet/>
      <dgm:spPr/>
      <dgm:t>
        <a:bodyPr/>
        <a:lstStyle/>
        <a:p>
          <a:pPr>
            <a:lnSpc>
              <a:spcPct val="100000"/>
            </a:lnSpc>
          </a:pPr>
          <a:endParaRPr lang="en-US"/>
        </a:p>
      </dgm:t>
    </dgm:pt>
    <dgm:pt modelId="{0825AF04-1EBA-4B06-A9D9-4DAE70406228}" type="sibTrans" cxnId="{75D47765-157A-43A9-A963-60CC31952214}">
      <dgm:prSet/>
      <dgm:spPr/>
      <dgm:t>
        <a:bodyPr/>
        <a:lstStyle/>
        <a:p>
          <a:pPr>
            <a:lnSpc>
              <a:spcPct val="100000"/>
            </a:lnSpc>
          </a:pPr>
          <a:endParaRPr lang="en-US"/>
        </a:p>
      </dgm:t>
    </dgm:pt>
    <dgm:pt modelId="{4C630207-1920-4893-9DF1-646F6E3391B5}">
      <dgm:prSet custT="1"/>
      <dgm:spPr>
        <a:solidFill>
          <a:srgbClr val="F2F2F1">
            <a:alpha val="90000"/>
          </a:srgbClr>
        </a:solidFill>
        <a:ln>
          <a:noFill/>
        </a:ln>
      </dgm:spPr>
      <dgm:t>
        <a:bodyPr/>
        <a:lstStyle/>
        <a:p>
          <a:pPr>
            <a:lnSpc>
              <a:spcPct val="100000"/>
            </a:lnSpc>
          </a:pPr>
          <a:r>
            <a:rPr lang="en-US" sz="1600" b="0" i="0" dirty="0">
              <a:solidFill>
                <a:srgbClr val="343433"/>
              </a:solidFill>
              <a:latin typeface="Arial" panose="020B0604020202020204" pitchFamily="34" charset="0"/>
              <a:cs typeface="Arial" panose="020B0604020202020204" pitchFamily="34" charset="0"/>
            </a:rPr>
            <a:t>Disclosing</a:t>
          </a:r>
        </a:p>
      </dgm:t>
    </dgm:pt>
    <dgm:pt modelId="{232C0B70-92C5-4D13-A5F3-C8CD28F6EEBD}" type="parTrans" cxnId="{F9500625-316A-4ACF-B048-9E302987EE6D}">
      <dgm:prSet/>
      <dgm:spPr/>
      <dgm:t>
        <a:bodyPr/>
        <a:lstStyle/>
        <a:p>
          <a:pPr>
            <a:lnSpc>
              <a:spcPct val="100000"/>
            </a:lnSpc>
          </a:pPr>
          <a:endParaRPr lang="en-US"/>
        </a:p>
      </dgm:t>
    </dgm:pt>
    <dgm:pt modelId="{C01EF4CD-C69B-44D8-9BB8-8B3B599F0ED5}" type="sibTrans" cxnId="{F9500625-316A-4ACF-B048-9E302987EE6D}">
      <dgm:prSet/>
      <dgm:spPr/>
      <dgm:t>
        <a:bodyPr/>
        <a:lstStyle/>
        <a:p>
          <a:pPr>
            <a:lnSpc>
              <a:spcPct val="100000"/>
            </a:lnSpc>
          </a:pPr>
          <a:endParaRPr lang="en-US"/>
        </a:p>
      </dgm:t>
    </dgm:pt>
    <dgm:pt modelId="{34CC2992-5775-44FE-8F30-6912E659159F}">
      <dgm:prSet custT="1"/>
      <dgm:spPr>
        <a:solidFill>
          <a:srgbClr val="0E5993"/>
        </a:solidFill>
      </dgm:spPr>
      <dgm:t>
        <a:bodyPr/>
        <a:lstStyle/>
        <a:p>
          <a:pPr>
            <a:lnSpc>
              <a:spcPct val="100000"/>
            </a:lnSpc>
          </a:pPr>
          <a:r>
            <a:rPr lang="en-US" sz="2000" b="1" kern="1200" dirty="0">
              <a:solidFill>
                <a:srgbClr val="FEFAF2"/>
              </a:solidFill>
              <a:latin typeface="Arial" panose="020B0604020202020204"/>
              <a:ea typeface="+mn-ea"/>
              <a:cs typeface="+mn-cs"/>
            </a:rPr>
            <a:t>Part IV</a:t>
          </a:r>
        </a:p>
      </dgm:t>
    </dgm:pt>
    <dgm:pt modelId="{44478A26-3AD1-4C45-91B8-6723E52DC6BF}" type="parTrans" cxnId="{860940A7-898F-4474-A206-FBEF09A2C9AF}">
      <dgm:prSet/>
      <dgm:spPr/>
      <dgm:t>
        <a:bodyPr/>
        <a:lstStyle/>
        <a:p>
          <a:pPr>
            <a:lnSpc>
              <a:spcPct val="100000"/>
            </a:lnSpc>
          </a:pPr>
          <a:endParaRPr lang="en-US"/>
        </a:p>
      </dgm:t>
    </dgm:pt>
    <dgm:pt modelId="{F6CBA595-8E53-4CBE-AE5F-1A91024AAE52}" type="sibTrans" cxnId="{860940A7-898F-4474-A206-FBEF09A2C9AF}">
      <dgm:prSet/>
      <dgm:spPr/>
      <dgm:t>
        <a:bodyPr/>
        <a:lstStyle/>
        <a:p>
          <a:pPr>
            <a:lnSpc>
              <a:spcPct val="100000"/>
            </a:lnSpc>
          </a:pPr>
          <a:endParaRPr lang="en-US"/>
        </a:p>
      </dgm:t>
    </dgm:pt>
    <dgm:pt modelId="{053AC8C0-9151-45B3-9947-CA0C9F5E8E6E}">
      <dgm:prSet custT="1"/>
      <dgm:spPr>
        <a:solidFill>
          <a:srgbClr val="F2F2F1"/>
        </a:solidFill>
        <a:ln>
          <a:noFill/>
        </a:ln>
      </dgm:spPr>
      <dgm:t>
        <a:bodyPr/>
        <a:lstStyle/>
        <a:p>
          <a:pPr>
            <a:lnSpc>
              <a:spcPct val="100000"/>
            </a:lnSpc>
          </a:pPr>
          <a:r>
            <a:rPr lang="en-US" sz="1600" b="1" i="0" dirty="0">
              <a:solidFill>
                <a:srgbClr val="343433"/>
              </a:solidFill>
              <a:latin typeface="Arial" panose="020B0604020202020204" pitchFamily="34" charset="0"/>
              <a:cs typeface="Arial" panose="020B0604020202020204" pitchFamily="34" charset="0"/>
            </a:rPr>
            <a:t>Selling Reverses</a:t>
          </a:r>
        </a:p>
      </dgm:t>
    </dgm:pt>
    <dgm:pt modelId="{F15516AF-EA22-4C99-B9C0-4B65578AF099}" type="parTrans" cxnId="{43E2ABAF-79A4-4CFA-BF82-9A2E07CEDEFC}">
      <dgm:prSet/>
      <dgm:spPr/>
      <dgm:t>
        <a:bodyPr/>
        <a:lstStyle/>
        <a:p>
          <a:pPr>
            <a:lnSpc>
              <a:spcPct val="100000"/>
            </a:lnSpc>
          </a:pPr>
          <a:endParaRPr lang="en-US"/>
        </a:p>
      </dgm:t>
    </dgm:pt>
    <dgm:pt modelId="{1169923B-4D90-428B-B777-9FCDFF70E85B}" type="sibTrans" cxnId="{43E2ABAF-79A4-4CFA-BF82-9A2E07CEDEFC}">
      <dgm:prSet/>
      <dgm:spPr/>
      <dgm:t>
        <a:bodyPr/>
        <a:lstStyle/>
        <a:p>
          <a:pPr>
            <a:lnSpc>
              <a:spcPct val="100000"/>
            </a:lnSpc>
          </a:pPr>
          <a:endParaRPr lang="en-US"/>
        </a:p>
      </dgm:t>
    </dgm:pt>
    <dgm:pt modelId="{2DB711BE-B69D-4CF6-B915-ACE9366C16FB}">
      <dgm:prSet custT="1"/>
      <dgm:spPr>
        <a:solidFill>
          <a:srgbClr val="0E5993"/>
        </a:solidFill>
      </dgm:spPr>
      <dgm:t>
        <a:bodyPr/>
        <a:lstStyle/>
        <a:p>
          <a:pPr>
            <a:lnSpc>
              <a:spcPct val="100000"/>
            </a:lnSpc>
          </a:pPr>
          <a:r>
            <a:rPr lang="en-US" sz="2000" b="1" kern="1200" dirty="0">
              <a:solidFill>
                <a:srgbClr val="FEFAF2"/>
              </a:solidFill>
              <a:latin typeface="Arial" panose="020B0604020202020204"/>
              <a:ea typeface="+mn-ea"/>
              <a:cs typeface="+mn-cs"/>
            </a:rPr>
            <a:t>Part V</a:t>
          </a:r>
        </a:p>
      </dgm:t>
    </dgm:pt>
    <dgm:pt modelId="{04817C2E-AE2C-4BB1-8AB9-6B2E116D6418}" type="parTrans" cxnId="{F28B61EA-B1B2-4CDE-A0AE-F7F124CE800A}">
      <dgm:prSet/>
      <dgm:spPr/>
      <dgm:t>
        <a:bodyPr/>
        <a:lstStyle/>
        <a:p>
          <a:pPr>
            <a:lnSpc>
              <a:spcPct val="100000"/>
            </a:lnSpc>
          </a:pPr>
          <a:endParaRPr lang="en-US"/>
        </a:p>
      </dgm:t>
    </dgm:pt>
    <dgm:pt modelId="{6284A5FD-5313-48DE-BE4A-49AADA825623}" type="sibTrans" cxnId="{F28B61EA-B1B2-4CDE-A0AE-F7F124CE800A}">
      <dgm:prSet/>
      <dgm:spPr/>
      <dgm:t>
        <a:bodyPr/>
        <a:lstStyle/>
        <a:p>
          <a:pPr>
            <a:lnSpc>
              <a:spcPct val="100000"/>
            </a:lnSpc>
          </a:pPr>
          <a:endParaRPr lang="en-US"/>
        </a:p>
      </dgm:t>
    </dgm:pt>
    <dgm:pt modelId="{02A896A7-6948-45BA-AAC0-BC1D508BCFAA}">
      <dgm:prSet custT="1"/>
      <dgm:spPr>
        <a:solidFill>
          <a:srgbClr val="F2F2F1">
            <a:alpha val="90000"/>
          </a:srgbClr>
        </a:solidFill>
        <a:ln>
          <a:noFill/>
        </a:ln>
      </dgm:spPr>
      <dgm:t>
        <a:bodyPr/>
        <a:lstStyle/>
        <a:p>
          <a:pPr>
            <a:lnSpc>
              <a:spcPct val="100000"/>
            </a:lnSpc>
          </a:pPr>
          <a:r>
            <a:rPr lang="en-US" sz="1600" b="1" i="0" dirty="0">
              <a:solidFill>
                <a:srgbClr val="343433"/>
              </a:solidFill>
              <a:latin typeface="Arial" panose="020B0604020202020204" pitchFamily="34" charset="0"/>
              <a:cs typeface="Arial" panose="020B0604020202020204" pitchFamily="34" charset="0"/>
            </a:rPr>
            <a:t>Loan Flow</a:t>
          </a:r>
        </a:p>
      </dgm:t>
    </dgm:pt>
    <dgm:pt modelId="{B4874D34-4B1F-45F2-A9A1-5A92B852424F}" type="parTrans" cxnId="{9C223D3D-2D92-4411-AC2D-779BBA26E033}">
      <dgm:prSet/>
      <dgm:spPr/>
      <dgm:t>
        <a:bodyPr/>
        <a:lstStyle/>
        <a:p>
          <a:pPr>
            <a:lnSpc>
              <a:spcPct val="100000"/>
            </a:lnSpc>
          </a:pPr>
          <a:endParaRPr lang="en-US"/>
        </a:p>
      </dgm:t>
    </dgm:pt>
    <dgm:pt modelId="{8E9FE276-5F62-41CE-8502-05D2AD2EC7E8}" type="sibTrans" cxnId="{9C223D3D-2D92-4411-AC2D-779BBA26E033}">
      <dgm:prSet/>
      <dgm:spPr/>
      <dgm:t>
        <a:bodyPr/>
        <a:lstStyle/>
        <a:p>
          <a:pPr>
            <a:lnSpc>
              <a:spcPct val="100000"/>
            </a:lnSpc>
          </a:pPr>
          <a:endParaRPr lang="en-US"/>
        </a:p>
      </dgm:t>
    </dgm:pt>
    <dgm:pt modelId="{D79530CD-8578-430B-B1BD-DB222FD40513}">
      <dgm:prSet custT="1"/>
      <dgm:spPr>
        <a:solidFill>
          <a:srgbClr val="F2F2F1">
            <a:alpha val="90000"/>
          </a:srgbClr>
        </a:solidFill>
        <a:ln>
          <a:noFill/>
        </a:ln>
      </dgm:spPr>
      <dgm:t>
        <a:bodyPr/>
        <a:lstStyle/>
        <a:p>
          <a:pPr>
            <a:lnSpc>
              <a:spcPct val="100000"/>
            </a:lnSpc>
          </a:pPr>
          <a:r>
            <a:rPr lang="en-US" sz="1600" b="0" i="0" dirty="0">
              <a:solidFill>
                <a:srgbClr val="343433"/>
              </a:solidFill>
              <a:latin typeface="Arial" panose="020B0604020202020204" pitchFamily="34" charset="0"/>
              <a:cs typeface="Arial" panose="020B0604020202020204" pitchFamily="34" charset="0"/>
            </a:rPr>
            <a:t>Life of Loan</a:t>
          </a:r>
        </a:p>
      </dgm:t>
    </dgm:pt>
    <dgm:pt modelId="{9A9ADD3F-CC18-4068-A693-C76E8C732934}" type="parTrans" cxnId="{33E67EB0-36C7-4783-8DA7-2048185158D9}">
      <dgm:prSet/>
      <dgm:spPr/>
      <dgm:t>
        <a:bodyPr/>
        <a:lstStyle/>
        <a:p>
          <a:pPr>
            <a:lnSpc>
              <a:spcPct val="100000"/>
            </a:lnSpc>
          </a:pPr>
          <a:endParaRPr lang="en-US"/>
        </a:p>
      </dgm:t>
    </dgm:pt>
    <dgm:pt modelId="{CE2F0399-1145-4696-9CF3-212FF4ABD7E5}" type="sibTrans" cxnId="{33E67EB0-36C7-4783-8DA7-2048185158D9}">
      <dgm:prSet/>
      <dgm:spPr/>
      <dgm:t>
        <a:bodyPr/>
        <a:lstStyle/>
        <a:p>
          <a:pPr>
            <a:lnSpc>
              <a:spcPct val="100000"/>
            </a:lnSpc>
          </a:pPr>
          <a:endParaRPr lang="en-US"/>
        </a:p>
      </dgm:t>
    </dgm:pt>
    <dgm:pt modelId="{0337555F-4451-4F17-9C8B-A603A1ABC7F2}" type="pres">
      <dgm:prSet presAssocID="{505589BF-91B5-4DF0-84D0-45697CCB9908}" presName="Name0" presStyleCnt="0">
        <dgm:presLayoutVars>
          <dgm:dir/>
          <dgm:animLvl val="lvl"/>
          <dgm:resizeHandles val="exact"/>
        </dgm:presLayoutVars>
      </dgm:prSet>
      <dgm:spPr/>
    </dgm:pt>
    <dgm:pt modelId="{DDF14094-3900-4530-9F14-57473983CD12}" type="pres">
      <dgm:prSet presAssocID="{5680F7A7-BF61-4680-BCE6-FD78E4CA3984}" presName="composite" presStyleCnt="0"/>
      <dgm:spPr/>
    </dgm:pt>
    <dgm:pt modelId="{42954793-1401-41CD-8163-4075F9DEA816}" type="pres">
      <dgm:prSet presAssocID="{5680F7A7-BF61-4680-BCE6-FD78E4CA3984}" presName="parTx" presStyleLbl="alignNode1" presStyleIdx="0" presStyleCnt="5">
        <dgm:presLayoutVars>
          <dgm:chMax val="0"/>
          <dgm:chPref val="0"/>
        </dgm:presLayoutVars>
      </dgm:prSet>
      <dgm:spPr/>
    </dgm:pt>
    <dgm:pt modelId="{DC3DB5AA-49C3-4620-AEE3-81F1A1D39730}" type="pres">
      <dgm:prSet presAssocID="{5680F7A7-BF61-4680-BCE6-FD78E4CA3984}" presName="desTx" presStyleLbl="alignAccFollowNode1" presStyleIdx="0" presStyleCnt="5">
        <dgm:presLayoutVars/>
      </dgm:prSet>
      <dgm:spPr/>
    </dgm:pt>
    <dgm:pt modelId="{1F636562-B994-498E-BDD2-5850B634404C}" type="pres">
      <dgm:prSet presAssocID="{09CEEE2C-7643-4BBB-808B-0140B1C4035D}" presName="space" presStyleCnt="0"/>
      <dgm:spPr/>
    </dgm:pt>
    <dgm:pt modelId="{31E93FB5-CDA9-49A3-966E-25F9D23F97A7}" type="pres">
      <dgm:prSet presAssocID="{D5A1580F-8476-4DCC-BA43-112CE8F3DB9F}" presName="composite" presStyleCnt="0"/>
      <dgm:spPr/>
    </dgm:pt>
    <dgm:pt modelId="{864E6765-32CE-40A1-AA9F-D58DCEE897E2}" type="pres">
      <dgm:prSet presAssocID="{D5A1580F-8476-4DCC-BA43-112CE8F3DB9F}" presName="parTx" presStyleLbl="alignNode1" presStyleIdx="1" presStyleCnt="5">
        <dgm:presLayoutVars>
          <dgm:chMax val="0"/>
          <dgm:chPref val="0"/>
        </dgm:presLayoutVars>
      </dgm:prSet>
      <dgm:spPr/>
    </dgm:pt>
    <dgm:pt modelId="{0BC650D7-9796-4C2F-9304-AE70E71255AA}" type="pres">
      <dgm:prSet presAssocID="{D5A1580F-8476-4DCC-BA43-112CE8F3DB9F}" presName="desTx" presStyleLbl="alignAccFollowNode1" presStyleIdx="1" presStyleCnt="5">
        <dgm:presLayoutVars/>
      </dgm:prSet>
      <dgm:spPr/>
    </dgm:pt>
    <dgm:pt modelId="{50C76851-3722-4E2A-9691-0A815770BDB2}" type="pres">
      <dgm:prSet presAssocID="{FC1CCFB3-606E-4B08-BB19-FAA291AC540A}" presName="space" presStyleCnt="0"/>
      <dgm:spPr/>
    </dgm:pt>
    <dgm:pt modelId="{17722604-9AB5-4929-BA8C-DF7207B4B00C}" type="pres">
      <dgm:prSet presAssocID="{285F78BA-CD37-4BDF-86C8-C9D89E53258B}" presName="composite" presStyleCnt="0"/>
      <dgm:spPr/>
    </dgm:pt>
    <dgm:pt modelId="{2B3CA903-0CA1-48A0-AA5B-31AA71B3F1A2}" type="pres">
      <dgm:prSet presAssocID="{285F78BA-CD37-4BDF-86C8-C9D89E53258B}" presName="parTx" presStyleLbl="alignNode1" presStyleIdx="2" presStyleCnt="5">
        <dgm:presLayoutVars>
          <dgm:chMax val="0"/>
          <dgm:chPref val="0"/>
        </dgm:presLayoutVars>
      </dgm:prSet>
      <dgm:spPr/>
    </dgm:pt>
    <dgm:pt modelId="{9506C156-2E26-4919-92F8-C6FA898981EA}" type="pres">
      <dgm:prSet presAssocID="{285F78BA-CD37-4BDF-86C8-C9D89E53258B}" presName="desTx" presStyleLbl="alignAccFollowNode1" presStyleIdx="2" presStyleCnt="5">
        <dgm:presLayoutVars/>
      </dgm:prSet>
      <dgm:spPr/>
    </dgm:pt>
    <dgm:pt modelId="{28C71704-E5CE-4ADF-B736-69E89295CBF2}" type="pres">
      <dgm:prSet presAssocID="{3AACB36B-91CB-451D-8EB3-0C9009CB6720}" presName="space" presStyleCnt="0"/>
      <dgm:spPr/>
    </dgm:pt>
    <dgm:pt modelId="{E016C3D6-6389-491D-8199-4524B2810B1C}" type="pres">
      <dgm:prSet presAssocID="{34CC2992-5775-44FE-8F30-6912E659159F}" presName="composite" presStyleCnt="0"/>
      <dgm:spPr/>
    </dgm:pt>
    <dgm:pt modelId="{F22DF3EB-83F0-4477-AA97-082BB6FD7772}" type="pres">
      <dgm:prSet presAssocID="{34CC2992-5775-44FE-8F30-6912E659159F}" presName="parTx" presStyleLbl="alignNode1" presStyleIdx="3" presStyleCnt="5">
        <dgm:presLayoutVars>
          <dgm:chMax val="0"/>
          <dgm:chPref val="0"/>
        </dgm:presLayoutVars>
      </dgm:prSet>
      <dgm:spPr/>
    </dgm:pt>
    <dgm:pt modelId="{38A59CB0-7B3D-43CB-BE1C-3A828A6AC113}" type="pres">
      <dgm:prSet presAssocID="{34CC2992-5775-44FE-8F30-6912E659159F}" presName="desTx" presStyleLbl="alignAccFollowNode1" presStyleIdx="3" presStyleCnt="5">
        <dgm:presLayoutVars/>
      </dgm:prSet>
      <dgm:spPr/>
    </dgm:pt>
    <dgm:pt modelId="{9C16FBF5-ADD4-41A9-A3E6-3988A93F6BDA}" type="pres">
      <dgm:prSet presAssocID="{F6CBA595-8E53-4CBE-AE5F-1A91024AAE52}" presName="space" presStyleCnt="0"/>
      <dgm:spPr/>
    </dgm:pt>
    <dgm:pt modelId="{12239BC4-3B6A-4C44-A802-514BBEAA6951}" type="pres">
      <dgm:prSet presAssocID="{2DB711BE-B69D-4CF6-B915-ACE9366C16FB}" presName="composite" presStyleCnt="0"/>
      <dgm:spPr/>
    </dgm:pt>
    <dgm:pt modelId="{278BB3C4-99A1-4499-985B-076417F6A4C8}" type="pres">
      <dgm:prSet presAssocID="{2DB711BE-B69D-4CF6-B915-ACE9366C16FB}" presName="parTx" presStyleLbl="alignNode1" presStyleIdx="4" presStyleCnt="5">
        <dgm:presLayoutVars>
          <dgm:chMax val="0"/>
          <dgm:chPref val="0"/>
        </dgm:presLayoutVars>
      </dgm:prSet>
      <dgm:spPr/>
    </dgm:pt>
    <dgm:pt modelId="{1D432BEE-5418-410E-A6D3-AAB655076174}" type="pres">
      <dgm:prSet presAssocID="{2DB711BE-B69D-4CF6-B915-ACE9366C16FB}" presName="desTx" presStyleLbl="alignAccFollowNode1" presStyleIdx="4" presStyleCnt="5">
        <dgm:presLayoutVars/>
      </dgm:prSet>
      <dgm:spPr/>
    </dgm:pt>
  </dgm:ptLst>
  <dgm:cxnLst>
    <dgm:cxn modelId="{C8C03A00-8996-4746-AE58-B29C229B7913}" type="presOf" srcId="{2CEEE7B0-742B-4CB6-B43A-4CEA0BEA6963}" destId="{9506C156-2E26-4919-92F8-C6FA898981EA}" srcOrd="0" destOrd="1" presId="urn:microsoft.com/office/officeart/2016/7/layout/HorizontalActionList"/>
    <dgm:cxn modelId="{B8C93F1B-28BA-48B2-AD69-F63C174DC06A}" type="presOf" srcId="{5A6B2799-FFDD-4120-99B5-42FB08D51AE3}" destId="{DC3DB5AA-49C3-4620-AEE3-81F1A1D39730}" srcOrd="0" destOrd="0" presId="urn:microsoft.com/office/officeart/2016/7/layout/HorizontalActionList"/>
    <dgm:cxn modelId="{28E76D21-5B04-4972-B083-0B1B60F9336C}" srcId="{5680F7A7-BF61-4680-BCE6-FD78E4CA3984}" destId="{5A6B2799-FFDD-4120-99B5-42FB08D51AE3}" srcOrd="0" destOrd="0" parTransId="{88F899A0-2499-4E72-BDB2-E4F5D6BCF9CE}" sibTransId="{95D7CAFD-A9F8-4422-968F-E3A68E55AB6F}"/>
    <dgm:cxn modelId="{F9500625-316A-4ACF-B048-9E302987EE6D}" srcId="{6D174852-55EA-445B-A119-E56D399C4855}" destId="{4C630207-1920-4893-9DF1-646F6E3391B5}" srcOrd="1" destOrd="0" parTransId="{232C0B70-92C5-4D13-A5F3-C8CD28F6EEBD}" sibTransId="{C01EF4CD-C69B-44D8-9BB8-8B3B599F0ED5}"/>
    <dgm:cxn modelId="{6AA99C2F-A60D-49CD-A6F0-628911697598}" srcId="{D5A1580F-8476-4DCC-BA43-112CE8F3DB9F}" destId="{E8B696C7-79A3-4402-A0BB-33D38E1EA5E3}" srcOrd="0" destOrd="0" parTransId="{EFE9ACB6-C943-4968-97CD-4A65633953F5}" sibTransId="{8148E1CD-917E-4155-B0B5-FB9183FD106B}"/>
    <dgm:cxn modelId="{A0AF9939-DCDA-4099-BD8F-D8327056288B}" type="presOf" srcId="{285F78BA-CD37-4BDF-86C8-C9D89E53258B}" destId="{2B3CA903-0CA1-48A0-AA5B-31AA71B3F1A2}" srcOrd="0" destOrd="0" presId="urn:microsoft.com/office/officeart/2016/7/layout/HorizontalActionList"/>
    <dgm:cxn modelId="{9C223D3D-2D92-4411-AC2D-779BBA26E033}" srcId="{2DB711BE-B69D-4CF6-B915-ACE9366C16FB}" destId="{02A896A7-6948-45BA-AAC0-BC1D508BCFAA}" srcOrd="0" destOrd="0" parTransId="{B4874D34-4B1F-45F2-A9A1-5A92B852424F}" sibTransId="{8E9FE276-5F62-41CE-8502-05D2AD2EC7E8}"/>
    <dgm:cxn modelId="{75D47765-157A-43A9-A963-60CC31952214}" srcId="{6D174852-55EA-445B-A119-E56D399C4855}" destId="{2CEEE7B0-742B-4CB6-B43A-4CEA0BEA6963}" srcOrd="0" destOrd="0" parTransId="{671CA1F8-029B-47B2-ACB6-3F75B2B22CC7}" sibTransId="{0825AF04-1EBA-4B06-A9D9-4DAE70406228}"/>
    <dgm:cxn modelId="{C9883C66-DE62-4C4A-972F-90773A49BA1D}" srcId="{5A6B2799-FFDD-4120-99B5-42FB08D51AE3}" destId="{A93EDF99-00F9-4729-A6F2-DB76F1977804}" srcOrd="0" destOrd="0" parTransId="{1F901794-A219-428E-9199-7859070F1E8A}" sibTransId="{324A6272-1EB0-40D9-A41A-2208639DFA89}"/>
    <dgm:cxn modelId="{BD48F267-88DA-484E-B75D-5714B31F60A6}" type="presOf" srcId="{5680F7A7-BF61-4680-BCE6-FD78E4CA3984}" destId="{42954793-1401-41CD-8163-4075F9DEA816}" srcOrd="0" destOrd="0" presId="urn:microsoft.com/office/officeart/2016/7/layout/HorizontalActionList"/>
    <dgm:cxn modelId="{94466C48-506B-4F56-8132-CC2349C261B6}" srcId="{E8B696C7-79A3-4402-A0BB-33D38E1EA5E3}" destId="{B6299234-DD26-41ED-9C17-CC8ED72AD5DB}" srcOrd="0" destOrd="0" parTransId="{72B4E3D6-45F9-4975-B0F6-D1400CCD1445}" sibTransId="{36540878-7F02-4A8E-B91B-7132F0C18CD9}"/>
    <dgm:cxn modelId="{B1C0994D-1997-49CF-96BB-23D7BD051747}" srcId="{505589BF-91B5-4DF0-84D0-45697CCB9908}" destId="{285F78BA-CD37-4BDF-86C8-C9D89E53258B}" srcOrd="2" destOrd="0" parTransId="{273A4CE2-5696-447F-B523-59BF76F13C5B}" sibTransId="{3AACB36B-91CB-451D-8EB3-0C9009CB6720}"/>
    <dgm:cxn modelId="{69FB3F4E-29C3-4F46-AA7A-281AA822EC2D}" type="presOf" srcId="{A93EDF99-00F9-4729-A6F2-DB76F1977804}" destId="{DC3DB5AA-49C3-4620-AEE3-81F1A1D39730}" srcOrd="0" destOrd="1" presId="urn:microsoft.com/office/officeart/2016/7/layout/HorizontalActionList"/>
    <dgm:cxn modelId="{58069577-1B02-4198-A663-4467023CE593}" type="presOf" srcId="{E8B696C7-79A3-4402-A0BB-33D38E1EA5E3}" destId="{0BC650D7-9796-4C2F-9304-AE70E71255AA}" srcOrd="0" destOrd="0" presId="urn:microsoft.com/office/officeart/2016/7/layout/HorizontalActionList"/>
    <dgm:cxn modelId="{09B63B5A-5E2E-49A1-9765-6A93E3423B4F}" type="presOf" srcId="{DBA0C44B-3007-4644-AA59-D08882FF1530}" destId="{DC3DB5AA-49C3-4620-AEE3-81F1A1D39730}" srcOrd="0" destOrd="3" presId="urn:microsoft.com/office/officeart/2016/7/layout/HorizontalActionList"/>
    <dgm:cxn modelId="{6C99597A-F606-45FD-B8FF-177C18C5E6F4}" srcId="{5A6B2799-FFDD-4120-99B5-42FB08D51AE3}" destId="{DBA0C44B-3007-4644-AA59-D08882FF1530}" srcOrd="2" destOrd="0" parTransId="{330A6DAE-57FD-48CC-8786-DB6BE90CE13B}" sibTransId="{35296E5E-3974-4997-9317-39087B34C5A9}"/>
    <dgm:cxn modelId="{A209957A-A635-4435-BDB6-68414305F7BC}" srcId="{505589BF-91B5-4DF0-84D0-45697CCB9908}" destId="{5680F7A7-BF61-4680-BCE6-FD78E4CA3984}" srcOrd="0" destOrd="0" parTransId="{CBA66D1E-9208-4D6F-9F42-43950C23BA8A}" sibTransId="{09CEEE2C-7643-4BBB-808B-0140B1C4035D}"/>
    <dgm:cxn modelId="{FBFA7B82-6E7D-4055-B961-02D6A9B8D64C}" srcId="{285F78BA-CD37-4BDF-86C8-C9D89E53258B}" destId="{6D174852-55EA-445B-A119-E56D399C4855}" srcOrd="0" destOrd="0" parTransId="{8D1758CD-F451-430A-8597-F545B20ABECC}" sibTransId="{D32CC35E-5285-4A1E-9A69-863B2A86AF8D}"/>
    <dgm:cxn modelId="{AFBEBF83-9DD2-43B9-8184-98AD711845E7}" type="presOf" srcId="{2FC9B57D-CACB-4B18-B86A-1564AA3CFD7A}" destId="{0BC650D7-9796-4C2F-9304-AE70E71255AA}" srcOrd="0" destOrd="2" presId="urn:microsoft.com/office/officeart/2016/7/layout/HorizontalActionList"/>
    <dgm:cxn modelId="{43DD2395-6560-48D0-BE3B-3DF0CB48D32B}" type="presOf" srcId="{6D174852-55EA-445B-A119-E56D399C4855}" destId="{9506C156-2E26-4919-92F8-C6FA898981EA}" srcOrd="0" destOrd="0" presId="urn:microsoft.com/office/officeart/2016/7/layout/HorizontalActionList"/>
    <dgm:cxn modelId="{2F7E7699-A473-4131-B775-3460660B91E8}" type="presOf" srcId="{D5A1580F-8476-4DCC-BA43-112CE8F3DB9F}" destId="{864E6765-32CE-40A1-AA9F-D58DCEE897E2}" srcOrd="0" destOrd="0" presId="urn:microsoft.com/office/officeart/2016/7/layout/HorizontalActionList"/>
    <dgm:cxn modelId="{328925A2-F610-4B5E-9612-0CC117BA3CAE}" type="presOf" srcId="{D79530CD-8578-430B-B1BD-DB222FD40513}" destId="{1D432BEE-5418-410E-A6D3-AAB655076174}" srcOrd="0" destOrd="1" presId="urn:microsoft.com/office/officeart/2016/7/layout/HorizontalActionList"/>
    <dgm:cxn modelId="{860940A7-898F-4474-A206-FBEF09A2C9AF}" srcId="{505589BF-91B5-4DF0-84D0-45697CCB9908}" destId="{34CC2992-5775-44FE-8F30-6912E659159F}" srcOrd="3" destOrd="0" parTransId="{44478A26-3AD1-4C45-91B8-6723E52DC6BF}" sibTransId="{F6CBA595-8E53-4CBE-AE5F-1A91024AAE52}"/>
    <dgm:cxn modelId="{FB25B8AC-92EA-41FD-A830-458F408A31E3}" type="presOf" srcId="{505589BF-91B5-4DF0-84D0-45697CCB9908}" destId="{0337555F-4451-4F17-9C8B-A603A1ABC7F2}" srcOrd="0" destOrd="0" presId="urn:microsoft.com/office/officeart/2016/7/layout/HorizontalActionList"/>
    <dgm:cxn modelId="{43E2ABAF-79A4-4CFA-BF82-9A2E07CEDEFC}" srcId="{34CC2992-5775-44FE-8F30-6912E659159F}" destId="{053AC8C0-9151-45B3-9947-CA0C9F5E8E6E}" srcOrd="0" destOrd="0" parTransId="{F15516AF-EA22-4C99-B9C0-4B65578AF099}" sibTransId="{1169923B-4D90-428B-B777-9FCDFF70E85B}"/>
    <dgm:cxn modelId="{33E67EB0-36C7-4783-8DA7-2048185158D9}" srcId="{02A896A7-6948-45BA-AAC0-BC1D508BCFAA}" destId="{D79530CD-8578-430B-B1BD-DB222FD40513}" srcOrd="0" destOrd="0" parTransId="{9A9ADD3F-CC18-4068-A693-C76E8C732934}" sibTransId="{CE2F0399-1145-4696-9CF3-212FF4ABD7E5}"/>
    <dgm:cxn modelId="{27DA70B5-7D6A-4C75-A323-32392F7588F6}" srcId="{5A6B2799-FFDD-4120-99B5-42FB08D51AE3}" destId="{68556836-9FE8-43E4-9D99-84B8391964A2}" srcOrd="1" destOrd="0" parTransId="{FEBE3740-9E68-44DC-9E97-1F8198312CE9}" sibTransId="{B5956263-ADC7-41E5-B3CC-A692E23CC200}"/>
    <dgm:cxn modelId="{4EEFF1C4-E9FF-4466-8212-83C6DCA15C19}" type="presOf" srcId="{02A896A7-6948-45BA-AAC0-BC1D508BCFAA}" destId="{1D432BEE-5418-410E-A6D3-AAB655076174}" srcOrd="0" destOrd="0" presId="urn:microsoft.com/office/officeart/2016/7/layout/HorizontalActionList"/>
    <dgm:cxn modelId="{71BD8ACF-2D4D-4F34-855E-2451223CDEE4}" type="presOf" srcId="{053AC8C0-9151-45B3-9947-CA0C9F5E8E6E}" destId="{38A59CB0-7B3D-43CB-BE1C-3A828A6AC113}" srcOrd="0" destOrd="0" presId="urn:microsoft.com/office/officeart/2016/7/layout/HorizontalActionList"/>
    <dgm:cxn modelId="{B3CD84E0-C9A5-4A55-B9A2-D88AAD2B4196}" type="presOf" srcId="{34CC2992-5775-44FE-8F30-6912E659159F}" destId="{F22DF3EB-83F0-4477-AA97-082BB6FD7772}" srcOrd="0" destOrd="0" presId="urn:microsoft.com/office/officeart/2016/7/layout/HorizontalActionList"/>
    <dgm:cxn modelId="{B6A1A8E2-693D-419D-B015-50A051137C16}" type="presOf" srcId="{68556836-9FE8-43E4-9D99-84B8391964A2}" destId="{DC3DB5AA-49C3-4620-AEE3-81F1A1D39730}" srcOrd="0" destOrd="2" presId="urn:microsoft.com/office/officeart/2016/7/layout/HorizontalActionList"/>
    <dgm:cxn modelId="{DD8B17E4-C858-47FE-A6E5-A1B1856F5E6C}" srcId="{505589BF-91B5-4DF0-84D0-45697CCB9908}" destId="{D5A1580F-8476-4DCC-BA43-112CE8F3DB9F}" srcOrd="1" destOrd="0" parTransId="{744C2273-F7DB-4A2D-A165-08FB016F1684}" sibTransId="{FC1CCFB3-606E-4B08-BB19-FAA291AC540A}"/>
    <dgm:cxn modelId="{9CA852E5-A387-43FD-A1E0-5F66ECAE78CD}" type="presOf" srcId="{B6299234-DD26-41ED-9C17-CC8ED72AD5DB}" destId="{0BC650D7-9796-4C2F-9304-AE70E71255AA}" srcOrd="0" destOrd="1" presId="urn:microsoft.com/office/officeart/2016/7/layout/HorizontalActionList"/>
    <dgm:cxn modelId="{F28B61EA-B1B2-4CDE-A0AE-F7F124CE800A}" srcId="{505589BF-91B5-4DF0-84D0-45697CCB9908}" destId="{2DB711BE-B69D-4CF6-B915-ACE9366C16FB}" srcOrd="4" destOrd="0" parTransId="{04817C2E-AE2C-4BB1-8AB9-6B2E116D6418}" sibTransId="{6284A5FD-5313-48DE-BE4A-49AADA825623}"/>
    <dgm:cxn modelId="{06952DEF-5D5D-44B4-82EE-09F6075F0F7C}" srcId="{E8B696C7-79A3-4402-A0BB-33D38E1EA5E3}" destId="{2FC9B57D-CACB-4B18-B86A-1564AA3CFD7A}" srcOrd="1" destOrd="0" parTransId="{3E635244-CA92-4A01-8649-9E36AF4E9BF4}" sibTransId="{98C9C9D9-2382-4420-8A98-3A2E0287140D}"/>
    <dgm:cxn modelId="{6EEC06F6-376C-4CEE-A0F4-A7F0FDC4B6B5}" type="presOf" srcId="{4C630207-1920-4893-9DF1-646F6E3391B5}" destId="{9506C156-2E26-4919-92F8-C6FA898981EA}" srcOrd="0" destOrd="2" presId="urn:microsoft.com/office/officeart/2016/7/layout/HorizontalActionList"/>
    <dgm:cxn modelId="{9A617EFD-CBFE-49A4-A223-D2D10B93A407}" type="presOf" srcId="{2DB711BE-B69D-4CF6-B915-ACE9366C16FB}" destId="{278BB3C4-99A1-4499-985B-076417F6A4C8}" srcOrd="0" destOrd="0" presId="urn:microsoft.com/office/officeart/2016/7/layout/HorizontalActionList"/>
    <dgm:cxn modelId="{AF0927FA-D3A6-4FA4-974F-9225B39ABB05}" type="presParOf" srcId="{0337555F-4451-4F17-9C8B-A603A1ABC7F2}" destId="{DDF14094-3900-4530-9F14-57473983CD12}" srcOrd="0" destOrd="0" presId="urn:microsoft.com/office/officeart/2016/7/layout/HorizontalActionList"/>
    <dgm:cxn modelId="{057B0803-7EB1-4F33-B97B-89C290D566B3}" type="presParOf" srcId="{DDF14094-3900-4530-9F14-57473983CD12}" destId="{42954793-1401-41CD-8163-4075F9DEA816}" srcOrd="0" destOrd="0" presId="urn:microsoft.com/office/officeart/2016/7/layout/HorizontalActionList"/>
    <dgm:cxn modelId="{5134B979-16C6-45FC-BD10-437FBDF28FA0}" type="presParOf" srcId="{DDF14094-3900-4530-9F14-57473983CD12}" destId="{DC3DB5AA-49C3-4620-AEE3-81F1A1D39730}" srcOrd="1" destOrd="0" presId="urn:microsoft.com/office/officeart/2016/7/layout/HorizontalActionList"/>
    <dgm:cxn modelId="{E512E287-6A2A-4CC3-8015-BD1FE2116525}" type="presParOf" srcId="{0337555F-4451-4F17-9C8B-A603A1ABC7F2}" destId="{1F636562-B994-498E-BDD2-5850B634404C}" srcOrd="1" destOrd="0" presId="urn:microsoft.com/office/officeart/2016/7/layout/HorizontalActionList"/>
    <dgm:cxn modelId="{84FA89AB-03E9-49EB-A16E-576576D75898}" type="presParOf" srcId="{0337555F-4451-4F17-9C8B-A603A1ABC7F2}" destId="{31E93FB5-CDA9-49A3-966E-25F9D23F97A7}" srcOrd="2" destOrd="0" presId="urn:microsoft.com/office/officeart/2016/7/layout/HorizontalActionList"/>
    <dgm:cxn modelId="{1B12F417-E5F3-4897-BFF8-A78AF573A435}" type="presParOf" srcId="{31E93FB5-CDA9-49A3-966E-25F9D23F97A7}" destId="{864E6765-32CE-40A1-AA9F-D58DCEE897E2}" srcOrd="0" destOrd="0" presId="urn:microsoft.com/office/officeart/2016/7/layout/HorizontalActionList"/>
    <dgm:cxn modelId="{DFB0FF1A-D435-4464-B6F9-109D9780ED32}" type="presParOf" srcId="{31E93FB5-CDA9-49A3-966E-25F9D23F97A7}" destId="{0BC650D7-9796-4C2F-9304-AE70E71255AA}" srcOrd="1" destOrd="0" presId="urn:microsoft.com/office/officeart/2016/7/layout/HorizontalActionList"/>
    <dgm:cxn modelId="{4806B48A-96B7-4719-BDE9-71906AE75A4A}" type="presParOf" srcId="{0337555F-4451-4F17-9C8B-A603A1ABC7F2}" destId="{50C76851-3722-4E2A-9691-0A815770BDB2}" srcOrd="3" destOrd="0" presId="urn:microsoft.com/office/officeart/2016/7/layout/HorizontalActionList"/>
    <dgm:cxn modelId="{D6D6F7F8-0AB3-4889-9A30-268902B83305}" type="presParOf" srcId="{0337555F-4451-4F17-9C8B-A603A1ABC7F2}" destId="{17722604-9AB5-4929-BA8C-DF7207B4B00C}" srcOrd="4" destOrd="0" presId="urn:microsoft.com/office/officeart/2016/7/layout/HorizontalActionList"/>
    <dgm:cxn modelId="{B12FD4E1-FB37-4921-827B-CE1E28B43299}" type="presParOf" srcId="{17722604-9AB5-4929-BA8C-DF7207B4B00C}" destId="{2B3CA903-0CA1-48A0-AA5B-31AA71B3F1A2}" srcOrd="0" destOrd="0" presId="urn:microsoft.com/office/officeart/2016/7/layout/HorizontalActionList"/>
    <dgm:cxn modelId="{C3D16D25-75CE-453D-95B2-36150EAB1A6F}" type="presParOf" srcId="{17722604-9AB5-4929-BA8C-DF7207B4B00C}" destId="{9506C156-2E26-4919-92F8-C6FA898981EA}" srcOrd="1" destOrd="0" presId="urn:microsoft.com/office/officeart/2016/7/layout/HorizontalActionList"/>
    <dgm:cxn modelId="{AB02AA9E-A7B9-4282-A939-5155B0D2B62C}" type="presParOf" srcId="{0337555F-4451-4F17-9C8B-A603A1ABC7F2}" destId="{28C71704-E5CE-4ADF-B736-69E89295CBF2}" srcOrd="5" destOrd="0" presId="urn:microsoft.com/office/officeart/2016/7/layout/HorizontalActionList"/>
    <dgm:cxn modelId="{0AD6510C-B840-40E5-A94D-8C1FAD7FA861}" type="presParOf" srcId="{0337555F-4451-4F17-9C8B-A603A1ABC7F2}" destId="{E016C3D6-6389-491D-8199-4524B2810B1C}" srcOrd="6" destOrd="0" presId="urn:microsoft.com/office/officeart/2016/7/layout/HorizontalActionList"/>
    <dgm:cxn modelId="{C4AED771-8523-4953-988A-13F22B94CCF5}" type="presParOf" srcId="{E016C3D6-6389-491D-8199-4524B2810B1C}" destId="{F22DF3EB-83F0-4477-AA97-082BB6FD7772}" srcOrd="0" destOrd="0" presId="urn:microsoft.com/office/officeart/2016/7/layout/HorizontalActionList"/>
    <dgm:cxn modelId="{1B4E1816-0C01-46B5-88D2-5566B4FDC0A4}" type="presParOf" srcId="{E016C3D6-6389-491D-8199-4524B2810B1C}" destId="{38A59CB0-7B3D-43CB-BE1C-3A828A6AC113}" srcOrd="1" destOrd="0" presId="urn:microsoft.com/office/officeart/2016/7/layout/HorizontalActionList"/>
    <dgm:cxn modelId="{690904B5-C7FC-423F-8A38-3332D95FE400}" type="presParOf" srcId="{0337555F-4451-4F17-9C8B-A603A1ABC7F2}" destId="{9C16FBF5-ADD4-41A9-A3E6-3988A93F6BDA}" srcOrd="7" destOrd="0" presId="urn:microsoft.com/office/officeart/2016/7/layout/HorizontalActionList"/>
    <dgm:cxn modelId="{F6169B1D-F7C2-4D7B-ACE1-A43AB6E980B6}" type="presParOf" srcId="{0337555F-4451-4F17-9C8B-A603A1ABC7F2}" destId="{12239BC4-3B6A-4C44-A802-514BBEAA6951}" srcOrd="8" destOrd="0" presId="urn:microsoft.com/office/officeart/2016/7/layout/HorizontalActionList"/>
    <dgm:cxn modelId="{E1529F27-04F2-409A-8B10-67FD3A36E5B8}" type="presParOf" srcId="{12239BC4-3B6A-4C44-A802-514BBEAA6951}" destId="{278BB3C4-99A1-4499-985B-076417F6A4C8}" srcOrd="0" destOrd="0" presId="urn:microsoft.com/office/officeart/2016/7/layout/HorizontalActionList"/>
    <dgm:cxn modelId="{FCF32A92-90C1-4596-9397-5CA5BC687589}" type="presParOf" srcId="{12239BC4-3B6A-4C44-A802-514BBEAA6951}" destId="{1D432BEE-5418-410E-A6D3-AAB655076174}"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57E0DB1-2999-45FA-976C-91BF43E1646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A71B8AF-A6A1-4909-B662-734EB025F95F}">
      <dgm:prSet/>
      <dgm:spPr>
        <a:solidFill>
          <a:srgbClr val="0E5993"/>
        </a:solidFill>
        <a:ln>
          <a:noFill/>
        </a:ln>
      </dgm:spPr>
      <dgm:t>
        <a:bodyPr/>
        <a:lstStyle/>
        <a:p>
          <a:r>
            <a:rPr lang="en-US" dirty="0">
              <a:latin typeface="Arial" panose="020B0604020202020204" pitchFamily="34" charset="0"/>
              <a:cs typeface="Arial" panose="020B0604020202020204" pitchFamily="34" charset="0"/>
            </a:rPr>
            <a:t>Current property taxes (school, city, county, state, etc.)</a:t>
          </a:r>
        </a:p>
      </dgm:t>
    </dgm:pt>
    <dgm:pt modelId="{A787DAB4-A371-4F1C-8DFE-720CE1C07585}" type="parTrans" cxnId="{BA129EDF-A938-48B4-9C2C-CC9978F790C5}">
      <dgm:prSet/>
      <dgm:spPr/>
      <dgm:t>
        <a:bodyPr/>
        <a:lstStyle/>
        <a:p>
          <a:endParaRPr lang="en-US"/>
        </a:p>
      </dgm:t>
    </dgm:pt>
    <dgm:pt modelId="{5F40B2DD-7A1A-41DD-858B-1E6DEEAF4542}" type="sibTrans" cxnId="{BA129EDF-A938-48B4-9C2C-CC9978F790C5}">
      <dgm:prSet/>
      <dgm:spPr/>
      <dgm:t>
        <a:bodyPr/>
        <a:lstStyle/>
        <a:p>
          <a:endParaRPr lang="en-US"/>
        </a:p>
      </dgm:t>
    </dgm:pt>
    <dgm:pt modelId="{25FFD3AF-CA28-43EA-8B85-6F140200E53A}">
      <dgm:prSet/>
      <dgm:spPr/>
      <dgm:t>
        <a:bodyPr/>
        <a:lstStyle/>
        <a:p>
          <a:r>
            <a:rPr lang="en-US" dirty="0">
              <a:solidFill>
                <a:srgbClr val="343433"/>
              </a:solidFill>
              <a:latin typeface="Arial" panose="020B0604020202020204" pitchFamily="34" charset="0"/>
              <a:cs typeface="Arial" panose="020B0604020202020204" pitchFamily="34" charset="0"/>
            </a:rPr>
            <a:t>Taxes due within 60 days of Closing are paid through the loan on all files</a:t>
          </a:r>
        </a:p>
      </dgm:t>
    </dgm:pt>
    <dgm:pt modelId="{021C416E-E9B3-4EFF-9761-5C5187B58ACC}" type="parTrans" cxnId="{51852234-8136-43AC-AB4F-8F47D6A6E4D2}">
      <dgm:prSet/>
      <dgm:spPr/>
      <dgm:t>
        <a:bodyPr/>
        <a:lstStyle/>
        <a:p>
          <a:endParaRPr lang="en-US"/>
        </a:p>
      </dgm:t>
    </dgm:pt>
    <dgm:pt modelId="{B27CE1FE-8DB0-42D0-8D4D-D120D38755E4}" type="sibTrans" cxnId="{51852234-8136-43AC-AB4F-8F47D6A6E4D2}">
      <dgm:prSet/>
      <dgm:spPr/>
      <dgm:t>
        <a:bodyPr/>
        <a:lstStyle/>
        <a:p>
          <a:endParaRPr lang="en-US"/>
        </a:p>
      </dgm:t>
    </dgm:pt>
    <dgm:pt modelId="{FCCAD103-AC54-48F3-BDAB-1B22E3472E42}">
      <dgm:prSet/>
      <dgm:spPr>
        <a:solidFill>
          <a:srgbClr val="0E5993"/>
        </a:solidFill>
        <a:ln>
          <a:noFill/>
        </a:ln>
      </dgm:spPr>
      <dgm:t>
        <a:bodyPr/>
        <a:lstStyle/>
        <a:p>
          <a:r>
            <a:rPr lang="en-US" dirty="0">
              <a:latin typeface="Arial" panose="020B0604020202020204" pitchFamily="34" charset="0"/>
              <a:cs typeface="Arial" panose="020B0604020202020204" pitchFamily="34" charset="0"/>
            </a:rPr>
            <a:t>Homeowner’s Insurance premiums</a:t>
          </a:r>
        </a:p>
      </dgm:t>
    </dgm:pt>
    <dgm:pt modelId="{7741EA4E-A93A-46EF-8436-974C094D164C}" type="parTrans" cxnId="{384F0580-716C-4EE2-8F7D-421EF36AA116}">
      <dgm:prSet/>
      <dgm:spPr/>
      <dgm:t>
        <a:bodyPr/>
        <a:lstStyle/>
        <a:p>
          <a:endParaRPr lang="en-US"/>
        </a:p>
      </dgm:t>
    </dgm:pt>
    <dgm:pt modelId="{3BA08E2F-CF89-450B-86E7-BCA152BEE09D}" type="sibTrans" cxnId="{384F0580-716C-4EE2-8F7D-421EF36AA116}">
      <dgm:prSet/>
      <dgm:spPr/>
      <dgm:t>
        <a:bodyPr/>
        <a:lstStyle/>
        <a:p>
          <a:endParaRPr lang="en-US"/>
        </a:p>
      </dgm:t>
    </dgm:pt>
    <dgm:pt modelId="{7F2E3A58-0F97-4C9F-8C28-CBB7A31E084D}">
      <dgm:prSet/>
      <dgm:spPr/>
      <dgm:t>
        <a:bodyPr/>
        <a:lstStyle/>
        <a:p>
          <a:r>
            <a:rPr lang="en-US" dirty="0">
              <a:solidFill>
                <a:srgbClr val="343433"/>
              </a:solidFill>
              <a:latin typeface="Arial" panose="020B0604020202020204" pitchFamily="34" charset="0"/>
              <a:cs typeface="Arial" panose="020B0604020202020204" pitchFamily="34" charset="0"/>
            </a:rPr>
            <a:t>Premiums due within 60 days of Closing are paid through the loan on all files</a:t>
          </a:r>
        </a:p>
      </dgm:t>
    </dgm:pt>
    <dgm:pt modelId="{E79FEF66-9943-487C-ACB8-825B0B7D86D4}" type="parTrans" cxnId="{B2D56BFD-6863-4BEB-993F-2332329EE40A}">
      <dgm:prSet/>
      <dgm:spPr/>
      <dgm:t>
        <a:bodyPr/>
        <a:lstStyle/>
        <a:p>
          <a:endParaRPr lang="en-US"/>
        </a:p>
      </dgm:t>
    </dgm:pt>
    <dgm:pt modelId="{995B0726-0F33-44ED-A5FF-9C1AE7F667C9}" type="sibTrans" cxnId="{B2D56BFD-6863-4BEB-993F-2332329EE40A}">
      <dgm:prSet/>
      <dgm:spPr/>
      <dgm:t>
        <a:bodyPr/>
        <a:lstStyle/>
        <a:p>
          <a:endParaRPr lang="en-US"/>
        </a:p>
      </dgm:t>
    </dgm:pt>
    <dgm:pt modelId="{59E581A2-581C-4DC8-9C55-43D7792D204B}">
      <dgm:prSet/>
      <dgm:spPr>
        <a:solidFill>
          <a:srgbClr val="0E5993"/>
        </a:solidFill>
        <a:ln>
          <a:noFill/>
        </a:ln>
      </dgm:spPr>
      <dgm:t>
        <a:bodyPr/>
        <a:lstStyle/>
        <a:p>
          <a:r>
            <a:rPr lang="en-US" dirty="0">
              <a:latin typeface="Arial" panose="020B0604020202020204" pitchFamily="34" charset="0"/>
              <a:cs typeface="Arial" panose="020B0604020202020204" pitchFamily="34" charset="0"/>
            </a:rPr>
            <a:t>Flood insurance premiums</a:t>
          </a:r>
        </a:p>
      </dgm:t>
    </dgm:pt>
    <dgm:pt modelId="{A4229FFD-4FBF-4D1D-8577-2C462EDD5AE2}" type="parTrans" cxnId="{C88162A4-4FEA-44A3-B02A-1788F8751C12}">
      <dgm:prSet/>
      <dgm:spPr/>
      <dgm:t>
        <a:bodyPr/>
        <a:lstStyle/>
        <a:p>
          <a:endParaRPr lang="en-US"/>
        </a:p>
      </dgm:t>
    </dgm:pt>
    <dgm:pt modelId="{89BB42E5-567E-47EE-8F47-14FF2FDEED65}" type="sibTrans" cxnId="{C88162A4-4FEA-44A3-B02A-1788F8751C12}">
      <dgm:prSet/>
      <dgm:spPr/>
      <dgm:t>
        <a:bodyPr/>
        <a:lstStyle/>
        <a:p>
          <a:endParaRPr lang="en-US"/>
        </a:p>
      </dgm:t>
    </dgm:pt>
    <dgm:pt modelId="{178FE585-B550-42FA-BD02-78180F854D44}">
      <dgm:prSet/>
      <dgm:spPr/>
      <dgm:t>
        <a:bodyPr/>
        <a:lstStyle/>
        <a:p>
          <a:r>
            <a:rPr lang="en-US" dirty="0">
              <a:solidFill>
                <a:srgbClr val="343433"/>
              </a:solidFill>
              <a:latin typeface="Arial" panose="020B0604020202020204" pitchFamily="34" charset="0"/>
              <a:cs typeface="Arial" panose="020B0604020202020204" pitchFamily="34" charset="0"/>
            </a:rPr>
            <a:t>Premiums due within 60 days of Closing are paid through the loan on all files</a:t>
          </a:r>
        </a:p>
      </dgm:t>
    </dgm:pt>
    <dgm:pt modelId="{54070BC9-E7EE-4614-A9EE-8B7CB7689B97}" type="parTrans" cxnId="{371CF919-54A3-480F-B045-2901613C524A}">
      <dgm:prSet/>
      <dgm:spPr/>
      <dgm:t>
        <a:bodyPr/>
        <a:lstStyle/>
        <a:p>
          <a:endParaRPr lang="en-US"/>
        </a:p>
      </dgm:t>
    </dgm:pt>
    <dgm:pt modelId="{DAE7FA87-4A88-4908-8E6E-A5C20494B9FE}" type="sibTrans" cxnId="{371CF919-54A3-480F-B045-2901613C524A}">
      <dgm:prSet/>
      <dgm:spPr/>
      <dgm:t>
        <a:bodyPr/>
        <a:lstStyle/>
        <a:p>
          <a:endParaRPr lang="en-US"/>
        </a:p>
      </dgm:t>
    </dgm:pt>
    <dgm:pt modelId="{C52A3908-15D1-45D8-8D73-FF89F6F617D1}">
      <dgm:prSet/>
      <dgm:spPr>
        <a:solidFill>
          <a:srgbClr val="0E5993"/>
        </a:solidFill>
        <a:ln>
          <a:noFill/>
        </a:ln>
      </dgm:spPr>
      <dgm:t>
        <a:bodyPr/>
        <a:lstStyle/>
        <a:p>
          <a:r>
            <a:rPr lang="en-US" b="1" dirty="0">
              <a:latin typeface="Arial" panose="020B0604020202020204" pitchFamily="34" charset="0"/>
              <a:cs typeface="Arial" panose="020B0604020202020204" pitchFamily="34" charset="0"/>
            </a:rPr>
            <a:t>LESAs DO NOT include HOA dues</a:t>
          </a:r>
        </a:p>
      </dgm:t>
    </dgm:pt>
    <dgm:pt modelId="{938DD295-5657-4351-A76D-4D24EBB6DAB4}" type="parTrans" cxnId="{7D4CDF37-AA0C-4F11-9E4F-2CDB323CEC32}">
      <dgm:prSet/>
      <dgm:spPr/>
      <dgm:t>
        <a:bodyPr/>
        <a:lstStyle/>
        <a:p>
          <a:endParaRPr lang="en-US"/>
        </a:p>
      </dgm:t>
    </dgm:pt>
    <dgm:pt modelId="{0624F23D-D9F1-41A8-8572-45118ABC491D}" type="sibTrans" cxnId="{7D4CDF37-AA0C-4F11-9E4F-2CDB323CEC32}">
      <dgm:prSet/>
      <dgm:spPr/>
      <dgm:t>
        <a:bodyPr/>
        <a:lstStyle/>
        <a:p>
          <a:endParaRPr lang="en-US"/>
        </a:p>
      </dgm:t>
    </dgm:pt>
    <dgm:pt modelId="{98E8E360-8DA1-4E15-8705-9DA80157C072}" type="pres">
      <dgm:prSet presAssocID="{D57E0DB1-2999-45FA-976C-91BF43E16466}" presName="linear" presStyleCnt="0">
        <dgm:presLayoutVars>
          <dgm:animLvl val="lvl"/>
          <dgm:resizeHandles val="exact"/>
        </dgm:presLayoutVars>
      </dgm:prSet>
      <dgm:spPr/>
    </dgm:pt>
    <dgm:pt modelId="{A96EE215-2CBB-4BF1-BB9B-D58339C162C1}" type="pres">
      <dgm:prSet presAssocID="{6A71B8AF-A6A1-4909-B662-734EB025F95F}" presName="parentText" presStyleLbl="node1" presStyleIdx="0" presStyleCnt="4">
        <dgm:presLayoutVars>
          <dgm:chMax val="0"/>
          <dgm:bulletEnabled val="1"/>
        </dgm:presLayoutVars>
      </dgm:prSet>
      <dgm:spPr/>
    </dgm:pt>
    <dgm:pt modelId="{E72B2B34-8812-4E48-AE37-F10593B6163A}" type="pres">
      <dgm:prSet presAssocID="{6A71B8AF-A6A1-4909-B662-734EB025F95F}" presName="childText" presStyleLbl="revTx" presStyleIdx="0" presStyleCnt="3">
        <dgm:presLayoutVars>
          <dgm:bulletEnabled val="1"/>
        </dgm:presLayoutVars>
      </dgm:prSet>
      <dgm:spPr/>
    </dgm:pt>
    <dgm:pt modelId="{21E226E9-4C59-4EDF-B3F2-63861EF66D8E}" type="pres">
      <dgm:prSet presAssocID="{FCCAD103-AC54-48F3-BDAB-1B22E3472E42}" presName="parentText" presStyleLbl="node1" presStyleIdx="1" presStyleCnt="4">
        <dgm:presLayoutVars>
          <dgm:chMax val="0"/>
          <dgm:bulletEnabled val="1"/>
        </dgm:presLayoutVars>
      </dgm:prSet>
      <dgm:spPr/>
    </dgm:pt>
    <dgm:pt modelId="{734EBD4C-8CCC-4D13-8031-6582211D4407}" type="pres">
      <dgm:prSet presAssocID="{FCCAD103-AC54-48F3-BDAB-1B22E3472E42}" presName="childText" presStyleLbl="revTx" presStyleIdx="1" presStyleCnt="3">
        <dgm:presLayoutVars>
          <dgm:bulletEnabled val="1"/>
        </dgm:presLayoutVars>
      </dgm:prSet>
      <dgm:spPr/>
    </dgm:pt>
    <dgm:pt modelId="{1F2888EA-6A20-4018-8B45-624DBBDBF7B1}" type="pres">
      <dgm:prSet presAssocID="{59E581A2-581C-4DC8-9C55-43D7792D204B}" presName="parentText" presStyleLbl="node1" presStyleIdx="2" presStyleCnt="4">
        <dgm:presLayoutVars>
          <dgm:chMax val="0"/>
          <dgm:bulletEnabled val="1"/>
        </dgm:presLayoutVars>
      </dgm:prSet>
      <dgm:spPr/>
    </dgm:pt>
    <dgm:pt modelId="{5CC2026A-BF97-4B7D-9C91-31CCA277A4E9}" type="pres">
      <dgm:prSet presAssocID="{59E581A2-581C-4DC8-9C55-43D7792D204B}" presName="childText" presStyleLbl="revTx" presStyleIdx="2" presStyleCnt="3">
        <dgm:presLayoutVars>
          <dgm:bulletEnabled val="1"/>
        </dgm:presLayoutVars>
      </dgm:prSet>
      <dgm:spPr/>
    </dgm:pt>
    <dgm:pt modelId="{20155BA5-0825-491F-ABA6-1ABD48577545}" type="pres">
      <dgm:prSet presAssocID="{C52A3908-15D1-45D8-8D73-FF89F6F617D1}" presName="parentText" presStyleLbl="node1" presStyleIdx="3" presStyleCnt="4">
        <dgm:presLayoutVars>
          <dgm:chMax val="0"/>
          <dgm:bulletEnabled val="1"/>
        </dgm:presLayoutVars>
      </dgm:prSet>
      <dgm:spPr/>
    </dgm:pt>
  </dgm:ptLst>
  <dgm:cxnLst>
    <dgm:cxn modelId="{7B242715-0330-4602-B781-767520D2F521}" type="presOf" srcId="{25FFD3AF-CA28-43EA-8B85-6F140200E53A}" destId="{E72B2B34-8812-4E48-AE37-F10593B6163A}" srcOrd="0" destOrd="0" presId="urn:microsoft.com/office/officeart/2005/8/layout/vList2"/>
    <dgm:cxn modelId="{371CF919-54A3-480F-B045-2901613C524A}" srcId="{59E581A2-581C-4DC8-9C55-43D7792D204B}" destId="{178FE585-B550-42FA-BD02-78180F854D44}" srcOrd="0" destOrd="0" parTransId="{54070BC9-E7EE-4614-A9EE-8B7CB7689B97}" sibTransId="{DAE7FA87-4A88-4908-8E6E-A5C20494B9FE}"/>
    <dgm:cxn modelId="{BF0A001C-F7B6-4358-BA3C-EF952CD861A9}" type="presOf" srcId="{59E581A2-581C-4DC8-9C55-43D7792D204B}" destId="{1F2888EA-6A20-4018-8B45-624DBBDBF7B1}" srcOrd="0" destOrd="0" presId="urn:microsoft.com/office/officeart/2005/8/layout/vList2"/>
    <dgm:cxn modelId="{74EE4A1C-D586-4D65-BF82-7EC231BC6DBA}" type="presOf" srcId="{D57E0DB1-2999-45FA-976C-91BF43E16466}" destId="{98E8E360-8DA1-4E15-8705-9DA80157C072}" srcOrd="0" destOrd="0" presId="urn:microsoft.com/office/officeart/2005/8/layout/vList2"/>
    <dgm:cxn modelId="{02FBA01D-845F-4781-8595-8747BCF5800E}" type="presOf" srcId="{7F2E3A58-0F97-4C9F-8C28-CBB7A31E084D}" destId="{734EBD4C-8CCC-4D13-8031-6582211D4407}" srcOrd="0" destOrd="0" presId="urn:microsoft.com/office/officeart/2005/8/layout/vList2"/>
    <dgm:cxn modelId="{DCFE4122-A054-43FB-9B2A-F32C6D2D788F}" type="presOf" srcId="{C52A3908-15D1-45D8-8D73-FF89F6F617D1}" destId="{20155BA5-0825-491F-ABA6-1ABD48577545}" srcOrd="0" destOrd="0" presId="urn:microsoft.com/office/officeart/2005/8/layout/vList2"/>
    <dgm:cxn modelId="{51852234-8136-43AC-AB4F-8F47D6A6E4D2}" srcId="{6A71B8AF-A6A1-4909-B662-734EB025F95F}" destId="{25FFD3AF-CA28-43EA-8B85-6F140200E53A}" srcOrd="0" destOrd="0" parTransId="{021C416E-E9B3-4EFF-9761-5C5187B58ACC}" sibTransId="{B27CE1FE-8DB0-42D0-8D4D-D120D38755E4}"/>
    <dgm:cxn modelId="{7D4CDF37-AA0C-4F11-9E4F-2CDB323CEC32}" srcId="{D57E0DB1-2999-45FA-976C-91BF43E16466}" destId="{C52A3908-15D1-45D8-8D73-FF89F6F617D1}" srcOrd="3" destOrd="0" parTransId="{938DD295-5657-4351-A76D-4D24EBB6DAB4}" sibTransId="{0624F23D-D9F1-41A8-8572-45118ABC491D}"/>
    <dgm:cxn modelId="{5FCCE57B-E39D-4BDE-B641-42006A5D7361}" type="presOf" srcId="{6A71B8AF-A6A1-4909-B662-734EB025F95F}" destId="{A96EE215-2CBB-4BF1-BB9B-D58339C162C1}" srcOrd="0" destOrd="0" presId="urn:microsoft.com/office/officeart/2005/8/layout/vList2"/>
    <dgm:cxn modelId="{384F0580-716C-4EE2-8F7D-421EF36AA116}" srcId="{D57E0DB1-2999-45FA-976C-91BF43E16466}" destId="{FCCAD103-AC54-48F3-BDAB-1B22E3472E42}" srcOrd="1" destOrd="0" parTransId="{7741EA4E-A93A-46EF-8436-974C094D164C}" sibTransId="{3BA08E2F-CF89-450B-86E7-BCA152BEE09D}"/>
    <dgm:cxn modelId="{F68DB193-C162-491B-B7F0-96BF41DAFE3F}" type="presOf" srcId="{178FE585-B550-42FA-BD02-78180F854D44}" destId="{5CC2026A-BF97-4B7D-9C91-31CCA277A4E9}" srcOrd="0" destOrd="0" presId="urn:microsoft.com/office/officeart/2005/8/layout/vList2"/>
    <dgm:cxn modelId="{C88162A4-4FEA-44A3-B02A-1788F8751C12}" srcId="{D57E0DB1-2999-45FA-976C-91BF43E16466}" destId="{59E581A2-581C-4DC8-9C55-43D7792D204B}" srcOrd="2" destOrd="0" parTransId="{A4229FFD-4FBF-4D1D-8577-2C462EDD5AE2}" sibTransId="{89BB42E5-567E-47EE-8F47-14FF2FDEED65}"/>
    <dgm:cxn modelId="{ECCB51CC-DD9A-43BF-8846-D87F0EA9A0C4}" type="presOf" srcId="{FCCAD103-AC54-48F3-BDAB-1B22E3472E42}" destId="{21E226E9-4C59-4EDF-B3F2-63861EF66D8E}" srcOrd="0" destOrd="0" presId="urn:microsoft.com/office/officeart/2005/8/layout/vList2"/>
    <dgm:cxn modelId="{BA129EDF-A938-48B4-9C2C-CC9978F790C5}" srcId="{D57E0DB1-2999-45FA-976C-91BF43E16466}" destId="{6A71B8AF-A6A1-4909-B662-734EB025F95F}" srcOrd="0" destOrd="0" parTransId="{A787DAB4-A371-4F1C-8DFE-720CE1C07585}" sibTransId="{5F40B2DD-7A1A-41DD-858B-1E6DEEAF4542}"/>
    <dgm:cxn modelId="{B2D56BFD-6863-4BEB-993F-2332329EE40A}" srcId="{FCCAD103-AC54-48F3-BDAB-1B22E3472E42}" destId="{7F2E3A58-0F97-4C9F-8C28-CBB7A31E084D}" srcOrd="0" destOrd="0" parTransId="{E79FEF66-9943-487C-ACB8-825B0B7D86D4}" sibTransId="{995B0726-0F33-44ED-A5FF-9C1AE7F667C9}"/>
    <dgm:cxn modelId="{D2DA2208-E0D3-4B71-A228-81DAA035AF7A}" type="presParOf" srcId="{98E8E360-8DA1-4E15-8705-9DA80157C072}" destId="{A96EE215-2CBB-4BF1-BB9B-D58339C162C1}" srcOrd="0" destOrd="0" presId="urn:microsoft.com/office/officeart/2005/8/layout/vList2"/>
    <dgm:cxn modelId="{50E38902-F315-4B6D-ADC4-042B4F92AA60}" type="presParOf" srcId="{98E8E360-8DA1-4E15-8705-9DA80157C072}" destId="{E72B2B34-8812-4E48-AE37-F10593B6163A}" srcOrd="1" destOrd="0" presId="urn:microsoft.com/office/officeart/2005/8/layout/vList2"/>
    <dgm:cxn modelId="{C07C048D-72D0-4F7D-A929-A1EA7F5392FE}" type="presParOf" srcId="{98E8E360-8DA1-4E15-8705-9DA80157C072}" destId="{21E226E9-4C59-4EDF-B3F2-63861EF66D8E}" srcOrd="2" destOrd="0" presId="urn:microsoft.com/office/officeart/2005/8/layout/vList2"/>
    <dgm:cxn modelId="{1EA171B8-AD1F-4541-8282-853EAA2FD5F2}" type="presParOf" srcId="{98E8E360-8DA1-4E15-8705-9DA80157C072}" destId="{734EBD4C-8CCC-4D13-8031-6582211D4407}" srcOrd="3" destOrd="0" presId="urn:microsoft.com/office/officeart/2005/8/layout/vList2"/>
    <dgm:cxn modelId="{7CF9F34D-5199-4D67-A569-ACAD89274DC1}" type="presParOf" srcId="{98E8E360-8DA1-4E15-8705-9DA80157C072}" destId="{1F2888EA-6A20-4018-8B45-624DBBDBF7B1}" srcOrd="4" destOrd="0" presId="urn:microsoft.com/office/officeart/2005/8/layout/vList2"/>
    <dgm:cxn modelId="{816C1F26-4D87-4184-9E3D-8B95E0E3F36A}" type="presParOf" srcId="{98E8E360-8DA1-4E15-8705-9DA80157C072}" destId="{5CC2026A-BF97-4B7D-9C91-31CCA277A4E9}" srcOrd="5" destOrd="0" presId="urn:microsoft.com/office/officeart/2005/8/layout/vList2"/>
    <dgm:cxn modelId="{976BAB69-DEC4-403C-9097-00B9DBA85ABD}" type="presParOf" srcId="{98E8E360-8DA1-4E15-8705-9DA80157C072}" destId="{20155BA5-0825-491F-ABA6-1ABD48577545}"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DCF9FD0-39BB-49F4-B537-FE6748059F2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A02DEDE-82AB-4A9C-AC2B-C95DABEE3A86}">
      <dgm:prSet/>
      <dgm:spPr>
        <a:solidFill>
          <a:srgbClr val="0E5993"/>
        </a:solidFill>
        <a:ln>
          <a:noFill/>
        </a:ln>
      </dgm:spPr>
      <dgm:t>
        <a:bodyPr/>
        <a:lstStyle/>
        <a:p>
          <a:r>
            <a:rPr lang="en-US" b="1" dirty="0">
              <a:latin typeface="Arial" panose="020B0604020202020204" pitchFamily="34" charset="0"/>
              <a:cs typeface="Arial" panose="020B0604020202020204" pitchFamily="34" charset="0"/>
            </a:rPr>
            <a:t>SEQ Counseling List</a:t>
          </a:r>
        </a:p>
      </dgm:t>
    </dgm:pt>
    <dgm:pt modelId="{7F27AA9D-9399-4918-9469-99480551DA94}" type="parTrans" cxnId="{A05F6B65-913F-4D60-B752-18E7857B84F4}">
      <dgm:prSet/>
      <dgm:spPr/>
      <dgm:t>
        <a:bodyPr/>
        <a:lstStyle/>
        <a:p>
          <a:endParaRPr lang="en-US"/>
        </a:p>
      </dgm:t>
    </dgm:pt>
    <dgm:pt modelId="{C3F85E5B-7CA1-4D30-9DD0-66C7038312EB}" type="sibTrans" cxnId="{A05F6B65-913F-4D60-B752-18E7857B84F4}">
      <dgm:prSet/>
      <dgm:spPr/>
      <dgm:t>
        <a:bodyPr/>
        <a:lstStyle/>
        <a:p>
          <a:endParaRPr lang="en-US"/>
        </a:p>
      </dgm:t>
    </dgm:pt>
    <dgm:pt modelId="{124A0893-1AF8-4170-ABDE-C7F588B51CA5}">
      <dgm:prSet/>
      <dgm:spPr>
        <a:solidFill>
          <a:srgbClr val="DEDFDE">
            <a:alpha val="90000"/>
          </a:srgbClr>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List of SecureEquity Approved Counseling Agencies</a:t>
          </a:r>
        </a:p>
      </dgm:t>
    </dgm:pt>
    <dgm:pt modelId="{9DC0107E-085A-4029-9F91-D114C79B2592}" type="parTrans" cxnId="{C8F648D9-8812-4AE9-BD68-ACF2B0CA26D3}">
      <dgm:prSet/>
      <dgm:spPr/>
      <dgm:t>
        <a:bodyPr/>
        <a:lstStyle/>
        <a:p>
          <a:endParaRPr lang="en-US"/>
        </a:p>
      </dgm:t>
    </dgm:pt>
    <dgm:pt modelId="{1EE5BC5B-12AC-40BC-B2D3-E8FE9F1A0D01}" type="sibTrans" cxnId="{C8F648D9-8812-4AE9-BD68-ACF2B0CA26D3}">
      <dgm:prSet/>
      <dgm:spPr/>
      <dgm:t>
        <a:bodyPr/>
        <a:lstStyle/>
        <a:p>
          <a:endParaRPr lang="en-US"/>
        </a:p>
      </dgm:t>
    </dgm:pt>
    <dgm:pt modelId="{3953BC29-4FCD-45EF-A544-6249491BC934}">
      <dgm:prSet/>
      <dgm:spPr>
        <a:solidFill>
          <a:srgbClr val="DEDFDE">
            <a:alpha val="90000"/>
          </a:srgbClr>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The List of HUD Approved Counseling Agencies (Intermediaries and Local Agencies)</a:t>
          </a:r>
        </a:p>
      </dgm:t>
    </dgm:pt>
    <dgm:pt modelId="{AF724968-CF65-42DA-8C4F-87F25AC49F11}" type="parTrans" cxnId="{72364C04-691E-4131-A985-EB5C42ED2071}">
      <dgm:prSet/>
      <dgm:spPr/>
      <dgm:t>
        <a:bodyPr/>
        <a:lstStyle/>
        <a:p>
          <a:endParaRPr lang="en-US"/>
        </a:p>
      </dgm:t>
    </dgm:pt>
    <dgm:pt modelId="{00508376-827F-436D-AD85-A74F3ECEA8A0}" type="sibTrans" cxnId="{72364C04-691E-4131-A985-EB5C42ED2071}">
      <dgm:prSet/>
      <dgm:spPr/>
      <dgm:t>
        <a:bodyPr/>
        <a:lstStyle/>
        <a:p>
          <a:endParaRPr lang="en-US"/>
        </a:p>
      </dgm:t>
    </dgm:pt>
    <dgm:pt modelId="{39EE4DEF-F7FA-4D6F-BC29-67AAD46C21D1}">
      <dgm:prSet/>
      <dgm:spPr>
        <a:solidFill>
          <a:srgbClr val="DEDFDE">
            <a:alpha val="90000"/>
          </a:srgbClr>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Additional/Supplemental List of HUD Approved Counseling Agencies (Maintained by Mutual)</a:t>
          </a:r>
        </a:p>
      </dgm:t>
    </dgm:pt>
    <dgm:pt modelId="{7004C695-6D0B-466E-81F7-ED84EDDA957A}" type="parTrans" cxnId="{CA0A55DD-866A-4DA6-BF49-8D7D02D9296C}">
      <dgm:prSet/>
      <dgm:spPr/>
      <dgm:t>
        <a:bodyPr/>
        <a:lstStyle/>
        <a:p>
          <a:endParaRPr lang="en-US"/>
        </a:p>
      </dgm:t>
    </dgm:pt>
    <dgm:pt modelId="{62F6E362-DC0E-43B6-86B0-4D8CA9A170D3}" type="sibTrans" cxnId="{CA0A55DD-866A-4DA6-BF49-8D7D02D9296C}">
      <dgm:prSet/>
      <dgm:spPr/>
      <dgm:t>
        <a:bodyPr/>
        <a:lstStyle/>
        <a:p>
          <a:endParaRPr lang="en-US"/>
        </a:p>
      </dgm:t>
    </dgm:pt>
    <dgm:pt modelId="{41B662B0-487E-4B22-9E57-857C6136DDC3}">
      <dgm:prSet/>
      <dgm:spPr>
        <a:solidFill>
          <a:srgbClr val="0E5993"/>
        </a:solidFill>
        <a:ln>
          <a:noFill/>
        </a:ln>
      </dgm:spPr>
      <dgm:t>
        <a:bodyPr/>
        <a:lstStyle/>
        <a:p>
          <a:r>
            <a:rPr lang="en-US" b="1" dirty="0">
              <a:latin typeface="Arial" panose="020B0604020202020204" pitchFamily="34" charset="0"/>
              <a:cs typeface="Arial" panose="020B0604020202020204" pitchFamily="34" charset="0"/>
            </a:rPr>
            <a:t>Who?</a:t>
          </a:r>
        </a:p>
      </dgm:t>
    </dgm:pt>
    <dgm:pt modelId="{6E035507-6C98-4AE0-87F8-1CEC2F69EE9D}" type="parTrans" cxnId="{61648615-6AC1-44A2-B043-ADE0B61A02A9}">
      <dgm:prSet/>
      <dgm:spPr/>
      <dgm:t>
        <a:bodyPr/>
        <a:lstStyle/>
        <a:p>
          <a:endParaRPr lang="en-US"/>
        </a:p>
      </dgm:t>
    </dgm:pt>
    <dgm:pt modelId="{D2CC5E20-F6E3-4E86-9034-AD237571C3E8}" type="sibTrans" cxnId="{61648615-6AC1-44A2-B043-ADE0B61A02A9}">
      <dgm:prSet/>
      <dgm:spPr/>
      <dgm:t>
        <a:bodyPr/>
        <a:lstStyle/>
        <a:p>
          <a:endParaRPr lang="en-US"/>
        </a:p>
      </dgm:t>
    </dgm:pt>
    <dgm:pt modelId="{95B36B30-8558-487E-A51F-AF2B81B4A972}">
      <dgm:prSet/>
      <dgm:spPr>
        <a:solidFill>
          <a:srgbClr val="DEDFDE">
            <a:alpha val="90000"/>
          </a:srgbClr>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Borrower</a:t>
          </a:r>
        </a:p>
      </dgm:t>
    </dgm:pt>
    <dgm:pt modelId="{D97D29F4-3DDE-4A18-85BC-BE3D8B98FFC7}" type="parTrans" cxnId="{9D83CD34-24AE-44E7-A129-F1CE2DDCE690}">
      <dgm:prSet/>
      <dgm:spPr/>
      <dgm:t>
        <a:bodyPr/>
        <a:lstStyle/>
        <a:p>
          <a:endParaRPr lang="en-US"/>
        </a:p>
      </dgm:t>
    </dgm:pt>
    <dgm:pt modelId="{643AB561-02E1-4CC0-8D92-A2218EC6FDD3}" type="sibTrans" cxnId="{9D83CD34-24AE-44E7-A129-F1CE2DDCE690}">
      <dgm:prSet/>
      <dgm:spPr/>
      <dgm:t>
        <a:bodyPr/>
        <a:lstStyle/>
        <a:p>
          <a:endParaRPr lang="en-US"/>
        </a:p>
      </dgm:t>
    </dgm:pt>
    <dgm:pt modelId="{3934F95B-CDAF-4698-AB08-84BFDC588BAD}">
      <dgm:prSet/>
      <dgm:spPr>
        <a:solidFill>
          <a:srgbClr val="DEDFDE">
            <a:alpha val="90000"/>
          </a:srgbClr>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Power of Attorney (Courtesy or Required)</a:t>
          </a:r>
        </a:p>
      </dgm:t>
    </dgm:pt>
    <dgm:pt modelId="{22CAE2D8-552D-42CB-88AD-AA6F5D32A1A1}" type="parTrans" cxnId="{F358F286-BC04-4046-9849-83BD9823BE36}">
      <dgm:prSet/>
      <dgm:spPr/>
      <dgm:t>
        <a:bodyPr/>
        <a:lstStyle/>
        <a:p>
          <a:endParaRPr lang="en-US"/>
        </a:p>
      </dgm:t>
    </dgm:pt>
    <dgm:pt modelId="{19F085C2-68B7-485F-81A9-7562165B9871}" type="sibTrans" cxnId="{F358F286-BC04-4046-9849-83BD9823BE36}">
      <dgm:prSet/>
      <dgm:spPr/>
      <dgm:t>
        <a:bodyPr/>
        <a:lstStyle/>
        <a:p>
          <a:endParaRPr lang="en-US"/>
        </a:p>
      </dgm:t>
    </dgm:pt>
    <dgm:pt modelId="{92ACB12B-E7C1-40E7-AE0E-1348B949CBF1}">
      <dgm:prSet/>
      <dgm:spPr>
        <a:solidFill>
          <a:srgbClr val="DEDFDE">
            <a:alpha val="90000"/>
          </a:srgbClr>
        </a:solidFill>
        <a:ln>
          <a:noFill/>
        </a:ln>
      </dgm:spPr>
      <dgm:t>
        <a:bodyPr/>
        <a:lstStyle/>
        <a:p>
          <a:pPr>
            <a:lnSpc>
              <a:spcPct val="100000"/>
            </a:lnSpc>
            <a:spcBef>
              <a:spcPts val="500"/>
            </a:spcBef>
            <a:spcAft>
              <a:spcPts val="0"/>
            </a:spcAft>
          </a:pPr>
          <a:r>
            <a:rPr lang="en-US">
              <a:solidFill>
                <a:srgbClr val="343433"/>
              </a:solidFill>
              <a:latin typeface="Arial" panose="020B0604020202020204" pitchFamily="34" charset="0"/>
              <a:cs typeface="Arial" panose="020B0604020202020204" pitchFamily="34" charset="0"/>
            </a:rPr>
            <a:t>Guardian/Conservator</a:t>
          </a:r>
        </a:p>
      </dgm:t>
    </dgm:pt>
    <dgm:pt modelId="{27E32E36-C3CE-421D-8C14-4C4DA7EF9D04}" type="parTrans" cxnId="{B1079F1F-5EEE-4C07-9D21-7BB16490314E}">
      <dgm:prSet/>
      <dgm:spPr/>
      <dgm:t>
        <a:bodyPr/>
        <a:lstStyle/>
        <a:p>
          <a:endParaRPr lang="en-US"/>
        </a:p>
      </dgm:t>
    </dgm:pt>
    <dgm:pt modelId="{C42820BE-3193-4601-9A9B-B7AA56B19370}" type="sibTrans" cxnId="{B1079F1F-5EEE-4C07-9D21-7BB16490314E}">
      <dgm:prSet/>
      <dgm:spPr/>
      <dgm:t>
        <a:bodyPr/>
        <a:lstStyle/>
        <a:p>
          <a:endParaRPr lang="en-US"/>
        </a:p>
      </dgm:t>
    </dgm:pt>
    <dgm:pt modelId="{EBF8445C-4113-4E9A-84C0-B9BB21440069}">
      <dgm:prSet/>
      <dgm:spPr>
        <a:solidFill>
          <a:srgbClr val="DEDFDE">
            <a:alpha val="90000"/>
          </a:srgbClr>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Non-Borrowing Spouse (NBS)**</a:t>
          </a:r>
        </a:p>
      </dgm:t>
    </dgm:pt>
    <dgm:pt modelId="{667B9D71-9352-43C8-BC00-6420E6A067D3}" type="parTrans" cxnId="{88E729D9-8009-4445-8EBD-7F62942018BE}">
      <dgm:prSet/>
      <dgm:spPr/>
      <dgm:t>
        <a:bodyPr/>
        <a:lstStyle/>
        <a:p>
          <a:endParaRPr lang="en-US"/>
        </a:p>
      </dgm:t>
    </dgm:pt>
    <dgm:pt modelId="{27F29C76-48A0-46EF-B455-875205AB43F1}" type="sibTrans" cxnId="{88E729D9-8009-4445-8EBD-7F62942018BE}">
      <dgm:prSet/>
      <dgm:spPr/>
      <dgm:t>
        <a:bodyPr/>
        <a:lstStyle/>
        <a:p>
          <a:endParaRPr lang="en-US"/>
        </a:p>
      </dgm:t>
    </dgm:pt>
    <dgm:pt modelId="{268A7B18-5FCF-439C-869F-3224B86278DE}">
      <dgm:prSet/>
      <dgm:spPr>
        <a:solidFill>
          <a:srgbClr val="DEDFDE">
            <a:alpha val="90000"/>
          </a:srgbClr>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Remainderman in a Traditional Life Estate</a:t>
          </a:r>
        </a:p>
      </dgm:t>
    </dgm:pt>
    <dgm:pt modelId="{91C58C4F-D879-488A-8B05-C21B617975C6}" type="parTrans" cxnId="{EA4713B2-5465-4933-9C56-290C25631E6A}">
      <dgm:prSet/>
      <dgm:spPr/>
      <dgm:t>
        <a:bodyPr/>
        <a:lstStyle/>
        <a:p>
          <a:endParaRPr lang="en-US"/>
        </a:p>
      </dgm:t>
    </dgm:pt>
    <dgm:pt modelId="{2A164AD8-93DE-47E3-AC18-582954ED2B6F}" type="sibTrans" cxnId="{EA4713B2-5465-4933-9C56-290C25631E6A}">
      <dgm:prSet/>
      <dgm:spPr/>
      <dgm:t>
        <a:bodyPr/>
        <a:lstStyle/>
        <a:p>
          <a:endParaRPr lang="en-US"/>
        </a:p>
      </dgm:t>
    </dgm:pt>
    <dgm:pt modelId="{7D967205-D338-418D-B613-6E5E1B65D30A}">
      <dgm:prSet/>
      <dgm:spPr>
        <a:solidFill>
          <a:srgbClr val="DEDFDE">
            <a:alpha val="90000"/>
          </a:srgbClr>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Non-Borrowing Owners Vested at Closing</a:t>
          </a:r>
        </a:p>
      </dgm:t>
    </dgm:pt>
    <dgm:pt modelId="{DC12DB88-B6D6-4CA5-9045-60457F434D3A}" type="parTrans" cxnId="{948496BE-53D5-4356-BC68-1F2F0054579C}">
      <dgm:prSet/>
      <dgm:spPr/>
      <dgm:t>
        <a:bodyPr/>
        <a:lstStyle/>
        <a:p>
          <a:endParaRPr lang="en-US"/>
        </a:p>
      </dgm:t>
    </dgm:pt>
    <dgm:pt modelId="{4B322CB6-AD59-401B-92AC-19A1529AE4C6}" type="sibTrans" cxnId="{948496BE-53D5-4356-BC68-1F2F0054579C}">
      <dgm:prSet/>
      <dgm:spPr/>
      <dgm:t>
        <a:bodyPr/>
        <a:lstStyle/>
        <a:p>
          <a:endParaRPr lang="en-US"/>
        </a:p>
      </dgm:t>
    </dgm:pt>
    <dgm:pt modelId="{7C959A1D-9051-4B8C-B092-0D56484E042F}">
      <dgm:prSet/>
      <dgm:spPr>
        <a:solidFill>
          <a:srgbClr val="0E5993"/>
        </a:solidFill>
        <a:ln>
          <a:noFill/>
        </a:ln>
      </dgm:spPr>
      <dgm:t>
        <a:bodyPr/>
        <a:lstStyle/>
        <a:p>
          <a:r>
            <a:rPr lang="en-US" b="1" dirty="0">
              <a:latin typeface="Arial" panose="020B0604020202020204" pitchFamily="34" charset="0"/>
              <a:cs typeface="Arial" panose="020B0604020202020204" pitchFamily="34" charset="0"/>
            </a:rPr>
            <a:t>When?</a:t>
          </a:r>
        </a:p>
      </dgm:t>
    </dgm:pt>
    <dgm:pt modelId="{66A62123-712E-41F6-9D7C-9DAD6CF60FD0}" type="parTrans" cxnId="{516D89A0-7A55-46F5-9511-535DF6376B47}">
      <dgm:prSet/>
      <dgm:spPr/>
      <dgm:t>
        <a:bodyPr/>
        <a:lstStyle/>
        <a:p>
          <a:endParaRPr lang="en-US"/>
        </a:p>
      </dgm:t>
    </dgm:pt>
    <dgm:pt modelId="{05006FE8-459B-4FE6-A536-C78616A7B9AA}" type="sibTrans" cxnId="{516D89A0-7A55-46F5-9511-535DF6376B47}">
      <dgm:prSet/>
      <dgm:spPr/>
      <dgm:t>
        <a:bodyPr/>
        <a:lstStyle/>
        <a:p>
          <a:endParaRPr lang="en-US"/>
        </a:p>
      </dgm:t>
    </dgm:pt>
    <dgm:pt modelId="{E922B18E-A321-4EEF-B54C-A2C3E9454114}">
      <dgm:prSet/>
      <dgm:spPr>
        <a:solidFill>
          <a:srgbClr val="0E5993"/>
        </a:solidFill>
        <a:ln>
          <a:noFill/>
        </a:ln>
      </dgm:spPr>
      <dgm:t>
        <a:bodyPr/>
        <a:lstStyle/>
        <a:p>
          <a:r>
            <a:rPr lang="en-US" b="1" dirty="0">
              <a:latin typeface="Arial" panose="020B0604020202020204" pitchFamily="34" charset="0"/>
              <a:cs typeface="Arial" panose="020B0604020202020204" pitchFamily="34" charset="0"/>
            </a:rPr>
            <a:t>Counseling Certificates</a:t>
          </a:r>
        </a:p>
      </dgm:t>
    </dgm:pt>
    <dgm:pt modelId="{CE38EAB5-1030-4793-AEEB-DD782340337D}" type="parTrans" cxnId="{95E08E8F-8144-46C1-B8D1-40CF5268D1B9}">
      <dgm:prSet/>
      <dgm:spPr/>
      <dgm:t>
        <a:bodyPr/>
        <a:lstStyle/>
        <a:p>
          <a:endParaRPr lang="en-US"/>
        </a:p>
      </dgm:t>
    </dgm:pt>
    <dgm:pt modelId="{D946433F-24A0-4F7E-BBA9-3230BC652752}" type="sibTrans" cxnId="{95E08E8F-8144-46C1-B8D1-40CF5268D1B9}">
      <dgm:prSet/>
      <dgm:spPr/>
      <dgm:t>
        <a:bodyPr/>
        <a:lstStyle/>
        <a:p>
          <a:endParaRPr lang="en-US"/>
        </a:p>
      </dgm:t>
    </dgm:pt>
    <dgm:pt modelId="{DFD27A3D-6F90-43D1-9AF4-314ACE3061DD}">
      <dgm:prSet/>
      <dgm:spPr>
        <a:solidFill>
          <a:srgbClr val="DEDFDE">
            <a:alpha val="90000"/>
          </a:srgbClr>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Counseling certs expire in 365 days (unless not allowed by state)</a:t>
          </a:r>
        </a:p>
      </dgm:t>
    </dgm:pt>
    <dgm:pt modelId="{EB66E6AB-82BB-4039-B5C1-71D718D011BF}" type="parTrans" cxnId="{91CB0146-46DB-4401-8841-C0DCBB007C92}">
      <dgm:prSet/>
      <dgm:spPr/>
      <dgm:t>
        <a:bodyPr/>
        <a:lstStyle/>
        <a:p>
          <a:endParaRPr lang="en-US"/>
        </a:p>
      </dgm:t>
    </dgm:pt>
    <dgm:pt modelId="{5E5060F5-419C-43C7-AB24-1B3AA2E1D234}" type="sibTrans" cxnId="{91CB0146-46DB-4401-8841-C0DCBB007C92}">
      <dgm:prSet/>
      <dgm:spPr/>
      <dgm:t>
        <a:bodyPr/>
        <a:lstStyle/>
        <a:p>
          <a:endParaRPr lang="en-US"/>
        </a:p>
      </dgm:t>
    </dgm:pt>
    <dgm:pt modelId="{7A21F5F2-F077-4641-969A-77D449018FCA}">
      <dgm:prSet/>
      <dgm:spPr>
        <a:solidFill>
          <a:srgbClr val="DEDFDE">
            <a:alpha val="90000"/>
          </a:srgbClr>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HECM certs allowed with HECM Borrower Certification (not with a NBS)</a:t>
          </a:r>
        </a:p>
      </dgm:t>
    </dgm:pt>
    <dgm:pt modelId="{FCB6B7FA-5CFB-41C1-98B0-EDBA81482F65}" type="parTrans" cxnId="{A895A455-A201-4C9F-A121-B7CC71FB1825}">
      <dgm:prSet/>
      <dgm:spPr/>
      <dgm:t>
        <a:bodyPr/>
        <a:lstStyle/>
        <a:p>
          <a:endParaRPr lang="en-US"/>
        </a:p>
      </dgm:t>
    </dgm:pt>
    <dgm:pt modelId="{D8FEF631-E026-4BDE-81D5-E5ABE1162E24}" type="sibTrans" cxnId="{A895A455-A201-4C9F-A121-B7CC71FB1825}">
      <dgm:prSet/>
      <dgm:spPr/>
      <dgm:t>
        <a:bodyPr/>
        <a:lstStyle/>
        <a:p>
          <a:endParaRPr lang="en-US"/>
        </a:p>
      </dgm:t>
    </dgm:pt>
    <dgm:pt modelId="{501EFA14-7596-4D12-991C-30113120343B}">
      <dgm:prSet/>
      <dgm:spPr>
        <a:solidFill>
          <a:srgbClr val="DEDFDE">
            <a:alpha val="90000"/>
          </a:srgbClr>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NBS’s remaining on Title must attend SEQ counseling.</a:t>
          </a:r>
        </a:p>
      </dgm:t>
    </dgm:pt>
    <dgm:pt modelId="{CED245B7-467A-48B0-A87C-97AEA07040B9}" type="parTrans" cxnId="{4A46BA63-7F33-4181-9BD2-8146F0F6D66D}">
      <dgm:prSet/>
      <dgm:spPr/>
      <dgm:t>
        <a:bodyPr/>
        <a:lstStyle/>
        <a:p>
          <a:endParaRPr lang="en-US"/>
        </a:p>
      </dgm:t>
    </dgm:pt>
    <dgm:pt modelId="{197DC368-9A0F-442E-81B6-E0B8EFFA1240}" type="sibTrans" cxnId="{4A46BA63-7F33-4181-9BD2-8146F0F6D66D}">
      <dgm:prSet/>
      <dgm:spPr/>
      <dgm:t>
        <a:bodyPr/>
        <a:lstStyle/>
        <a:p>
          <a:endParaRPr lang="en-US"/>
        </a:p>
      </dgm:t>
    </dgm:pt>
    <dgm:pt modelId="{A239B42E-C95A-4E9F-B9C8-660C372667AB}">
      <dgm:prSet/>
      <dgm:spPr>
        <a:solidFill>
          <a:srgbClr val="DEDFDE">
            <a:alpha val="90000"/>
          </a:srgbClr>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Other proprietaries certs are allowed </a:t>
          </a:r>
        </a:p>
      </dgm:t>
    </dgm:pt>
    <dgm:pt modelId="{D4931E2F-0D3C-4A62-8E8C-16466F3F75E8}" type="parTrans" cxnId="{80594B43-1FFF-494D-9A3D-2BEB32787E05}">
      <dgm:prSet/>
      <dgm:spPr/>
      <dgm:t>
        <a:bodyPr/>
        <a:lstStyle/>
        <a:p>
          <a:endParaRPr lang="en-US"/>
        </a:p>
      </dgm:t>
    </dgm:pt>
    <dgm:pt modelId="{3ED43D54-28AE-4C90-A161-C42DD31DD6FF}" type="sibTrans" cxnId="{80594B43-1FFF-494D-9A3D-2BEB32787E05}">
      <dgm:prSet/>
      <dgm:spPr/>
      <dgm:t>
        <a:bodyPr/>
        <a:lstStyle/>
        <a:p>
          <a:endParaRPr lang="en-US"/>
        </a:p>
      </dgm:t>
    </dgm:pt>
    <dgm:pt modelId="{57876209-6CCD-4C00-88ED-315A5F9B4587}">
      <dgm:prSet/>
      <dgm:spPr>
        <a:solidFill>
          <a:srgbClr val="DEDFDE">
            <a:alpha val="90000"/>
          </a:srgbClr>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Counseling should be completed and a signed and dated counseling cert included at loan submission.</a:t>
          </a:r>
        </a:p>
      </dgm:t>
    </dgm:pt>
    <dgm:pt modelId="{0589DFD9-9E6B-4372-AD28-C3F5DF2E61F4}" type="parTrans" cxnId="{21163D3B-D827-4BD0-962F-43556C0AA422}">
      <dgm:prSet/>
      <dgm:spPr/>
      <dgm:t>
        <a:bodyPr/>
        <a:lstStyle/>
        <a:p>
          <a:endParaRPr lang="en-US"/>
        </a:p>
      </dgm:t>
    </dgm:pt>
    <dgm:pt modelId="{506CB27E-6AE5-4947-8D35-D161604A7347}" type="sibTrans" cxnId="{21163D3B-D827-4BD0-962F-43556C0AA422}">
      <dgm:prSet/>
      <dgm:spPr/>
      <dgm:t>
        <a:bodyPr/>
        <a:lstStyle/>
        <a:p>
          <a:endParaRPr lang="en-US"/>
        </a:p>
      </dgm:t>
    </dgm:pt>
    <dgm:pt modelId="{ED2649A3-5ADA-4AFB-9E45-BAD59757E23F}">
      <dgm:prSet/>
      <dgm:spPr>
        <a:solidFill>
          <a:srgbClr val="DEDFDE">
            <a:alpha val="90000"/>
          </a:srgbClr>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Counseling cannot be waived.</a:t>
          </a:r>
        </a:p>
      </dgm:t>
    </dgm:pt>
    <dgm:pt modelId="{ACE0F513-9857-4E17-8A01-5F8F3296B483}" type="parTrans" cxnId="{D9B6BE4B-6CAD-47C9-9825-8A01CB437FF3}">
      <dgm:prSet/>
      <dgm:spPr/>
      <dgm:t>
        <a:bodyPr/>
        <a:lstStyle/>
        <a:p>
          <a:endParaRPr lang="en-US"/>
        </a:p>
      </dgm:t>
    </dgm:pt>
    <dgm:pt modelId="{7726725E-BAC2-4ABF-B09D-A7BE495CAB59}" type="sibTrans" cxnId="{D9B6BE4B-6CAD-47C9-9825-8A01CB437FF3}">
      <dgm:prSet/>
      <dgm:spPr/>
      <dgm:t>
        <a:bodyPr/>
        <a:lstStyle/>
        <a:p>
          <a:endParaRPr lang="en-US"/>
        </a:p>
      </dgm:t>
    </dgm:pt>
    <dgm:pt modelId="{FE86BF05-64C9-4E06-AC2D-CF51BF51F3F9}" type="pres">
      <dgm:prSet presAssocID="{2DCF9FD0-39BB-49F4-B537-FE6748059F25}" presName="Name0" presStyleCnt="0">
        <dgm:presLayoutVars>
          <dgm:dir/>
          <dgm:animLvl val="lvl"/>
          <dgm:resizeHandles val="exact"/>
        </dgm:presLayoutVars>
      </dgm:prSet>
      <dgm:spPr/>
    </dgm:pt>
    <dgm:pt modelId="{0EA3E482-9FBF-4CA5-B1BB-7D273CB7A579}" type="pres">
      <dgm:prSet presAssocID="{AA02DEDE-82AB-4A9C-AC2B-C95DABEE3A86}" presName="composite" presStyleCnt="0"/>
      <dgm:spPr/>
    </dgm:pt>
    <dgm:pt modelId="{88ABD0B2-4900-4606-A2F0-8185BE348BA6}" type="pres">
      <dgm:prSet presAssocID="{AA02DEDE-82AB-4A9C-AC2B-C95DABEE3A86}" presName="parTx" presStyleLbl="alignNode1" presStyleIdx="0" presStyleCnt="4" custLinFactNeighborX="1064">
        <dgm:presLayoutVars>
          <dgm:chMax val="0"/>
          <dgm:chPref val="0"/>
          <dgm:bulletEnabled val="1"/>
        </dgm:presLayoutVars>
      </dgm:prSet>
      <dgm:spPr/>
    </dgm:pt>
    <dgm:pt modelId="{246026A1-279E-49A1-9B9D-A52E3C172828}" type="pres">
      <dgm:prSet presAssocID="{AA02DEDE-82AB-4A9C-AC2B-C95DABEE3A86}" presName="desTx" presStyleLbl="alignAccFollowNode1" presStyleIdx="0" presStyleCnt="4" custLinFactNeighborX="1064">
        <dgm:presLayoutVars>
          <dgm:bulletEnabled val="1"/>
        </dgm:presLayoutVars>
      </dgm:prSet>
      <dgm:spPr/>
    </dgm:pt>
    <dgm:pt modelId="{9D92DEDF-4C3D-4C4E-ACD3-F02666AB66E7}" type="pres">
      <dgm:prSet presAssocID="{C3F85E5B-7CA1-4D30-9DD0-66C7038312EB}" presName="space" presStyleCnt="0"/>
      <dgm:spPr/>
    </dgm:pt>
    <dgm:pt modelId="{3217C292-5847-488E-B00E-8D8805BB7211}" type="pres">
      <dgm:prSet presAssocID="{41B662B0-487E-4B22-9E57-857C6136DDC3}" presName="composite" presStyleCnt="0"/>
      <dgm:spPr/>
    </dgm:pt>
    <dgm:pt modelId="{0632FF9F-1353-4713-90B8-234E31BB2958}" type="pres">
      <dgm:prSet presAssocID="{41B662B0-487E-4B22-9E57-857C6136DDC3}" presName="parTx" presStyleLbl="alignNode1" presStyleIdx="1" presStyleCnt="4" custLinFactNeighborX="-532">
        <dgm:presLayoutVars>
          <dgm:chMax val="0"/>
          <dgm:chPref val="0"/>
          <dgm:bulletEnabled val="1"/>
        </dgm:presLayoutVars>
      </dgm:prSet>
      <dgm:spPr/>
    </dgm:pt>
    <dgm:pt modelId="{DC4953F0-F75B-479F-8618-579ADF9341E4}" type="pres">
      <dgm:prSet presAssocID="{41B662B0-487E-4B22-9E57-857C6136DDC3}" presName="desTx" presStyleLbl="alignAccFollowNode1" presStyleIdx="1" presStyleCnt="4" custLinFactNeighborX="-532">
        <dgm:presLayoutVars>
          <dgm:bulletEnabled val="1"/>
        </dgm:presLayoutVars>
      </dgm:prSet>
      <dgm:spPr/>
    </dgm:pt>
    <dgm:pt modelId="{00E608B6-2172-4771-9ACE-E0B2AB70C728}" type="pres">
      <dgm:prSet presAssocID="{D2CC5E20-F6E3-4E86-9034-AD237571C3E8}" presName="space" presStyleCnt="0"/>
      <dgm:spPr/>
    </dgm:pt>
    <dgm:pt modelId="{FF3E1284-6A28-4431-81E0-13AB6F6AF37C}" type="pres">
      <dgm:prSet presAssocID="{7C959A1D-9051-4B8C-B092-0D56484E042F}" presName="composite" presStyleCnt="0"/>
      <dgm:spPr/>
    </dgm:pt>
    <dgm:pt modelId="{DBAE182F-7E03-4243-8F37-7E2046D8423C}" type="pres">
      <dgm:prSet presAssocID="{7C959A1D-9051-4B8C-B092-0D56484E042F}" presName="parTx" presStyleLbl="alignNode1" presStyleIdx="2" presStyleCnt="4" custLinFactNeighborX="-2128">
        <dgm:presLayoutVars>
          <dgm:chMax val="0"/>
          <dgm:chPref val="0"/>
          <dgm:bulletEnabled val="1"/>
        </dgm:presLayoutVars>
      </dgm:prSet>
      <dgm:spPr/>
    </dgm:pt>
    <dgm:pt modelId="{9565805A-F132-49F5-9E9C-A7F238F60E6A}" type="pres">
      <dgm:prSet presAssocID="{7C959A1D-9051-4B8C-B092-0D56484E042F}" presName="desTx" presStyleLbl="alignAccFollowNode1" presStyleIdx="2" presStyleCnt="4" custLinFactNeighborX="-2128">
        <dgm:presLayoutVars>
          <dgm:bulletEnabled val="1"/>
        </dgm:presLayoutVars>
      </dgm:prSet>
      <dgm:spPr/>
    </dgm:pt>
    <dgm:pt modelId="{FCA06C30-9931-4F5F-AE65-25A88445FB52}" type="pres">
      <dgm:prSet presAssocID="{05006FE8-459B-4FE6-A536-C78616A7B9AA}" presName="space" presStyleCnt="0"/>
      <dgm:spPr/>
    </dgm:pt>
    <dgm:pt modelId="{A1C3C611-07E0-4FF3-8D83-E172625A5F7B}" type="pres">
      <dgm:prSet presAssocID="{E922B18E-A321-4EEF-B54C-A2C3E9454114}" presName="composite" presStyleCnt="0"/>
      <dgm:spPr/>
    </dgm:pt>
    <dgm:pt modelId="{905A4C60-4526-47CB-9C10-0C1183F7DF58}" type="pres">
      <dgm:prSet presAssocID="{E922B18E-A321-4EEF-B54C-A2C3E9454114}" presName="parTx" presStyleLbl="alignNode1" presStyleIdx="3" presStyleCnt="4" custLinFactNeighborX="-3724">
        <dgm:presLayoutVars>
          <dgm:chMax val="0"/>
          <dgm:chPref val="0"/>
          <dgm:bulletEnabled val="1"/>
        </dgm:presLayoutVars>
      </dgm:prSet>
      <dgm:spPr/>
    </dgm:pt>
    <dgm:pt modelId="{4D9B2CEC-1C7A-4C19-AC48-C6089A9C7DD6}" type="pres">
      <dgm:prSet presAssocID="{E922B18E-A321-4EEF-B54C-A2C3E9454114}" presName="desTx" presStyleLbl="alignAccFollowNode1" presStyleIdx="3" presStyleCnt="4" custLinFactNeighborX="-3724">
        <dgm:presLayoutVars>
          <dgm:bulletEnabled val="1"/>
        </dgm:presLayoutVars>
      </dgm:prSet>
      <dgm:spPr/>
    </dgm:pt>
  </dgm:ptLst>
  <dgm:cxnLst>
    <dgm:cxn modelId="{72364C04-691E-4131-A985-EB5C42ED2071}" srcId="{AA02DEDE-82AB-4A9C-AC2B-C95DABEE3A86}" destId="{3953BC29-4FCD-45EF-A544-6249491BC934}" srcOrd="1" destOrd="0" parTransId="{AF724968-CF65-42DA-8C4F-87F25AC49F11}" sibTransId="{00508376-827F-436D-AD85-A74F3ECEA8A0}"/>
    <dgm:cxn modelId="{61648615-6AC1-44A2-B043-ADE0B61A02A9}" srcId="{2DCF9FD0-39BB-49F4-B537-FE6748059F25}" destId="{41B662B0-487E-4B22-9E57-857C6136DDC3}" srcOrd="1" destOrd="0" parTransId="{6E035507-6C98-4AE0-87F8-1CEC2F69EE9D}" sibTransId="{D2CC5E20-F6E3-4E86-9034-AD237571C3E8}"/>
    <dgm:cxn modelId="{441C3A16-05AE-4104-B442-548355A626FE}" type="presOf" srcId="{124A0893-1AF8-4170-ABDE-C7F588B51CA5}" destId="{246026A1-279E-49A1-9B9D-A52E3C172828}" srcOrd="0" destOrd="0" presId="urn:microsoft.com/office/officeart/2005/8/layout/hList1"/>
    <dgm:cxn modelId="{B0D7A419-8FC4-4113-87FD-5F5CAC4394F6}" type="presOf" srcId="{3934F95B-CDAF-4698-AB08-84BFDC588BAD}" destId="{DC4953F0-F75B-479F-8618-579ADF9341E4}" srcOrd="0" destOrd="1" presId="urn:microsoft.com/office/officeart/2005/8/layout/hList1"/>
    <dgm:cxn modelId="{B1079F1F-5EEE-4C07-9D21-7BB16490314E}" srcId="{41B662B0-487E-4B22-9E57-857C6136DDC3}" destId="{92ACB12B-E7C1-40E7-AE0E-1348B949CBF1}" srcOrd="2" destOrd="0" parTransId="{27E32E36-C3CE-421D-8C14-4C4DA7EF9D04}" sibTransId="{C42820BE-3193-4601-9A9B-B7AA56B19370}"/>
    <dgm:cxn modelId="{34CBFF1F-22B3-4ECA-8CF4-AE80D06261B8}" type="presOf" srcId="{ED2649A3-5ADA-4AFB-9E45-BAD59757E23F}" destId="{9565805A-F132-49F5-9E9C-A7F238F60E6A}" srcOrd="0" destOrd="1" presId="urn:microsoft.com/office/officeart/2005/8/layout/hList1"/>
    <dgm:cxn modelId="{67329A2E-E6D8-47C8-8536-EAD99250BD8F}" type="presOf" srcId="{39EE4DEF-F7FA-4D6F-BC29-67AAD46C21D1}" destId="{246026A1-279E-49A1-9B9D-A52E3C172828}" srcOrd="0" destOrd="2" presId="urn:microsoft.com/office/officeart/2005/8/layout/hList1"/>
    <dgm:cxn modelId="{9D83CD34-24AE-44E7-A129-F1CE2DDCE690}" srcId="{41B662B0-487E-4B22-9E57-857C6136DDC3}" destId="{95B36B30-8558-487E-A51F-AF2B81B4A972}" srcOrd="0" destOrd="0" parTransId="{D97D29F4-3DDE-4A18-85BC-BE3D8B98FFC7}" sibTransId="{643AB561-02E1-4CC0-8D92-A2218EC6FDD3}"/>
    <dgm:cxn modelId="{B2A2F034-F5AF-482E-AA51-074D44CDE670}" type="presOf" srcId="{DFD27A3D-6F90-43D1-9AF4-314ACE3061DD}" destId="{4D9B2CEC-1C7A-4C19-AC48-C6089A9C7DD6}" srcOrd="0" destOrd="0" presId="urn:microsoft.com/office/officeart/2005/8/layout/hList1"/>
    <dgm:cxn modelId="{AB58B839-0445-494B-8BD6-145B07C3FA19}" type="presOf" srcId="{3953BC29-4FCD-45EF-A544-6249491BC934}" destId="{246026A1-279E-49A1-9B9D-A52E3C172828}" srcOrd="0" destOrd="1" presId="urn:microsoft.com/office/officeart/2005/8/layout/hList1"/>
    <dgm:cxn modelId="{22093D3A-FC85-4E5A-9D9B-258C2370A0FA}" type="presOf" srcId="{268A7B18-5FCF-439C-869F-3224B86278DE}" destId="{DC4953F0-F75B-479F-8618-579ADF9341E4}" srcOrd="0" destOrd="4" presId="urn:microsoft.com/office/officeart/2005/8/layout/hList1"/>
    <dgm:cxn modelId="{21163D3B-D827-4BD0-962F-43556C0AA422}" srcId="{7C959A1D-9051-4B8C-B092-0D56484E042F}" destId="{57876209-6CCD-4C00-88ED-315A5F9B4587}" srcOrd="0" destOrd="0" parTransId="{0589DFD9-9E6B-4372-AD28-C3F5DF2E61F4}" sibTransId="{506CB27E-6AE5-4947-8D35-D161604A7347}"/>
    <dgm:cxn modelId="{06220D5C-492C-478A-BD0F-BF49B32C7ECB}" type="presOf" srcId="{EBF8445C-4113-4E9A-84C0-B9BB21440069}" destId="{DC4953F0-F75B-479F-8618-579ADF9341E4}" srcOrd="0" destOrd="3" presId="urn:microsoft.com/office/officeart/2005/8/layout/hList1"/>
    <dgm:cxn modelId="{80594B43-1FFF-494D-9A3D-2BEB32787E05}" srcId="{E922B18E-A321-4EEF-B54C-A2C3E9454114}" destId="{A239B42E-C95A-4E9F-B9C8-660C372667AB}" srcOrd="1" destOrd="0" parTransId="{D4931E2F-0D3C-4A62-8E8C-16466F3F75E8}" sibTransId="{3ED43D54-28AE-4C90-A161-C42DD31DD6FF}"/>
    <dgm:cxn modelId="{4A46BA63-7F33-4181-9BD2-8146F0F6D66D}" srcId="{E922B18E-A321-4EEF-B54C-A2C3E9454114}" destId="{501EFA14-7596-4D12-991C-30113120343B}" srcOrd="3" destOrd="0" parTransId="{CED245B7-467A-48B0-A87C-97AEA07040B9}" sibTransId="{197DC368-9A0F-442E-81B6-E0B8EFFA1240}"/>
    <dgm:cxn modelId="{A05F6B65-913F-4D60-B752-18E7857B84F4}" srcId="{2DCF9FD0-39BB-49F4-B537-FE6748059F25}" destId="{AA02DEDE-82AB-4A9C-AC2B-C95DABEE3A86}" srcOrd="0" destOrd="0" parTransId="{7F27AA9D-9399-4918-9469-99480551DA94}" sibTransId="{C3F85E5B-7CA1-4D30-9DD0-66C7038312EB}"/>
    <dgm:cxn modelId="{91CB0146-46DB-4401-8841-C0DCBB007C92}" srcId="{E922B18E-A321-4EEF-B54C-A2C3E9454114}" destId="{DFD27A3D-6F90-43D1-9AF4-314ACE3061DD}" srcOrd="0" destOrd="0" parTransId="{EB66E6AB-82BB-4039-B5C1-71D718D011BF}" sibTransId="{5E5060F5-419C-43C7-AB24-1B3AA2E1D234}"/>
    <dgm:cxn modelId="{A971874A-4409-4D6E-8DE9-1BC7FD6FFE73}" type="presOf" srcId="{57876209-6CCD-4C00-88ED-315A5F9B4587}" destId="{9565805A-F132-49F5-9E9C-A7F238F60E6A}" srcOrd="0" destOrd="0" presId="urn:microsoft.com/office/officeart/2005/8/layout/hList1"/>
    <dgm:cxn modelId="{7FEC9E4A-5B38-426F-B271-954AD3696B13}" type="presOf" srcId="{E922B18E-A321-4EEF-B54C-A2C3E9454114}" destId="{905A4C60-4526-47CB-9C10-0C1183F7DF58}" srcOrd="0" destOrd="0" presId="urn:microsoft.com/office/officeart/2005/8/layout/hList1"/>
    <dgm:cxn modelId="{D9B6BE4B-6CAD-47C9-9825-8A01CB437FF3}" srcId="{7C959A1D-9051-4B8C-B092-0D56484E042F}" destId="{ED2649A3-5ADA-4AFB-9E45-BAD59757E23F}" srcOrd="1" destOrd="0" parTransId="{ACE0F513-9857-4E17-8A01-5F8F3296B483}" sibTransId="{7726725E-BAC2-4ABF-B09D-A7BE495CAB59}"/>
    <dgm:cxn modelId="{2E20B051-DAE1-4C7B-96E2-DBDF376E697B}" type="presOf" srcId="{A239B42E-C95A-4E9F-B9C8-660C372667AB}" destId="{4D9B2CEC-1C7A-4C19-AC48-C6089A9C7DD6}" srcOrd="0" destOrd="1" presId="urn:microsoft.com/office/officeart/2005/8/layout/hList1"/>
    <dgm:cxn modelId="{A895A455-A201-4C9F-A121-B7CC71FB1825}" srcId="{E922B18E-A321-4EEF-B54C-A2C3E9454114}" destId="{7A21F5F2-F077-4641-969A-77D449018FCA}" srcOrd="2" destOrd="0" parTransId="{FCB6B7FA-5CFB-41C1-98B0-EDBA81482F65}" sibTransId="{D8FEF631-E026-4BDE-81D5-E5ABE1162E24}"/>
    <dgm:cxn modelId="{F358F286-BC04-4046-9849-83BD9823BE36}" srcId="{41B662B0-487E-4B22-9E57-857C6136DDC3}" destId="{3934F95B-CDAF-4698-AB08-84BFDC588BAD}" srcOrd="1" destOrd="0" parTransId="{22CAE2D8-552D-42CB-88AD-AA6F5D32A1A1}" sibTransId="{19F085C2-68B7-485F-81A9-7562165B9871}"/>
    <dgm:cxn modelId="{67B3C88E-1836-43BF-9D0D-041857D915FE}" type="presOf" srcId="{95B36B30-8558-487E-A51F-AF2B81B4A972}" destId="{DC4953F0-F75B-479F-8618-579ADF9341E4}" srcOrd="0" destOrd="0" presId="urn:microsoft.com/office/officeart/2005/8/layout/hList1"/>
    <dgm:cxn modelId="{95E08E8F-8144-46C1-B8D1-40CF5268D1B9}" srcId="{2DCF9FD0-39BB-49F4-B537-FE6748059F25}" destId="{E922B18E-A321-4EEF-B54C-A2C3E9454114}" srcOrd="3" destOrd="0" parTransId="{CE38EAB5-1030-4793-AEEB-DD782340337D}" sibTransId="{D946433F-24A0-4F7E-BBA9-3230BC652752}"/>
    <dgm:cxn modelId="{B4249F9E-D15C-4D1E-8919-5F489CC3C99C}" type="presOf" srcId="{7A21F5F2-F077-4641-969A-77D449018FCA}" destId="{4D9B2CEC-1C7A-4C19-AC48-C6089A9C7DD6}" srcOrd="0" destOrd="2" presId="urn:microsoft.com/office/officeart/2005/8/layout/hList1"/>
    <dgm:cxn modelId="{A0DD39A0-336C-45B2-A833-D0B380005AB3}" type="presOf" srcId="{92ACB12B-E7C1-40E7-AE0E-1348B949CBF1}" destId="{DC4953F0-F75B-479F-8618-579ADF9341E4}" srcOrd="0" destOrd="2" presId="urn:microsoft.com/office/officeart/2005/8/layout/hList1"/>
    <dgm:cxn modelId="{516D89A0-7A55-46F5-9511-535DF6376B47}" srcId="{2DCF9FD0-39BB-49F4-B537-FE6748059F25}" destId="{7C959A1D-9051-4B8C-B092-0D56484E042F}" srcOrd="2" destOrd="0" parTransId="{66A62123-712E-41F6-9D7C-9DAD6CF60FD0}" sibTransId="{05006FE8-459B-4FE6-A536-C78616A7B9AA}"/>
    <dgm:cxn modelId="{EA4713B2-5465-4933-9C56-290C25631E6A}" srcId="{41B662B0-487E-4B22-9E57-857C6136DDC3}" destId="{268A7B18-5FCF-439C-869F-3224B86278DE}" srcOrd="4" destOrd="0" parTransId="{91C58C4F-D879-488A-8B05-C21B617975C6}" sibTransId="{2A164AD8-93DE-47E3-AC18-582954ED2B6F}"/>
    <dgm:cxn modelId="{948496BE-53D5-4356-BC68-1F2F0054579C}" srcId="{41B662B0-487E-4B22-9E57-857C6136DDC3}" destId="{7D967205-D338-418D-B613-6E5E1B65D30A}" srcOrd="5" destOrd="0" parTransId="{DC12DB88-B6D6-4CA5-9045-60457F434D3A}" sibTransId="{4B322CB6-AD59-401B-92AC-19A1529AE4C6}"/>
    <dgm:cxn modelId="{A6681DC7-7EB7-458C-AB9D-E1371266D934}" type="presOf" srcId="{501EFA14-7596-4D12-991C-30113120343B}" destId="{4D9B2CEC-1C7A-4C19-AC48-C6089A9C7DD6}" srcOrd="0" destOrd="3" presId="urn:microsoft.com/office/officeart/2005/8/layout/hList1"/>
    <dgm:cxn modelId="{88E729D9-8009-4445-8EBD-7F62942018BE}" srcId="{41B662B0-487E-4B22-9E57-857C6136DDC3}" destId="{EBF8445C-4113-4E9A-84C0-B9BB21440069}" srcOrd="3" destOrd="0" parTransId="{667B9D71-9352-43C8-BC00-6420E6A067D3}" sibTransId="{27F29C76-48A0-46EF-B455-875205AB43F1}"/>
    <dgm:cxn modelId="{C8F648D9-8812-4AE9-BD68-ACF2B0CA26D3}" srcId="{AA02DEDE-82AB-4A9C-AC2B-C95DABEE3A86}" destId="{124A0893-1AF8-4170-ABDE-C7F588B51CA5}" srcOrd="0" destOrd="0" parTransId="{9DC0107E-085A-4029-9F91-D114C79B2592}" sibTransId="{1EE5BC5B-12AC-40BC-B2D3-E8FE9F1A0D01}"/>
    <dgm:cxn modelId="{87134FDD-A734-465B-8BA2-FAD8968E6A86}" type="presOf" srcId="{7D967205-D338-418D-B613-6E5E1B65D30A}" destId="{DC4953F0-F75B-479F-8618-579ADF9341E4}" srcOrd="0" destOrd="5" presId="urn:microsoft.com/office/officeart/2005/8/layout/hList1"/>
    <dgm:cxn modelId="{CA0A55DD-866A-4DA6-BF49-8D7D02D9296C}" srcId="{AA02DEDE-82AB-4A9C-AC2B-C95DABEE3A86}" destId="{39EE4DEF-F7FA-4D6F-BC29-67AAD46C21D1}" srcOrd="2" destOrd="0" parTransId="{7004C695-6D0B-466E-81F7-ED84EDDA957A}" sibTransId="{62F6E362-DC0E-43B6-86B0-4D8CA9A170D3}"/>
    <dgm:cxn modelId="{9926A7E2-27CC-48CC-90C0-7D289402EE9D}" type="presOf" srcId="{2DCF9FD0-39BB-49F4-B537-FE6748059F25}" destId="{FE86BF05-64C9-4E06-AC2D-CF51BF51F3F9}" srcOrd="0" destOrd="0" presId="urn:microsoft.com/office/officeart/2005/8/layout/hList1"/>
    <dgm:cxn modelId="{ABF1FAF3-3383-43B7-AFE7-E065D0ECC904}" type="presOf" srcId="{7C959A1D-9051-4B8C-B092-0D56484E042F}" destId="{DBAE182F-7E03-4243-8F37-7E2046D8423C}" srcOrd="0" destOrd="0" presId="urn:microsoft.com/office/officeart/2005/8/layout/hList1"/>
    <dgm:cxn modelId="{3BF3C3F5-0A3D-4C3A-BD23-E20513DB7D95}" type="presOf" srcId="{AA02DEDE-82AB-4A9C-AC2B-C95DABEE3A86}" destId="{88ABD0B2-4900-4606-A2F0-8185BE348BA6}" srcOrd="0" destOrd="0" presId="urn:microsoft.com/office/officeart/2005/8/layout/hList1"/>
    <dgm:cxn modelId="{4C33DEFF-82B6-4E50-9DEA-D8602EDD0D0A}" type="presOf" srcId="{41B662B0-487E-4B22-9E57-857C6136DDC3}" destId="{0632FF9F-1353-4713-90B8-234E31BB2958}" srcOrd="0" destOrd="0" presId="urn:microsoft.com/office/officeart/2005/8/layout/hList1"/>
    <dgm:cxn modelId="{47FB5F96-D31D-47E4-A9F2-465D3B99FB2F}" type="presParOf" srcId="{FE86BF05-64C9-4E06-AC2D-CF51BF51F3F9}" destId="{0EA3E482-9FBF-4CA5-B1BB-7D273CB7A579}" srcOrd="0" destOrd="0" presId="urn:microsoft.com/office/officeart/2005/8/layout/hList1"/>
    <dgm:cxn modelId="{D9F05DBA-5C86-42DA-BBF0-A53003C91B2D}" type="presParOf" srcId="{0EA3E482-9FBF-4CA5-B1BB-7D273CB7A579}" destId="{88ABD0B2-4900-4606-A2F0-8185BE348BA6}" srcOrd="0" destOrd="0" presId="urn:microsoft.com/office/officeart/2005/8/layout/hList1"/>
    <dgm:cxn modelId="{37383B05-A0DB-4066-80D3-50018ED96FF4}" type="presParOf" srcId="{0EA3E482-9FBF-4CA5-B1BB-7D273CB7A579}" destId="{246026A1-279E-49A1-9B9D-A52E3C172828}" srcOrd="1" destOrd="0" presId="urn:microsoft.com/office/officeart/2005/8/layout/hList1"/>
    <dgm:cxn modelId="{B04463D0-2AB7-42EC-93A7-CF478B209996}" type="presParOf" srcId="{FE86BF05-64C9-4E06-AC2D-CF51BF51F3F9}" destId="{9D92DEDF-4C3D-4C4E-ACD3-F02666AB66E7}" srcOrd="1" destOrd="0" presId="urn:microsoft.com/office/officeart/2005/8/layout/hList1"/>
    <dgm:cxn modelId="{1F5AA294-F394-4A44-A4CA-BDDCB5AF9FB8}" type="presParOf" srcId="{FE86BF05-64C9-4E06-AC2D-CF51BF51F3F9}" destId="{3217C292-5847-488E-B00E-8D8805BB7211}" srcOrd="2" destOrd="0" presId="urn:microsoft.com/office/officeart/2005/8/layout/hList1"/>
    <dgm:cxn modelId="{ABDA0815-5C94-4F7F-AF4A-E9310CE5B510}" type="presParOf" srcId="{3217C292-5847-488E-B00E-8D8805BB7211}" destId="{0632FF9F-1353-4713-90B8-234E31BB2958}" srcOrd="0" destOrd="0" presId="urn:microsoft.com/office/officeart/2005/8/layout/hList1"/>
    <dgm:cxn modelId="{1D39949C-2982-4199-A818-DED5CFA12522}" type="presParOf" srcId="{3217C292-5847-488E-B00E-8D8805BB7211}" destId="{DC4953F0-F75B-479F-8618-579ADF9341E4}" srcOrd="1" destOrd="0" presId="urn:microsoft.com/office/officeart/2005/8/layout/hList1"/>
    <dgm:cxn modelId="{9E8B714F-E2F0-4918-83C4-E8F828E0D128}" type="presParOf" srcId="{FE86BF05-64C9-4E06-AC2D-CF51BF51F3F9}" destId="{00E608B6-2172-4771-9ACE-E0B2AB70C728}" srcOrd="3" destOrd="0" presId="urn:microsoft.com/office/officeart/2005/8/layout/hList1"/>
    <dgm:cxn modelId="{BB31B7E0-A96B-4244-9913-7E9EED899CA9}" type="presParOf" srcId="{FE86BF05-64C9-4E06-AC2D-CF51BF51F3F9}" destId="{FF3E1284-6A28-4431-81E0-13AB6F6AF37C}" srcOrd="4" destOrd="0" presId="urn:microsoft.com/office/officeart/2005/8/layout/hList1"/>
    <dgm:cxn modelId="{79D18229-770D-4CAF-89EE-02321EA37C55}" type="presParOf" srcId="{FF3E1284-6A28-4431-81E0-13AB6F6AF37C}" destId="{DBAE182F-7E03-4243-8F37-7E2046D8423C}" srcOrd="0" destOrd="0" presId="urn:microsoft.com/office/officeart/2005/8/layout/hList1"/>
    <dgm:cxn modelId="{8B59C12D-5A63-4795-B835-805AD3AECC1A}" type="presParOf" srcId="{FF3E1284-6A28-4431-81E0-13AB6F6AF37C}" destId="{9565805A-F132-49F5-9E9C-A7F238F60E6A}" srcOrd="1" destOrd="0" presId="urn:microsoft.com/office/officeart/2005/8/layout/hList1"/>
    <dgm:cxn modelId="{9D085A82-A6E4-4557-AD51-AC0B68DFE40A}" type="presParOf" srcId="{FE86BF05-64C9-4E06-AC2D-CF51BF51F3F9}" destId="{FCA06C30-9931-4F5F-AE65-25A88445FB52}" srcOrd="5" destOrd="0" presId="urn:microsoft.com/office/officeart/2005/8/layout/hList1"/>
    <dgm:cxn modelId="{7532E316-1A2A-49B2-9064-4E4622EB3D03}" type="presParOf" srcId="{FE86BF05-64C9-4E06-AC2D-CF51BF51F3F9}" destId="{A1C3C611-07E0-4FF3-8D83-E172625A5F7B}" srcOrd="6" destOrd="0" presId="urn:microsoft.com/office/officeart/2005/8/layout/hList1"/>
    <dgm:cxn modelId="{CDBA5D91-361E-41D7-9BDD-A32F324BD011}" type="presParOf" srcId="{A1C3C611-07E0-4FF3-8D83-E172625A5F7B}" destId="{905A4C60-4526-47CB-9C10-0C1183F7DF58}" srcOrd="0" destOrd="0" presId="urn:microsoft.com/office/officeart/2005/8/layout/hList1"/>
    <dgm:cxn modelId="{66FA56C2-D819-4AD2-BC87-B6E00FC3876E}" type="presParOf" srcId="{A1C3C611-07E0-4FF3-8D83-E172625A5F7B}" destId="{4D9B2CEC-1C7A-4C19-AC48-C6089A9C7DD6}"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8B43D7B-A507-48F1-9280-EC4848C6B3ED}"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8C2A2A16-9B04-47BF-89FC-F1BDD7C2D53C}">
      <dgm:prSet custT="1"/>
      <dgm:spPr>
        <a:solidFill>
          <a:srgbClr val="0E5993"/>
        </a:solidFill>
        <a:ln>
          <a:noFill/>
        </a:ln>
      </dgm:spPr>
      <dgm:t>
        <a:bodyPr anchor="ctr" anchorCtr="0"/>
        <a:lstStyle/>
        <a:p>
          <a:pPr>
            <a:lnSpc>
              <a:spcPct val="100000"/>
            </a:lnSpc>
            <a:spcBef>
              <a:spcPts val="500"/>
            </a:spcBef>
            <a:spcAft>
              <a:spcPts val="0"/>
            </a:spcAft>
          </a:pPr>
          <a:r>
            <a:rPr lang="en-US" sz="1000" dirty="0">
              <a:solidFill>
                <a:schemeClr val="bg1"/>
              </a:solidFill>
              <a:latin typeface="Arial" panose="020B0604020202020204" pitchFamily="34" charset="0"/>
              <a:cs typeface="Arial" panose="020B0604020202020204" pitchFamily="34" charset="0"/>
            </a:rPr>
            <a:t>Case # </a:t>
          </a:r>
          <a:r>
            <a:rPr lang="en-US" sz="900" dirty="0">
              <a:solidFill>
                <a:schemeClr val="bg1"/>
              </a:solidFill>
              <a:latin typeface="Arial" panose="020B0604020202020204" pitchFamily="34" charset="0"/>
              <a:cs typeface="Arial" panose="020B0604020202020204" pitchFamily="34" charset="0"/>
            </a:rPr>
            <a:t>on</a:t>
          </a:r>
          <a:r>
            <a:rPr lang="en-US" sz="1000" dirty="0">
              <a:solidFill>
                <a:schemeClr val="bg1"/>
              </a:solidFill>
              <a:latin typeface="Arial" panose="020B0604020202020204" pitchFamily="34" charset="0"/>
              <a:cs typeface="Arial" panose="020B0604020202020204" pitchFamily="34" charset="0"/>
            </a:rPr>
            <a:t> report (HECM only)</a:t>
          </a:r>
        </a:p>
      </dgm:t>
    </dgm:pt>
    <dgm:pt modelId="{116D57C7-0069-48F4-9D80-960D42CDFA5A}" type="parTrans" cxnId="{13757DC2-D8F2-4CC7-A8C3-7451FEC40048}">
      <dgm:prSet/>
      <dgm:spPr/>
      <dgm:t>
        <a:bodyPr/>
        <a:lstStyle/>
        <a:p>
          <a:endParaRPr lang="en-US" sz="2000"/>
        </a:p>
      </dgm:t>
    </dgm:pt>
    <dgm:pt modelId="{84C07EA6-2030-4691-8D85-AAED09D1A87B}" type="sibTrans" cxnId="{13757DC2-D8F2-4CC7-A8C3-7451FEC40048}">
      <dgm:prSet/>
      <dgm:spPr/>
      <dgm:t>
        <a:bodyPr/>
        <a:lstStyle/>
        <a:p>
          <a:endParaRPr lang="en-US" sz="2000"/>
        </a:p>
      </dgm:t>
    </dgm:pt>
    <dgm:pt modelId="{F562AE3F-A3AF-46DD-A455-10FC601F60E8}">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Lender Name on report</a:t>
          </a:r>
        </a:p>
      </dgm:t>
    </dgm:pt>
    <dgm:pt modelId="{7498EDC0-3076-4B72-A7C3-909BB82A964E}" type="parTrans" cxnId="{A530D192-B6AC-40F0-9945-F0B536A28B46}">
      <dgm:prSet/>
      <dgm:spPr/>
      <dgm:t>
        <a:bodyPr/>
        <a:lstStyle/>
        <a:p>
          <a:endParaRPr lang="en-US" sz="2000"/>
        </a:p>
      </dgm:t>
    </dgm:pt>
    <dgm:pt modelId="{AC85B1D7-F1A7-4592-8230-49B13A7A7DCC}" type="sibTrans" cxnId="{A530D192-B6AC-40F0-9945-F0B536A28B46}">
      <dgm:prSet/>
      <dgm:spPr/>
      <dgm:t>
        <a:bodyPr/>
        <a:lstStyle/>
        <a:p>
          <a:endParaRPr lang="en-US" sz="2000"/>
        </a:p>
      </dgm:t>
    </dgm:pt>
    <dgm:pt modelId="{92C601E5-93B2-4578-B2FA-873877DFD3A2}">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Address matches 1009, FHAC and title report</a:t>
          </a:r>
        </a:p>
      </dgm:t>
    </dgm:pt>
    <dgm:pt modelId="{B0DEC72C-881C-4537-999C-86FF0988B6AA}" type="parTrans" cxnId="{533163FB-677E-4A8C-A11A-BDAEF00FE394}">
      <dgm:prSet/>
      <dgm:spPr/>
      <dgm:t>
        <a:bodyPr/>
        <a:lstStyle/>
        <a:p>
          <a:endParaRPr lang="en-US" sz="2000"/>
        </a:p>
      </dgm:t>
    </dgm:pt>
    <dgm:pt modelId="{9D4DA677-4B63-41E8-BE17-A58F96A873F9}" type="sibTrans" cxnId="{533163FB-677E-4A8C-A11A-BDAEF00FE394}">
      <dgm:prSet/>
      <dgm:spPr/>
      <dgm:t>
        <a:bodyPr/>
        <a:lstStyle/>
        <a:p>
          <a:endParaRPr lang="en-US" sz="2000"/>
        </a:p>
      </dgm:t>
    </dgm:pt>
    <dgm:pt modelId="{D9E923CC-BF4F-49FA-97FE-DA8FD147BC48}">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Borrower is owner of public record</a:t>
          </a:r>
        </a:p>
      </dgm:t>
    </dgm:pt>
    <dgm:pt modelId="{622E36F7-5592-4B0F-9A6E-319664709C0E}" type="parTrans" cxnId="{5DD4287D-545C-4D08-A55F-5B5D71C5AB4E}">
      <dgm:prSet/>
      <dgm:spPr/>
      <dgm:t>
        <a:bodyPr/>
        <a:lstStyle/>
        <a:p>
          <a:endParaRPr lang="en-US" sz="2000"/>
        </a:p>
      </dgm:t>
    </dgm:pt>
    <dgm:pt modelId="{CB0593E3-6CB4-4560-A3DC-09B9A9A50D61}" type="sibTrans" cxnId="{5DD4287D-545C-4D08-A55F-5B5D71C5AB4E}">
      <dgm:prSet/>
      <dgm:spPr/>
      <dgm:t>
        <a:bodyPr/>
        <a:lstStyle/>
        <a:p>
          <a:endParaRPr lang="en-US" sz="2000"/>
        </a:p>
      </dgm:t>
    </dgm:pt>
    <dgm:pt modelId="{3E08439C-1C29-421D-AD46-E1B2F28039E0}">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Vacancy or tenants noted</a:t>
          </a:r>
        </a:p>
      </dgm:t>
    </dgm:pt>
    <dgm:pt modelId="{F0E54E2E-883B-471F-8C34-8CD8083396D5}" type="parTrans" cxnId="{75DA1DF0-6EBF-4328-BDFE-75F849352D10}">
      <dgm:prSet/>
      <dgm:spPr/>
      <dgm:t>
        <a:bodyPr/>
        <a:lstStyle/>
        <a:p>
          <a:endParaRPr lang="en-US" sz="2000"/>
        </a:p>
      </dgm:t>
    </dgm:pt>
    <dgm:pt modelId="{535EF08B-C5EA-4D03-A427-6D848A89FE1D}" type="sibTrans" cxnId="{75DA1DF0-6EBF-4328-BDFE-75F849352D10}">
      <dgm:prSet/>
      <dgm:spPr/>
      <dgm:t>
        <a:bodyPr/>
        <a:lstStyle/>
        <a:p>
          <a:endParaRPr lang="en-US" sz="2000"/>
        </a:p>
      </dgm:t>
    </dgm:pt>
    <dgm:pt modelId="{C00E01DF-3CA1-4734-AE5C-952E864731C1}">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Property offered for sale last 12 months</a:t>
          </a:r>
        </a:p>
      </dgm:t>
    </dgm:pt>
    <dgm:pt modelId="{B69BCC34-0D34-4CB3-BC31-EBCC9FF21C80}" type="parTrans" cxnId="{835CB9E4-B31A-4D00-B02A-FCC56B53F98D}">
      <dgm:prSet/>
      <dgm:spPr/>
      <dgm:t>
        <a:bodyPr/>
        <a:lstStyle/>
        <a:p>
          <a:endParaRPr lang="en-US" sz="2000"/>
        </a:p>
      </dgm:t>
    </dgm:pt>
    <dgm:pt modelId="{F308A3B2-0E24-4942-9B69-A1B2C0C2C24C}" type="sibTrans" cxnId="{835CB9E4-B31A-4D00-B02A-FCC56B53F98D}">
      <dgm:prSet/>
      <dgm:spPr/>
      <dgm:t>
        <a:bodyPr/>
        <a:lstStyle/>
        <a:p>
          <a:endParaRPr lang="en-US" sz="2000"/>
        </a:p>
      </dgm:t>
    </dgm:pt>
    <dgm:pt modelId="{9DBCCD03-AEE1-40F7-B1A8-64A98B39BEF2}">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Property listed as a site Condo</a:t>
          </a:r>
        </a:p>
      </dgm:t>
    </dgm:pt>
    <dgm:pt modelId="{185BF5C2-FEE3-43E2-8AE9-109C6A468249}" type="parTrans" cxnId="{D407B0E9-5B00-48CA-B637-C8E46345D1A9}">
      <dgm:prSet/>
      <dgm:spPr/>
      <dgm:t>
        <a:bodyPr/>
        <a:lstStyle/>
        <a:p>
          <a:endParaRPr lang="en-US" sz="2000"/>
        </a:p>
      </dgm:t>
    </dgm:pt>
    <dgm:pt modelId="{E4801366-D060-4475-9C6E-C54B709F260B}" type="sibTrans" cxnId="{D407B0E9-5B00-48CA-B637-C8E46345D1A9}">
      <dgm:prSet/>
      <dgm:spPr/>
      <dgm:t>
        <a:bodyPr/>
        <a:lstStyle/>
        <a:p>
          <a:endParaRPr lang="en-US" sz="2000"/>
        </a:p>
      </dgm:t>
    </dgm:pt>
    <dgm:pt modelId="{D4A4E18D-E612-4069-BEB6-E383AD1B02ED}">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HUD Minimum Property standards</a:t>
          </a:r>
        </a:p>
      </dgm:t>
    </dgm:pt>
    <dgm:pt modelId="{47FD56DA-ADCA-4959-8705-04114E4C182B}" type="parTrans" cxnId="{30F956C1-114F-4901-9E14-AD26F6301EA5}">
      <dgm:prSet/>
      <dgm:spPr/>
      <dgm:t>
        <a:bodyPr/>
        <a:lstStyle/>
        <a:p>
          <a:endParaRPr lang="en-US" sz="2000"/>
        </a:p>
      </dgm:t>
    </dgm:pt>
    <dgm:pt modelId="{55F8A88D-A9CF-4DDF-B179-6B352A12C236}" type="sibTrans" cxnId="{30F956C1-114F-4901-9E14-AD26F6301EA5}">
      <dgm:prSet/>
      <dgm:spPr/>
      <dgm:t>
        <a:bodyPr/>
        <a:lstStyle/>
        <a:p>
          <a:endParaRPr lang="en-US" sz="2000"/>
        </a:p>
      </dgm:t>
    </dgm:pt>
    <dgm:pt modelId="{592756FA-CC9C-4085-91B2-DAEDC8DBBE8A}">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Subject property &lt;1 yr.</a:t>
          </a:r>
        </a:p>
      </dgm:t>
    </dgm:pt>
    <dgm:pt modelId="{018FF823-67F6-49E5-9655-90F96B28E7D6}" type="parTrans" cxnId="{0EC9F803-04D3-40F6-89E6-09488B95619C}">
      <dgm:prSet/>
      <dgm:spPr/>
      <dgm:t>
        <a:bodyPr/>
        <a:lstStyle/>
        <a:p>
          <a:endParaRPr lang="en-US" sz="2000"/>
        </a:p>
      </dgm:t>
    </dgm:pt>
    <dgm:pt modelId="{EF3CB81F-152C-48C0-AC3A-355D62AC05AD}" type="sibTrans" cxnId="{0EC9F803-04D3-40F6-89E6-09488B95619C}">
      <dgm:prSet/>
      <dgm:spPr/>
      <dgm:t>
        <a:bodyPr/>
        <a:lstStyle/>
        <a:p>
          <a:endParaRPr lang="en-US" sz="2000"/>
        </a:p>
      </dgm:t>
    </dgm:pt>
    <dgm:pt modelId="{48A0FFA0-541E-4D28-937B-51C2E1888BC4}">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Private Well and Septic and distances requirements</a:t>
          </a:r>
        </a:p>
      </dgm:t>
    </dgm:pt>
    <dgm:pt modelId="{A00263D3-4E05-4372-AC27-6FAE463843C8}" type="parTrans" cxnId="{6492E7B3-8E65-4AC1-8CDE-19CA4F08CB86}">
      <dgm:prSet/>
      <dgm:spPr/>
      <dgm:t>
        <a:bodyPr/>
        <a:lstStyle/>
        <a:p>
          <a:endParaRPr lang="en-US" sz="2000"/>
        </a:p>
      </dgm:t>
    </dgm:pt>
    <dgm:pt modelId="{EE081F26-CAB6-4E47-9203-A7C433EEFA24}" type="sibTrans" cxnId="{6492E7B3-8E65-4AC1-8CDE-19CA4F08CB86}">
      <dgm:prSet/>
      <dgm:spPr/>
      <dgm:t>
        <a:bodyPr/>
        <a:lstStyle/>
        <a:p>
          <a:endParaRPr lang="en-US" sz="2000"/>
        </a:p>
      </dgm:t>
    </dgm:pt>
    <dgm:pt modelId="{E622426C-A240-430E-8533-2B09E9C1AB67}">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Private and Shared Roads</a:t>
          </a:r>
        </a:p>
      </dgm:t>
    </dgm:pt>
    <dgm:pt modelId="{23EB8088-9466-4E9F-8B01-69F4B3116B05}" type="parTrans" cxnId="{83119378-ACF9-43A5-BA73-CE5CFD588F91}">
      <dgm:prSet/>
      <dgm:spPr/>
      <dgm:t>
        <a:bodyPr/>
        <a:lstStyle/>
        <a:p>
          <a:endParaRPr lang="en-US" sz="2000"/>
        </a:p>
      </dgm:t>
    </dgm:pt>
    <dgm:pt modelId="{C7EF0663-73AE-41FD-B46D-30F9CCC72365}" type="sibTrans" cxnId="{83119378-ACF9-43A5-BA73-CE5CFD588F91}">
      <dgm:prSet/>
      <dgm:spPr/>
      <dgm:t>
        <a:bodyPr/>
        <a:lstStyle/>
        <a:p>
          <a:endParaRPr lang="en-US" sz="2000"/>
        </a:p>
      </dgm:t>
    </dgm:pt>
    <dgm:pt modelId="{3E6737BF-6142-4413-9080-76704A6BDCCD}">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Infestation, Dampness and/or Settlement</a:t>
          </a:r>
        </a:p>
      </dgm:t>
    </dgm:pt>
    <dgm:pt modelId="{B3D05A50-C108-418E-862E-3A5DACEC1A50}" type="parTrans" cxnId="{64B8B70C-C439-46C2-86F9-87357E407768}">
      <dgm:prSet/>
      <dgm:spPr/>
      <dgm:t>
        <a:bodyPr/>
        <a:lstStyle/>
        <a:p>
          <a:endParaRPr lang="en-US" sz="2000"/>
        </a:p>
      </dgm:t>
    </dgm:pt>
    <dgm:pt modelId="{4892AE91-C4DD-476D-94DB-4023136F8D0D}" type="sibTrans" cxnId="{64B8B70C-C439-46C2-86F9-87357E407768}">
      <dgm:prSet/>
      <dgm:spPr/>
      <dgm:t>
        <a:bodyPr/>
        <a:lstStyle/>
        <a:p>
          <a:endParaRPr lang="en-US" sz="2000"/>
        </a:p>
      </dgm:t>
    </dgm:pt>
    <dgm:pt modelId="{329A419B-3F23-4BC4-9D6E-14994A2E027E}">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Physical Deficiencies and/or Adverse Conditions</a:t>
          </a:r>
        </a:p>
      </dgm:t>
    </dgm:pt>
    <dgm:pt modelId="{0033E104-99E0-42D6-BD79-CCE39BFC966E}" type="parTrans" cxnId="{61730E22-ADA9-42C1-B795-C67ED6E088D3}">
      <dgm:prSet/>
      <dgm:spPr/>
      <dgm:t>
        <a:bodyPr/>
        <a:lstStyle/>
        <a:p>
          <a:endParaRPr lang="en-US" sz="2000"/>
        </a:p>
      </dgm:t>
    </dgm:pt>
    <dgm:pt modelId="{E42A1B69-CA14-4792-A4B4-C66BC8212DF4}" type="sibTrans" cxnId="{61730E22-ADA9-42C1-B795-C67ED6E088D3}">
      <dgm:prSet/>
      <dgm:spPr/>
      <dgm:t>
        <a:bodyPr/>
        <a:lstStyle/>
        <a:p>
          <a:endParaRPr lang="en-US" sz="2000"/>
        </a:p>
      </dgm:t>
    </dgm:pt>
    <dgm:pt modelId="{22269D7A-40FC-4B63-9AAD-C6FD2267E817}">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Remaining Economic Life</a:t>
          </a:r>
        </a:p>
      </dgm:t>
    </dgm:pt>
    <dgm:pt modelId="{344D41E4-C769-48A4-9D07-A3F9D93E098B}" type="parTrans" cxnId="{95308435-5FFE-49BF-B90F-1339C1C1E034}">
      <dgm:prSet/>
      <dgm:spPr/>
      <dgm:t>
        <a:bodyPr/>
        <a:lstStyle/>
        <a:p>
          <a:endParaRPr lang="en-US" sz="2000"/>
        </a:p>
      </dgm:t>
    </dgm:pt>
    <dgm:pt modelId="{B31655D4-41E1-4120-8B28-31D7CEAEFC1D}" type="sibTrans" cxnId="{95308435-5FFE-49BF-B90F-1339C1C1E034}">
      <dgm:prSet/>
      <dgm:spPr/>
      <dgm:t>
        <a:bodyPr/>
        <a:lstStyle/>
        <a:p>
          <a:endParaRPr lang="en-US" sz="2000"/>
        </a:p>
      </dgm:t>
    </dgm:pt>
    <dgm:pt modelId="{086183A1-E7E8-4D9C-91C3-16AE9945A316}">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Site Value &amp; Cost New</a:t>
          </a:r>
        </a:p>
      </dgm:t>
    </dgm:pt>
    <dgm:pt modelId="{CFA09C2A-F4D1-4C4B-9519-1A0835DE505F}" type="parTrans" cxnId="{BBDD8B72-E244-4805-B07C-2FC9E78A5CB2}">
      <dgm:prSet/>
      <dgm:spPr/>
      <dgm:t>
        <a:bodyPr/>
        <a:lstStyle/>
        <a:p>
          <a:endParaRPr lang="en-US" sz="2000"/>
        </a:p>
      </dgm:t>
    </dgm:pt>
    <dgm:pt modelId="{A5569DEB-6EA6-4C59-B7C1-FA4A118C6F1E}" type="sibTrans" cxnId="{BBDD8B72-E244-4805-B07C-2FC9E78A5CB2}">
      <dgm:prSet/>
      <dgm:spPr/>
      <dgm:t>
        <a:bodyPr/>
        <a:lstStyle/>
        <a:p>
          <a:endParaRPr lang="en-US" sz="2000"/>
        </a:p>
      </dgm:t>
    </dgm:pt>
    <dgm:pt modelId="{DFBEF4A2-01FC-4C7E-8A75-A4F156F5B770}">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Peeling/chipped paint on interior or exterior</a:t>
          </a:r>
        </a:p>
      </dgm:t>
    </dgm:pt>
    <dgm:pt modelId="{7C2F6D18-2C05-45E4-937E-1B714CD48DB7}" type="parTrans" cxnId="{1C80B2E5-2040-4AD0-95F6-38BA1A30A0EF}">
      <dgm:prSet/>
      <dgm:spPr/>
      <dgm:t>
        <a:bodyPr/>
        <a:lstStyle/>
        <a:p>
          <a:endParaRPr lang="en-US" sz="2000"/>
        </a:p>
      </dgm:t>
    </dgm:pt>
    <dgm:pt modelId="{EA03500A-8FE9-4BD4-B85C-137A16A2C5C8}" type="sibTrans" cxnId="{1C80B2E5-2040-4AD0-95F6-38BA1A30A0EF}">
      <dgm:prSet/>
      <dgm:spPr/>
      <dgm:t>
        <a:bodyPr/>
        <a:lstStyle/>
        <a:p>
          <a:endParaRPr lang="en-US" sz="2000"/>
        </a:p>
      </dgm:t>
    </dgm:pt>
    <dgm:pt modelId="{0FA16D83-F4A4-4B7A-9FA3-FD4F5E46FDFD}">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Legal/Non-Conforming Use</a:t>
          </a:r>
        </a:p>
      </dgm:t>
    </dgm:pt>
    <dgm:pt modelId="{210873B6-02ED-4A06-B994-0D1366F932CE}" type="parTrans" cxnId="{D89A6F31-4688-4EE5-82B3-1214E891CF2F}">
      <dgm:prSet/>
      <dgm:spPr/>
      <dgm:t>
        <a:bodyPr/>
        <a:lstStyle/>
        <a:p>
          <a:endParaRPr lang="en-US" sz="2000"/>
        </a:p>
      </dgm:t>
    </dgm:pt>
    <dgm:pt modelId="{43C39FB2-35BE-4793-9FC2-2E14AC81AD90}" type="sibTrans" cxnId="{D89A6F31-4688-4EE5-82B3-1214E891CF2F}">
      <dgm:prSet/>
      <dgm:spPr/>
      <dgm:t>
        <a:bodyPr/>
        <a:lstStyle/>
        <a:p>
          <a:endParaRPr lang="en-US" sz="2000"/>
        </a:p>
      </dgm:t>
    </dgm:pt>
    <dgm:pt modelId="{1D519C1F-33E6-4768-9CD3-BA6D58384B60}">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Required Repairs- safety, structural and sanitary</a:t>
          </a:r>
        </a:p>
      </dgm:t>
    </dgm:pt>
    <dgm:pt modelId="{7912DFED-4AE7-417C-A8B3-7BE4AD0E39E0}" type="parTrans" cxnId="{B0ECB3CE-CFDB-4264-9551-FD7D9AFD1BA9}">
      <dgm:prSet/>
      <dgm:spPr/>
      <dgm:t>
        <a:bodyPr/>
        <a:lstStyle/>
        <a:p>
          <a:endParaRPr lang="en-US" sz="2000"/>
        </a:p>
      </dgm:t>
    </dgm:pt>
    <dgm:pt modelId="{751214F9-7485-480A-8934-E3714FD927FA}" type="sibTrans" cxnId="{B0ECB3CE-CFDB-4264-9551-FD7D9AFD1BA9}">
      <dgm:prSet/>
      <dgm:spPr/>
      <dgm:t>
        <a:bodyPr/>
        <a:lstStyle/>
        <a:p>
          <a:endParaRPr lang="en-US" sz="2000"/>
        </a:p>
      </dgm:t>
    </dgm:pt>
    <dgm:pt modelId="{D08F92E8-62E7-4F39-83B0-958C855824ED}">
      <dgm:prSet custT="1"/>
      <dgm:spPr>
        <a:solidFill>
          <a:srgbClr val="0E5993"/>
        </a:solidFill>
        <a:ln>
          <a:noFill/>
        </a:ln>
      </dgm:spPr>
      <dgm:t>
        <a:bodyPr anchor="ctr" anchorCtr="0"/>
        <a:lstStyle/>
        <a:p>
          <a:pP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Repair set-asides for cosmetic repairs</a:t>
          </a:r>
        </a:p>
      </dgm:t>
    </dgm:pt>
    <dgm:pt modelId="{C8B1C409-58C0-4491-B93B-9C0A1F24DBD9}" type="parTrans" cxnId="{DA463E92-5F3E-4AF5-8FEE-C576CFCE8582}">
      <dgm:prSet/>
      <dgm:spPr/>
      <dgm:t>
        <a:bodyPr/>
        <a:lstStyle/>
        <a:p>
          <a:endParaRPr lang="en-US" sz="2000"/>
        </a:p>
      </dgm:t>
    </dgm:pt>
    <dgm:pt modelId="{EAAD7BF1-EF67-4C8E-BF9F-6E900A528BB3}" type="sibTrans" cxnId="{DA463E92-5F3E-4AF5-8FEE-C576CFCE8582}">
      <dgm:prSet/>
      <dgm:spPr/>
      <dgm:t>
        <a:bodyPr/>
        <a:lstStyle/>
        <a:p>
          <a:endParaRPr lang="en-US" sz="2000"/>
        </a:p>
      </dgm:t>
    </dgm:pt>
    <dgm:pt modelId="{56BCF130-6C3B-4576-80AC-C2A7384B5D79}">
      <dgm:prSet custT="1"/>
      <dgm:spPr>
        <a:solidFill>
          <a:srgbClr val="0E5993"/>
        </a:solidFill>
        <a:ln>
          <a:noFill/>
        </a:ln>
      </dgm:spPr>
      <dgm:t>
        <a:bodyPr anchor="ctr" anchorCtr="0"/>
        <a:lstStyle/>
        <a:p>
          <a:pPr algn="ctr">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Manufactured Homes- must meet HUD guidelines</a:t>
          </a:r>
        </a:p>
      </dgm:t>
    </dgm:pt>
    <dgm:pt modelId="{7DB511D1-1EA6-48AD-8CFB-941AB124D30D}" type="parTrans" cxnId="{5A8F605B-7393-49F4-8FBD-98DC01CDBBCF}">
      <dgm:prSet/>
      <dgm:spPr/>
      <dgm:t>
        <a:bodyPr/>
        <a:lstStyle/>
        <a:p>
          <a:endParaRPr lang="en-US" sz="2000"/>
        </a:p>
      </dgm:t>
    </dgm:pt>
    <dgm:pt modelId="{4FEFE6F4-9BFC-4724-8BF4-2ED69E10998B}" type="sibTrans" cxnId="{5A8F605B-7393-49F4-8FBD-98DC01CDBBCF}">
      <dgm:prSet/>
      <dgm:spPr/>
      <dgm:t>
        <a:bodyPr/>
        <a:lstStyle/>
        <a:p>
          <a:endParaRPr lang="en-US" sz="2000"/>
        </a:p>
      </dgm:t>
    </dgm:pt>
    <dgm:pt modelId="{E939985C-2EFB-4659-9F2A-48ED6D0E241D}">
      <dgm:prSet custT="1"/>
      <dgm:spPr>
        <a:solidFill>
          <a:srgbClr val="0E5993"/>
        </a:solidFill>
        <a:ln>
          <a:noFill/>
        </a:ln>
      </dgm:spPr>
      <dgm:t>
        <a:bodyPr anchor="ctr" anchorCtr="0"/>
        <a:lstStyle/>
        <a:p>
          <a:pPr algn="l">
            <a:lnSpc>
              <a:spcPct val="100000"/>
            </a:lnSpc>
            <a:spcBef>
              <a:spcPts val="500"/>
            </a:spcBef>
          </a:pPr>
          <a:r>
            <a:rPr lang="en-US" sz="900" dirty="0">
              <a:solidFill>
                <a:schemeClr val="bg1"/>
              </a:solidFill>
              <a:latin typeface="Arial" panose="020B0604020202020204" pitchFamily="34" charset="0"/>
              <a:cs typeface="Arial" panose="020B0604020202020204" pitchFamily="34" charset="0"/>
            </a:rPr>
            <a:t>Leasehold Properties- meet HUD Guidelines</a:t>
          </a:r>
        </a:p>
      </dgm:t>
    </dgm:pt>
    <dgm:pt modelId="{750C4D25-861F-43BE-954A-C7FA2F6582BC}" type="parTrans" cxnId="{ECC6BD66-7EA5-4930-AAFF-F448C9B803CA}">
      <dgm:prSet/>
      <dgm:spPr/>
      <dgm:t>
        <a:bodyPr/>
        <a:lstStyle/>
        <a:p>
          <a:endParaRPr lang="en-US" sz="2000"/>
        </a:p>
      </dgm:t>
    </dgm:pt>
    <dgm:pt modelId="{9710E682-BBB9-4920-9D33-621C7996EDE1}" type="sibTrans" cxnId="{ECC6BD66-7EA5-4930-AAFF-F448C9B803CA}">
      <dgm:prSet/>
      <dgm:spPr/>
      <dgm:t>
        <a:bodyPr/>
        <a:lstStyle/>
        <a:p>
          <a:endParaRPr lang="en-US" sz="2000"/>
        </a:p>
      </dgm:t>
    </dgm:pt>
    <dgm:pt modelId="{35E58AD4-B37D-4034-BC73-96BF4FC2BD23}" type="pres">
      <dgm:prSet presAssocID="{B8B43D7B-A507-48F1-9280-EC4848C6B3ED}" presName="diagram" presStyleCnt="0">
        <dgm:presLayoutVars>
          <dgm:dir/>
          <dgm:resizeHandles val="exact"/>
        </dgm:presLayoutVars>
      </dgm:prSet>
      <dgm:spPr/>
    </dgm:pt>
    <dgm:pt modelId="{2A56C198-9940-4CCB-BAD1-F961B4036B1E}" type="pres">
      <dgm:prSet presAssocID="{8C2A2A16-9B04-47BF-89FC-F1BDD7C2D53C}" presName="node" presStyleLbl="node1" presStyleIdx="0" presStyleCnt="20">
        <dgm:presLayoutVars>
          <dgm:bulletEnabled val="1"/>
        </dgm:presLayoutVars>
      </dgm:prSet>
      <dgm:spPr/>
    </dgm:pt>
    <dgm:pt modelId="{DC81693F-9546-45F2-80EF-47512FD556C5}" type="pres">
      <dgm:prSet presAssocID="{84C07EA6-2030-4691-8D85-AAED09D1A87B}" presName="sibTrans" presStyleCnt="0"/>
      <dgm:spPr/>
    </dgm:pt>
    <dgm:pt modelId="{95FA60CF-D54E-422C-A5B4-2D1DA041F4EB}" type="pres">
      <dgm:prSet presAssocID="{F562AE3F-A3AF-46DD-A455-10FC601F60E8}" presName="node" presStyleLbl="node1" presStyleIdx="1" presStyleCnt="20">
        <dgm:presLayoutVars>
          <dgm:bulletEnabled val="1"/>
        </dgm:presLayoutVars>
      </dgm:prSet>
      <dgm:spPr/>
    </dgm:pt>
    <dgm:pt modelId="{D29F6104-FC5A-4914-AC8E-7C4FACDA7357}" type="pres">
      <dgm:prSet presAssocID="{AC85B1D7-F1A7-4592-8230-49B13A7A7DCC}" presName="sibTrans" presStyleCnt="0"/>
      <dgm:spPr/>
    </dgm:pt>
    <dgm:pt modelId="{66D21B75-FCC5-4DAD-A50B-236082832FFD}" type="pres">
      <dgm:prSet presAssocID="{92C601E5-93B2-4578-B2FA-873877DFD3A2}" presName="node" presStyleLbl="node1" presStyleIdx="2" presStyleCnt="20">
        <dgm:presLayoutVars>
          <dgm:bulletEnabled val="1"/>
        </dgm:presLayoutVars>
      </dgm:prSet>
      <dgm:spPr/>
    </dgm:pt>
    <dgm:pt modelId="{59B2F198-5AAF-4270-8D4E-66F5CE85685E}" type="pres">
      <dgm:prSet presAssocID="{9D4DA677-4B63-41E8-BE17-A58F96A873F9}" presName="sibTrans" presStyleCnt="0"/>
      <dgm:spPr/>
    </dgm:pt>
    <dgm:pt modelId="{B9013B28-2045-497D-BE95-24D9C46086A2}" type="pres">
      <dgm:prSet presAssocID="{D9E923CC-BF4F-49FA-97FE-DA8FD147BC48}" presName="node" presStyleLbl="node1" presStyleIdx="3" presStyleCnt="20">
        <dgm:presLayoutVars>
          <dgm:bulletEnabled val="1"/>
        </dgm:presLayoutVars>
      </dgm:prSet>
      <dgm:spPr/>
    </dgm:pt>
    <dgm:pt modelId="{DD8306EA-3771-4D45-AC68-4604E5A886EE}" type="pres">
      <dgm:prSet presAssocID="{CB0593E3-6CB4-4560-A3DC-09B9A9A50D61}" presName="sibTrans" presStyleCnt="0"/>
      <dgm:spPr/>
    </dgm:pt>
    <dgm:pt modelId="{98B0F7D2-115B-4835-BF8A-2DA959F4A7B8}" type="pres">
      <dgm:prSet presAssocID="{3E08439C-1C29-421D-AD46-E1B2F28039E0}" presName="node" presStyleLbl="node1" presStyleIdx="4" presStyleCnt="20">
        <dgm:presLayoutVars>
          <dgm:bulletEnabled val="1"/>
        </dgm:presLayoutVars>
      </dgm:prSet>
      <dgm:spPr/>
    </dgm:pt>
    <dgm:pt modelId="{A3623327-522E-45BB-B6BF-9C36AD2285ED}" type="pres">
      <dgm:prSet presAssocID="{535EF08B-C5EA-4D03-A427-6D848A89FE1D}" presName="sibTrans" presStyleCnt="0"/>
      <dgm:spPr/>
    </dgm:pt>
    <dgm:pt modelId="{BC71D9C3-2F35-48B2-9987-31422208DA87}" type="pres">
      <dgm:prSet presAssocID="{C00E01DF-3CA1-4734-AE5C-952E864731C1}" presName="node" presStyleLbl="node1" presStyleIdx="5" presStyleCnt="20">
        <dgm:presLayoutVars>
          <dgm:bulletEnabled val="1"/>
        </dgm:presLayoutVars>
      </dgm:prSet>
      <dgm:spPr/>
    </dgm:pt>
    <dgm:pt modelId="{CF32C247-5147-4AD9-8A02-B3F18DDE6EB1}" type="pres">
      <dgm:prSet presAssocID="{F308A3B2-0E24-4942-9B69-A1B2C0C2C24C}" presName="sibTrans" presStyleCnt="0"/>
      <dgm:spPr/>
    </dgm:pt>
    <dgm:pt modelId="{6DF25D1B-F2D0-4469-B702-ADF0BFBE50AE}" type="pres">
      <dgm:prSet presAssocID="{9DBCCD03-AEE1-40F7-B1A8-64A98B39BEF2}" presName="node" presStyleLbl="node1" presStyleIdx="6" presStyleCnt="20">
        <dgm:presLayoutVars>
          <dgm:bulletEnabled val="1"/>
        </dgm:presLayoutVars>
      </dgm:prSet>
      <dgm:spPr/>
    </dgm:pt>
    <dgm:pt modelId="{546243BA-072B-4BE7-A790-8371361AE63D}" type="pres">
      <dgm:prSet presAssocID="{E4801366-D060-4475-9C6E-C54B709F260B}" presName="sibTrans" presStyleCnt="0"/>
      <dgm:spPr/>
    </dgm:pt>
    <dgm:pt modelId="{F352F055-812E-44F9-869A-C9B8CCC465AC}" type="pres">
      <dgm:prSet presAssocID="{D4A4E18D-E612-4069-BEB6-E383AD1B02ED}" presName="node" presStyleLbl="node1" presStyleIdx="7" presStyleCnt="20">
        <dgm:presLayoutVars>
          <dgm:bulletEnabled val="1"/>
        </dgm:presLayoutVars>
      </dgm:prSet>
      <dgm:spPr/>
    </dgm:pt>
    <dgm:pt modelId="{61EBF2EE-6B71-430C-BB39-2F55C97F5ED9}" type="pres">
      <dgm:prSet presAssocID="{55F8A88D-A9CF-4DDF-B179-6B352A12C236}" presName="sibTrans" presStyleCnt="0"/>
      <dgm:spPr/>
    </dgm:pt>
    <dgm:pt modelId="{C503F880-B10A-4B20-AEAF-48D07883DD96}" type="pres">
      <dgm:prSet presAssocID="{592756FA-CC9C-4085-91B2-DAEDC8DBBE8A}" presName="node" presStyleLbl="node1" presStyleIdx="8" presStyleCnt="20">
        <dgm:presLayoutVars>
          <dgm:bulletEnabled val="1"/>
        </dgm:presLayoutVars>
      </dgm:prSet>
      <dgm:spPr/>
    </dgm:pt>
    <dgm:pt modelId="{B51569F2-C0B0-4DCF-868E-CC8E0CFE5200}" type="pres">
      <dgm:prSet presAssocID="{EF3CB81F-152C-48C0-AC3A-355D62AC05AD}" presName="sibTrans" presStyleCnt="0"/>
      <dgm:spPr/>
    </dgm:pt>
    <dgm:pt modelId="{799D01DC-769A-435F-8E3B-ACF494680918}" type="pres">
      <dgm:prSet presAssocID="{48A0FFA0-541E-4D28-937B-51C2E1888BC4}" presName="node" presStyleLbl="node1" presStyleIdx="9" presStyleCnt="20">
        <dgm:presLayoutVars>
          <dgm:bulletEnabled val="1"/>
        </dgm:presLayoutVars>
      </dgm:prSet>
      <dgm:spPr/>
    </dgm:pt>
    <dgm:pt modelId="{9134D408-901E-45F2-9820-8E19807EB419}" type="pres">
      <dgm:prSet presAssocID="{EE081F26-CAB6-4E47-9203-A7C433EEFA24}" presName="sibTrans" presStyleCnt="0"/>
      <dgm:spPr/>
    </dgm:pt>
    <dgm:pt modelId="{39E1206F-79CA-4254-832A-17DE2970D540}" type="pres">
      <dgm:prSet presAssocID="{E622426C-A240-430E-8533-2B09E9C1AB67}" presName="node" presStyleLbl="node1" presStyleIdx="10" presStyleCnt="20">
        <dgm:presLayoutVars>
          <dgm:bulletEnabled val="1"/>
        </dgm:presLayoutVars>
      </dgm:prSet>
      <dgm:spPr/>
    </dgm:pt>
    <dgm:pt modelId="{9A5D4183-0F8C-408C-88EF-6530C8FA3576}" type="pres">
      <dgm:prSet presAssocID="{C7EF0663-73AE-41FD-B46D-30F9CCC72365}" presName="sibTrans" presStyleCnt="0"/>
      <dgm:spPr/>
    </dgm:pt>
    <dgm:pt modelId="{9EF7B56D-0F17-47D7-AAA0-27F4ED9D258B}" type="pres">
      <dgm:prSet presAssocID="{3E6737BF-6142-4413-9080-76704A6BDCCD}" presName="node" presStyleLbl="node1" presStyleIdx="11" presStyleCnt="20">
        <dgm:presLayoutVars>
          <dgm:bulletEnabled val="1"/>
        </dgm:presLayoutVars>
      </dgm:prSet>
      <dgm:spPr/>
    </dgm:pt>
    <dgm:pt modelId="{23D7FE4B-245D-4E7B-A21E-5C9D9D8A2E40}" type="pres">
      <dgm:prSet presAssocID="{4892AE91-C4DD-476D-94DB-4023136F8D0D}" presName="sibTrans" presStyleCnt="0"/>
      <dgm:spPr/>
    </dgm:pt>
    <dgm:pt modelId="{2B61DAF5-3C03-4498-BBFE-5775ABAD1652}" type="pres">
      <dgm:prSet presAssocID="{329A419B-3F23-4BC4-9D6E-14994A2E027E}" presName="node" presStyleLbl="node1" presStyleIdx="12" presStyleCnt="20">
        <dgm:presLayoutVars>
          <dgm:bulletEnabled val="1"/>
        </dgm:presLayoutVars>
      </dgm:prSet>
      <dgm:spPr/>
    </dgm:pt>
    <dgm:pt modelId="{23A92F19-A7EA-46C9-A407-0B35FD7AF0C8}" type="pres">
      <dgm:prSet presAssocID="{E42A1B69-CA14-4792-A4B4-C66BC8212DF4}" presName="sibTrans" presStyleCnt="0"/>
      <dgm:spPr/>
    </dgm:pt>
    <dgm:pt modelId="{AD9B8256-3008-4572-8A48-44BF38F15A99}" type="pres">
      <dgm:prSet presAssocID="{22269D7A-40FC-4B63-9AAD-C6FD2267E817}" presName="node" presStyleLbl="node1" presStyleIdx="13" presStyleCnt="20">
        <dgm:presLayoutVars>
          <dgm:bulletEnabled val="1"/>
        </dgm:presLayoutVars>
      </dgm:prSet>
      <dgm:spPr/>
    </dgm:pt>
    <dgm:pt modelId="{D8EACAF3-92C1-43BC-A2BF-39CA78A21256}" type="pres">
      <dgm:prSet presAssocID="{B31655D4-41E1-4120-8B28-31D7CEAEFC1D}" presName="sibTrans" presStyleCnt="0"/>
      <dgm:spPr/>
    </dgm:pt>
    <dgm:pt modelId="{C68F6682-F365-4781-8ADE-A0704313C7D3}" type="pres">
      <dgm:prSet presAssocID="{086183A1-E7E8-4D9C-91C3-16AE9945A316}" presName="node" presStyleLbl="node1" presStyleIdx="14" presStyleCnt="20">
        <dgm:presLayoutVars>
          <dgm:bulletEnabled val="1"/>
        </dgm:presLayoutVars>
      </dgm:prSet>
      <dgm:spPr/>
    </dgm:pt>
    <dgm:pt modelId="{42157FD4-C76B-43FC-BFE8-218F23BA4065}" type="pres">
      <dgm:prSet presAssocID="{A5569DEB-6EA6-4C59-B7C1-FA4A118C6F1E}" presName="sibTrans" presStyleCnt="0"/>
      <dgm:spPr/>
    </dgm:pt>
    <dgm:pt modelId="{A2FE5792-ABF2-401A-873A-ABF694C813E3}" type="pres">
      <dgm:prSet presAssocID="{DFBEF4A2-01FC-4C7E-8A75-A4F156F5B770}" presName="node" presStyleLbl="node1" presStyleIdx="15" presStyleCnt="20">
        <dgm:presLayoutVars>
          <dgm:bulletEnabled val="1"/>
        </dgm:presLayoutVars>
      </dgm:prSet>
      <dgm:spPr/>
    </dgm:pt>
    <dgm:pt modelId="{D8D11D4E-8D85-43ED-A674-67E16587A82D}" type="pres">
      <dgm:prSet presAssocID="{EA03500A-8FE9-4BD4-B85C-137A16A2C5C8}" presName="sibTrans" presStyleCnt="0"/>
      <dgm:spPr/>
    </dgm:pt>
    <dgm:pt modelId="{4166B491-605A-4D49-B5E9-448DB0794A72}" type="pres">
      <dgm:prSet presAssocID="{0FA16D83-F4A4-4B7A-9FA3-FD4F5E46FDFD}" presName="node" presStyleLbl="node1" presStyleIdx="16" presStyleCnt="20">
        <dgm:presLayoutVars>
          <dgm:bulletEnabled val="1"/>
        </dgm:presLayoutVars>
      </dgm:prSet>
      <dgm:spPr/>
    </dgm:pt>
    <dgm:pt modelId="{6B33BDE2-4183-4BB5-855D-E30D37326C27}" type="pres">
      <dgm:prSet presAssocID="{43C39FB2-35BE-4793-9FC2-2E14AC81AD90}" presName="sibTrans" presStyleCnt="0"/>
      <dgm:spPr/>
    </dgm:pt>
    <dgm:pt modelId="{DEBEF299-DD1F-48A8-B023-95CA8C389674}" type="pres">
      <dgm:prSet presAssocID="{1D519C1F-33E6-4768-9CD3-BA6D58384B60}" presName="node" presStyleLbl="node1" presStyleIdx="17" presStyleCnt="20">
        <dgm:presLayoutVars>
          <dgm:bulletEnabled val="1"/>
        </dgm:presLayoutVars>
      </dgm:prSet>
      <dgm:spPr/>
    </dgm:pt>
    <dgm:pt modelId="{2956B21C-4565-41E9-9141-BD561B5FFC1B}" type="pres">
      <dgm:prSet presAssocID="{751214F9-7485-480A-8934-E3714FD927FA}" presName="sibTrans" presStyleCnt="0"/>
      <dgm:spPr/>
    </dgm:pt>
    <dgm:pt modelId="{A1E89AAF-9C62-4EE5-A621-51F49DD390F6}" type="pres">
      <dgm:prSet presAssocID="{D08F92E8-62E7-4F39-83B0-958C855824ED}" presName="node" presStyleLbl="node1" presStyleIdx="18" presStyleCnt="20">
        <dgm:presLayoutVars>
          <dgm:bulletEnabled val="1"/>
        </dgm:presLayoutVars>
      </dgm:prSet>
      <dgm:spPr/>
    </dgm:pt>
    <dgm:pt modelId="{01FC8E4B-E167-4EFF-9D34-35A7706C63C1}" type="pres">
      <dgm:prSet presAssocID="{EAAD7BF1-EF67-4C8E-BF9F-6E900A528BB3}" presName="sibTrans" presStyleCnt="0"/>
      <dgm:spPr/>
    </dgm:pt>
    <dgm:pt modelId="{A3A6E924-3189-4145-859A-98CAFCDE8D50}" type="pres">
      <dgm:prSet presAssocID="{56BCF130-6C3B-4576-80AC-C2A7384B5D79}" presName="node" presStyleLbl="node1" presStyleIdx="19" presStyleCnt="20">
        <dgm:presLayoutVars>
          <dgm:bulletEnabled val="1"/>
        </dgm:presLayoutVars>
      </dgm:prSet>
      <dgm:spPr/>
    </dgm:pt>
  </dgm:ptLst>
  <dgm:cxnLst>
    <dgm:cxn modelId="{0EC9F803-04D3-40F6-89E6-09488B95619C}" srcId="{B8B43D7B-A507-48F1-9280-EC4848C6B3ED}" destId="{592756FA-CC9C-4085-91B2-DAEDC8DBBE8A}" srcOrd="8" destOrd="0" parTransId="{018FF823-67F6-49E5-9655-90F96B28E7D6}" sibTransId="{EF3CB81F-152C-48C0-AC3A-355D62AC05AD}"/>
    <dgm:cxn modelId="{64B8B70C-C439-46C2-86F9-87357E407768}" srcId="{B8B43D7B-A507-48F1-9280-EC4848C6B3ED}" destId="{3E6737BF-6142-4413-9080-76704A6BDCCD}" srcOrd="11" destOrd="0" parTransId="{B3D05A50-C108-418E-862E-3A5DACEC1A50}" sibTransId="{4892AE91-C4DD-476D-94DB-4023136F8D0D}"/>
    <dgm:cxn modelId="{E93C5B1A-38C6-48E4-8DE8-91775875C7F3}" type="presOf" srcId="{F562AE3F-A3AF-46DD-A455-10FC601F60E8}" destId="{95FA60CF-D54E-422C-A5B4-2D1DA041F4EB}" srcOrd="0" destOrd="0" presId="urn:microsoft.com/office/officeart/2005/8/layout/default"/>
    <dgm:cxn modelId="{62AB111D-8E60-421E-8712-B742010C4B6B}" type="presOf" srcId="{8C2A2A16-9B04-47BF-89FC-F1BDD7C2D53C}" destId="{2A56C198-9940-4CCB-BAD1-F961B4036B1E}" srcOrd="0" destOrd="0" presId="urn:microsoft.com/office/officeart/2005/8/layout/default"/>
    <dgm:cxn modelId="{A7FEFA20-DBC3-491E-A431-4C8A85AEF7B7}" type="presOf" srcId="{E622426C-A240-430E-8533-2B09E9C1AB67}" destId="{39E1206F-79CA-4254-832A-17DE2970D540}" srcOrd="0" destOrd="0" presId="urn:microsoft.com/office/officeart/2005/8/layout/default"/>
    <dgm:cxn modelId="{61730E22-ADA9-42C1-B795-C67ED6E088D3}" srcId="{B8B43D7B-A507-48F1-9280-EC4848C6B3ED}" destId="{329A419B-3F23-4BC4-9D6E-14994A2E027E}" srcOrd="12" destOrd="0" parTransId="{0033E104-99E0-42D6-BD79-CCE39BFC966E}" sibTransId="{E42A1B69-CA14-4792-A4B4-C66BC8212DF4}"/>
    <dgm:cxn modelId="{D89A6F31-4688-4EE5-82B3-1214E891CF2F}" srcId="{B8B43D7B-A507-48F1-9280-EC4848C6B3ED}" destId="{0FA16D83-F4A4-4B7A-9FA3-FD4F5E46FDFD}" srcOrd="16" destOrd="0" parTransId="{210873B6-02ED-4A06-B994-0D1366F932CE}" sibTransId="{43C39FB2-35BE-4793-9FC2-2E14AC81AD90}"/>
    <dgm:cxn modelId="{95308435-5FFE-49BF-B90F-1339C1C1E034}" srcId="{B8B43D7B-A507-48F1-9280-EC4848C6B3ED}" destId="{22269D7A-40FC-4B63-9AAD-C6FD2267E817}" srcOrd="13" destOrd="0" parTransId="{344D41E4-C769-48A4-9D07-A3F9D93E098B}" sibTransId="{B31655D4-41E1-4120-8B28-31D7CEAEFC1D}"/>
    <dgm:cxn modelId="{C9B5B935-2453-4B04-B1BF-307CA8AADFD4}" type="presOf" srcId="{48A0FFA0-541E-4D28-937B-51C2E1888BC4}" destId="{799D01DC-769A-435F-8E3B-ACF494680918}" srcOrd="0" destOrd="0" presId="urn:microsoft.com/office/officeart/2005/8/layout/default"/>
    <dgm:cxn modelId="{48A3CC3A-3F95-42DC-81AF-7F72DEA0CF7D}" type="presOf" srcId="{D08F92E8-62E7-4F39-83B0-958C855824ED}" destId="{A1E89AAF-9C62-4EE5-A621-51F49DD390F6}" srcOrd="0" destOrd="0" presId="urn:microsoft.com/office/officeart/2005/8/layout/default"/>
    <dgm:cxn modelId="{6AE2903C-72D3-439C-9D15-E11E650424CC}" type="presOf" srcId="{92C601E5-93B2-4578-B2FA-873877DFD3A2}" destId="{66D21B75-FCC5-4DAD-A50B-236082832FFD}" srcOrd="0" destOrd="0" presId="urn:microsoft.com/office/officeart/2005/8/layout/default"/>
    <dgm:cxn modelId="{C3D9673D-414B-44C3-81D2-CE5DB27343B4}" type="presOf" srcId="{1D519C1F-33E6-4768-9CD3-BA6D58384B60}" destId="{DEBEF299-DD1F-48A8-B023-95CA8C389674}" srcOrd="0" destOrd="0" presId="urn:microsoft.com/office/officeart/2005/8/layout/default"/>
    <dgm:cxn modelId="{5A8F605B-7393-49F4-8FBD-98DC01CDBBCF}" srcId="{B8B43D7B-A507-48F1-9280-EC4848C6B3ED}" destId="{56BCF130-6C3B-4576-80AC-C2A7384B5D79}" srcOrd="19" destOrd="0" parTransId="{7DB511D1-1EA6-48AD-8CFB-941AB124D30D}" sibTransId="{4FEFE6F4-9BFC-4724-8BF4-2ED69E10998B}"/>
    <dgm:cxn modelId="{39E7E260-0E5F-4F56-B014-1117FFF02A34}" type="presOf" srcId="{C00E01DF-3CA1-4734-AE5C-952E864731C1}" destId="{BC71D9C3-2F35-48B2-9987-31422208DA87}" srcOrd="0" destOrd="0" presId="urn:microsoft.com/office/officeart/2005/8/layout/default"/>
    <dgm:cxn modelId="{2190B742-72F3-4B90-B395-7FF6716E4FBC}" type="presOf" srcId="{D4A4E18D-E612-4069-BEB6-E383AD1B02ED}" destId="{F352F055-812E-44F9-869A-C9B8CCC465AC}" srcOrd="0" destOrd="0" presId="urn:microsoft.com/office/officeart/2005/8/layout/default"/>
    <dgm:cxn modelId="{ECC6BD66-7EA5-4930-AAFF-F448C9B803CA}" srcId="{56BCF130-6C3B-4576-80AC-C2A7384B5D79}" destId="{E939985C-2EFB-4659-9F2A-48ED6D0E241D}" srcOrd="0" destOrd="0" parTransId="{750C4D25-861F-43BE-954A-C7FA2F6582BC}" sibTransId="{9710E682-BBB9-4920-9D33-621C7996EDE1}"/>
    <dgm:cxn modelId="{F241E268-1300-432B-BCB9-E097DB9B21D2}" type="presOf" srcId="{D9E923CC-BF4F-49FA-97FE-DA8FD147BC48}" destId="{B9013B28-2045-497D-BE95-24D9C46086A2}" srcOrd="0" destOrd="0" presId="urn:microsoft.com/office/officeart/2005/8/layout/default"/>
    <dgm:cxn modelId="{95B5BE49-EFB6-4619-BADF-04EF5DE37C2C}" type="presOf" srcId="{3E6737BF-6142-4413-9080-76704A6BDCCD}" destId="{9EF7B56D-0F17-47D7-AAA0-27F4ED9D258B}" srcOrd="0" destOrd="0" presId="urn:microsoft.com/office/officeart/2005/8/layout/default"/>
    <dgm:cxn modelId="{813FA26D-2D7A-4891-B4E1-1701BFB1242E}" type="presOf" srcId="{56BCF130-6C3B-4576-80AC-C2A7384B5D79}" destId="{A3A6E924-3189-4145-859A-98CAFCDE8D50}" srcOrd="0" destOrd="0" presId="urn:microsoft.com/office/officeart/2005/8/layout/default"/>
    <dgm:cxn modelId="{8DC7E04E-944D-40D2-BB99-A952CEBC40B0}" type="presOf" srcId="{592756FA-CC9C-4085-91B2-DAEDC8DBBE8A}" destId="{C503F880-B10A-4B20-AEAF-48D07883DD96}" srcOrd="0" destOrd="0" presId="urn:microsoft.com/office/officeart/2005/8/layout/default"/>
    <dgm:cxn modelId="{724F784F-1FDC-44BC-BA61-9FEFC5EB6D70}" type="presOf" srcId="{0FA16D83-F4A4-4B7A-9FA3-FD4F5E46FDFD}" destId="{4166B491-605A-4D49-B5E9-448DB0794A72}" srcOrd="0" destOrd="0" presId="urn:microsoft.com/office/officeart/2005/8/layout/default"/>
    <dgm:cxn modelId="{BBDD8B72-E244-4805-B07C-2FC9E78A5CB2}" srcId="{B8B43D7B-A507-48F1-9280-EC4848C6B3ED}" destId="{086183A1-E7E8-4D9C-91C3-16AE9945A316}" srcOrd="14" destOrd="0" parTransId="{CFA09C2A-F4D1-4C4B-9519-1A0835DE505F}" sibTransId="{A5569DEB-6EA6-4C59-B7C1-FA4A118C6F1E}"/>
    <dgm:cxn modelId="{83119378-ACF9-43A5-BA73-CE5CFD588F91}" srcId="{B8B43D7B-A507-48F1-9280-EC4848C6B3ED}" destId="{E622426C-A240-430E-8533-2B09E9C1AB67}" srcOrd="10" destOrd="0" parTransId="{23EB8088-9466-4E9F-8B01-69F4B3116B05}" sibTransId="{C7EF0663-73AE-41FD-B46D-30F9CCC72365}"/>
    <dgm:cxn modelId="{5DD4287D-545C-4D08-A55F-5B5D71C5AB4E}" srcId="{B8B43D7B-A507-48F1-9280-EC4848C6B3ED}" destId="{D9E923CC-BF4F-49FA-97FE-DA8FD147BC48}" srcOrd="3" destOrd="0" parTransId="{622E36F7-5592-4B0F-9A6E-319664709C0E}" sibTransId="{CB0593E3-6CB4-4560-A3DC-09B9A9A50D61}"/>
    <dgm:cxn modelId="{DA463E92-5F3E-4AF5-8FEE-C576CFCE8582}" srcId="{B8B43D7B-A507-48F1-9280-EC4848C6B3ED}" destId="{D08F92E8-62E7-4F39-83B0-958C855824ED}" srcOrd="18" destOrd="0" parTransId="{C8B1C409-58C0-4491-B93B-9C0A1F24DBD9}" sibTransId="{EAAD7BF1-EF67-4C8E-BF9F-6E900A528BB3}"/>
    <dgm:cxn modelId="{A530D192-B6AC-40F0-9945-F0B536A28B46}" srcId="{B8B43D7B-A507-48F1-9280-EC4848C6B3ED}" destId="{F562AE3F-A3AF-46DD-A455-10FC601F60E8}" srcOrd="1" destOrd="0" parTransId="{7498EDC0-3076-4B72-A7C3-909BB82A964E}" sibTransId="{AC85B1D7-F1A7-4592-8230-49B13A7A7DCC}"/>
    <dgm:cxn modelId="{FA92BEA0-5CF2-4FFA-9393-84DFDAFBE07E}" type="presOf" srcId="{E939985C-2EFB-4659-9F2A-48ED6D0E241D}" destId="{A3A6E924-3189-4145-859A-98CAFCDE8D50}" srcOrd="0" destOrd="1" presId="urn:microsoft.com/office/officeart/2005/8/layout/default"/>
    <dgm:cxn modelId="{A32998A4-C34C-47A6-8F81-6B7A026F1FEB}" type="presOf" srcId="{329A419B-3F23-4BC4-9D6E-14994A2E027E}" destId="{2B61DAF5-3C03-4498-BBFE-5775ABAD1652}" srcOrd="0" destOrd="0" presId="urn:microsoft.com/office/officeart/2005/8/layout/default"/>
    <dgm:cxn modelId="{3F816EAC-C74F-442D-946B-69F8C14D81BE}" type="presOf" srcId="{22269D7A-40FC-4B63-9AAD-C6FD2267E817}" destId="{AD9B8256-3008-4572-8A48-44BF38F15A99}" srcOrd="0" destOrd="0" presId="urn:microsoft.com/office/officeart/2005/8/layout/default"/>
    <dgm:cxn modelId="{6492E7B3-8E65-4AC1-8CDE-19CA4F08CB86}" srcId="{B8B43D7B-A507-48F1-9280-EC4848C6B3ED}" destId="{48A0FFA0-541E-4D28-937B-51C2E1888BC4}" srcOrd="9" destOrd="0" parTransId="{A00263D3-4E05-4372-AC27-6FAE463843C8}" sibTransId="{EE081F26-CAB6-4E47-9203-A7C433EEFA24}"/>
    <dgm:cxn modelId="{30F956C1-114F-4901-9E14-AD26F6301EA5}" srcId="{B8B43D7B-A507-48F1-9280-EC4848C6B3ED}" destId="{D4A4E18D-E612-4069-BEB6-E383AD1B02ED}" srcOrd="7" destOrd="0" parTransId="{47FD56DA-ADCA-4959-8705-04114E4C182B}" sibTransId="{55F8A88D-A9CF-4DDF-B179-6B352A12C236}"/>
    <dgm:cxn modelId="{13757DC2-D8F2-4CC7-A8C3-7451FEC40048}" srcId="{B8B43D7B-A507-48F1-9280-EC4848C6B3ED}" destId="{8C2A2A16-9B04-47BF-89FC-F1BDD7C2D53C}" srcOrd="0" destOrd="0" parTransId="{116D57C7-0069-48F4-9D80-960D42CDFA5A}" sibTransId="{84C07EA6-2030-4691-8D85-AAED09D1A87B}"/>
    <dgm:cxn modelId="{C646CFCA-5A12-421B-8E25-E7548FB946B9}" type="presOf" srcId="{B8B43D7B-A507-48F1-9280-EC4848C6B3ED}" destId="{35E58AD4-B37D-4034-BC73-96BF4FC2BD23}" srcOrd="0" destOrd="0" presId="urn:microsoft.com/office/officeart/2005/8/layout/default"/>
    <dgm:cxn modelId="{B0ECB3CE-CFDB-4264-9551-FD7D9AFD1BA9}" srcId="{B8B43D7B-A507-48F1-9280-EC4848C6B3ED}" destId="{1D519C1F-33E6-4768-9CD3-BA6D58384B60}" srcOrd="17" destOrd="0" parTransId="{7912DFED-4AE7-417C-A8B3-7BE4AD0E39E0}" sibTransId="{751214F9-7485-480A-8934-E3714FD927FA}"/>
    <dgm:cxn modelId="{835CB9E4-B31A-4D00-B02A-FCC56B53F98D}" srcId="{B8B43D7B-A507-48F1-9280-EC4848C6B3ED}" destId="{C00E01DF-3CA1-4734-AE5C-952E864731C1}" srcOrd="5" destOrd="0" parTransId="{B69BCC34-0D34-4CB3-BC31-EBCC9FF21C80}" sibTransId="{F308A3B2-0E24-4942-9B69-A1B2C0C2C24C}"/>
    <dgm:cxn modelId="{1C80B2E5-2040-4AD0-95F6-38BA1A30A0EF}" srcId="{B8B43D7B-A507-48F1-9280-EC4848C6B3ED}" destId="{DFBEF4A2-01FC-4C7E-8A75-A4F156F5B770}" srcOrd="15" destOrd="0" parTransId="{7C2F6D18-2C05-45E4-937E-1B714CD48DB7}" sibTransId="{EA03500A-8FE9-4BD4-B85C-137A16A2C5C8}"/>
    <dgm:cxn modelId="{D407B0E9-5B00-48CA-B637-C8E46345D1A9}" srcId="{B8B43D7B-A507-48F1-9280-EC4848C6B3ED}" destId="{9DBCCD03-AEE1-40F7-B1A8-64A98B39BEF2}" srcOrd="6" destOrd="0" parTransId="{185BF5C2-FEE3-43E2-8AE9-109C6A468249}" sibTransId="{E4801366-D060-4475-9C6E-C54B709F260B}"/>
    <dgm:cxn modelId="{4F0919EC-4C80-4571-BB1E-E07EFA7C22DA}" type="presOf" srcId="{DFBEF4A2-01FC-4C7E-8A75-A4F156F5B770}" destId="{A2FE5792-ABF2-401A-873A-ABF694C813E3}" srcOrd="0" destOrd="0" presId="urn:microsoft.com/office/officeart/2005/8/layout/default"/>
    <dgm:cxn modelId="{75DA1DF0-6EBF-4328-BDFE-75F849352D10}" srcId="{B8B43D7B-A507-48F1-9280-EC4848C6B3ED}" destId="{3E08439C-1C29-421D-AD46-E1B2F28039E0}" srcOrd="4" destOrd="0" parTransId="{F0E54E2E-883B-471F-8C34-8CD8083396D5}" sibTransId="{535EF08B-C5EA-4D03-A427-6D848A89FE1D}"/>
    <dgm:cxn modelId="{003281F6-3684-47E4-88A7-A83BFB850965}" type="presOf" srcId="{086183A1-E7E8-4D9C-91C3-16AE9945A316}" destId="{C68F6682-F365-4781-8ADE-A0704313C7D3}" srcOrd="0" destOrd="0" presId="urn:microsoft.com/office/officeart/2005/8/layout/default"/>
    <dgm:cxn modelId="{79E899F6-5FA5-4A7B-A397-6694FFD05464}" type="presOf" srcId="{9DBCCD03-AEE1-40F7-B1A8-64A98B39BEF2}" destId="{6DF25D1B-F2D0-4469-B702-ADF0BFBE50AE}" srcOrd="0" destOrd="0" presId="urn:microsoft.com/office/officeart/2005/8/layout/default"/>
    <dgm:cxn modelId="{049916F9-DAFE-4AFA-86DB-30826540FE73}" type="presOf" srcId="{3E08439C-1C29-421D-AD46-E1B2F28039E0}" destId="{98B0F7D2-115B-4835-BF8A-2DA959F4A7B8}" srcOrd="0" destOrd="0" presId="urn:microsoft.com/office/officeart/2005/8/layout/default"/>
    <dgm:cxn modelId="{533163FB-677E-4A8C-A11A-BDAEF00FE394}" srcId="{B8B43D7B-A507-48F1-9280-EC4848C6B3ED}" destId="{92C601E5-93B2-4578-B2FA-873877DFD3A2}" srcOrd="2" destOrd="0" parTransId="{B0DEC72C-881C-4537-999C-86FF0988B6AA}" sibTransId="{9D4DA677-4B63-41E8-BE17-A58F96A873F9}"/>
    <dgm:cxn modelId="{8591CBA1-367D-45DF-A9A2-D1CBC8A61DED}" type="presParOf" srcId="{35E58AD4-B37D-4034-BC73-96BF4FC2BD23}" destId="{2A56C198-9940-4CCB-BAD1-F961B4036B1E}" srcOrd="0" destOrd="0" presId="urn:microsoft.com/office/officeart/2005/8/layout/default"/>
    <dgm:cxn modelId="{AA161C66-0163-4DAC-BFD3-17787E4AE02D}" type="presParOf" srcId="{35E58AD4-B37D-4034-BC73-96BF4FC2BD23}" destId="{DC81693F-9546-45F2-80EF-47512FD556C5}" srcOrd="1" destOrd="0" presId="urn:microsoft.com/office/officeart/2005/8/layout/default"/>
    <dgm:cxn modelId="{0CE7E8E8-80A7-4A20-9F3B-1B35D4753981}" type="presParOf" srcId="{35E58AD4-B37D-4034-BC73-96BF4FC2BD23}" destId="{95FA60CF-D54E-422C-A5B4-2D1DA041F4EB}" srcOrd="2" destOrd="0" presId="urn:microsoft.com/office/officeart/2005/8/layout/default"/>
    <dgm:cxn modelId="{A6F7DCE5-BB4B-4F49-A7A8-AD83E134E431}" type="presParOf" srcId="{35E58AD4-B37D-4034-BC73-96BF4FC2BD23}" destId="{D29F6104-FC5A-4914-AC8E-7C4FACDA7357}" srcOrd="3" destOrd="0" presId="urn:microsoft.com/office/officeart/2005/8/layout/default"/>
    <dgm:cxn modelId="{79F210E3-CAD2-47D8-A72F-86F239AFBD20}" type="presParOf" srcId="{35E58AD4-B37D-4034-BC73-96BF4FC2BD23}" destId="{66D21B75-FCC5-4DAD-A50B-236082832FFD}" srcOrd="4" destOrd="0" presId="urn:microsoft.com/office/officeart/2005/8/layout/default"/>
    <dgm:cxn modelId="{DB6488D9-7C9C-4A83-AD80-7153C37B5FC1}" type="presParOf" srcId="{35E58AD4-B37D-4034-BC73-96BF4FC2BD23}" destId="{59B2F198-5AAF-4270-8D4E-66F5CE85685E}" srcOrd="5" destOrd="0" presId="urn:microsoft.com/office/officeart/2005/8/layout/default"/>
    <dgm:cxn modelId="{A6AC3924-3197-4B7C-92AE-EEF060AC3CAB}" type="presParOf" srcId="{35E58AD4-B37D-4034-BC73-96BF4FC2BD23}" destId="{B9013B28-2045-497D-BE95-24D9C46086A2}" srcOrd="6" destOrd="0" presId="urn:microsoft.com/office/officeart/2005/8/layout/default"/>
    <dgm:cxn modelId="{92709251-07B6-435E-987C-D7988B1772DA}" type="presParOf" srcId="{35E58AD4-B37D-4034-BC73-96BF4FC2BD23}" destId="{DD8306EA-3771-4D45-AC68-4604E5A886EE}" srcOrd="7" destOrd="0" presId="urn:microsoft.com/office/officeart/2005/8/layout/default"/>
    <dgm:cxn modelId="{0EC281FF-16B9-4FA1-9ADA-7081EF94DBD3}" type="presParOf" srcId="{35E58AD4-B37D-4034-BC73-96BF4FC2BD23}" destId="{98B0F7D2-115B-4835-BF8A-2DA959F4A7B8}" srcOrd="8" destOrd="0" presId="urn:microsoft.com/office/officeart/2005/8/layout/default"/>
    <dgm:cxn modelId="{1478E6EF-D1B0-4D33-BA12-AEA7B6EABE14}" type="presParOf" srcId="{35E58AD4-B37D-4034-BC73-96BF4FC2BD23}" destId="{A3623327-522E-45BB-B6BF-9C36AD2285ED}" srcOrd="9" destOrd="0" presId="urn:microsoft.com/office/officeart/2005/8/layout/default"/>
    <dgm:cxn modelId="{AE86F14E-C002-4BF2-91C5-20CA6B948C13}" type="presParOf" srcId="{35E58AD4-B37D-4034-BC73-96BF4FC2BD23}" destId="{BC71D9C3-2F35-48B2-9987-31422208DA87}" srcOrd="10" destOrd="0" presId="urn:microsoft.com/office/officeart/2005/8/layout/default"/>
    <dgm:cxn modelId="{369302DD-03E6-4C5A-BBBD-3AF3ED21DF0E}" type="presParOf" srcId="{35E58AD4-B37D-4034-BC73-96BF4FC2BD23}" destId="{CF32C247-5147-4AD9-8A02-B3F18DDE6EB1}" srcOrd="11" destOrd="0" presId="urn:microsoft.com/office/officeart/2005/8/layout/default"/>
    <dgm:cxn modelId="{33618171-BD45-4B63-837E-2BD717BA2774}" type="presParOf" srcId="{35E58AD4-B37D-4034-BC73-96BF4FC2BD23}" destId="{6DF25D1B-F2D0-4469-B702-ADF0BFBE50AE}" srcOrd="12" destOrd="0" presId="urn:microsoft.com/office/officeart/2005/8/layout/default"/>
    <dgm:cxn modelId="{7643741D-3038-4FA5-B2ED-EBC6127D8712}" type="presParOf" srcId="{35E58AD4-B37D-4034-BC73-96BF4FC2BD23}" destId="{546243BA-072B-4BE7-A790-8371361AE63D}" srcOrd="13" destOrd="0" presId="urn:microsoft.com/office/officeart/2005/8/layout/default"/>
    <dgm:cxn modelId="{6A455D6B-FE07-4092-B4CB-B83A136BAB9A}" type="presParOf" srcId="{35E58AD4-B37D-4034-BC73-96BF4FC2BD23}" destId="{F352F055-812E-44F9-869A-C9B8CCC465AC}" srcOrd="14" destOrd="0" presId="urn:microsoft.com/office/officeart/2005/8/layout/default"/>
    <dgm:cxn modelId="{2B275A77-9A32-465C-AE9E-D1B214978845}" type="presParOf" srcId="{35E58AD4-B37D-4034-BC73-96BF4FC2BD23}" destId="{61EBF2EE-6B71-430C-BB39-2F55C97F5ED9}" srcOrd="15" destOrd="0" presId="urn:microsoft.com/office/officeart/2005/8/layout/default"/>
    <dgm:cxn modelId="{C3010EB5-3FCA-44EB-9A78-FD89ACB8D8BD}" type="presParOf" srcId="{35E58AD4-B37D-4034-BC73-96BF4FC2BD23}" destId="{C503F880-B10A-4B20-AEAF-48D07883DD96}" srcOrd="16" destOrd="0" presId="urn:microsoft.com/office/officeart/2005/8/layout/default"/>
    <dgm:cxn modelId="{37E5EE9E-4C05-4C44-B797-F9B8EC5F1321}" type="presParOf" srcId="{35E58AD4-B37D-4034-BC73-96BF4FC2BD23}" destId="{B51569F2-C0B0-4DCF-868E-CC8E0CFE5200}" srcOrd="17" destOrd="0" presId="urn:microsoft.com/office/officeart/2005/8/layout/default"/>
    <dgm:cxn modelId="{6C3CA7B2-46F7-4161-A353-61F536337C85}" type="presParOf" srcId="{35E58AD4-B37D-4034-BC73-96BF4FC2BD23}" destId="{799D01DC-769A-435F-8E3B-ACF494680918}" srcOrd="18" destOrd="0" presId="urn:microsoft.com/office/officeart/2005/8/layout/default"/>
    <dgm:cxn modelId="{EA5A88CF-B720-4F2A-A54E-AA080E964753}" type="presParOf" srcId="{35E58AD4-B37D-4034-BC73-96BF4FC2BD23}" destId="{9134D408-901E-45F2-9820-8E19807EB419}" srcOrd="19" destOrd="0" presId="urn:microsoft.com/office/officeart/2005/8/layout/default"/>
    <dgm:cxn modelId="{7317F55C-5723-427B-9E2B-BDB7B367D0E5}" type="presParOf" srcId="{35E58AD4-B37D-4034-BC73-96BF4FC2BD23}" destId="{39E1206F-79CA-4254-832A-17DE2970D540}" srcOrd="20" destOrd="0" presId="urn:microsoft.com/office/officeart/2005/8/layout/default"/>
    <dgm:cxn modelId="{32F4EFC1-D360-4483-96AE-6C04CA0F276C}" type="presParOf" srcId="{35E58AD4-B37D-4034-BC73-96BF4FC2BD23}" destId="{9A5D4183-0F8C-408C-88EF-6530C8FA3576}" srcOrd="21" destOrd="0" presId="urn:microsoft.com/office/officeart/2005/8/layout/default"/>
    <dgm:cxn modelId="{1DDD1669-CDAB-4CB5-93B0-ECDBAF00CBF9}" type="presParOf" srcId="{35E58AD4-B37D-4034-BC73-96BF4FC2BD23}" destId="{9EF7B56D-0F17-47D7-AAA0-27F4ED9D258B}" srcOrd="22" destOrd="0" presId="urn:microsoft.com/office/officeart/2005/8/layout/default"/>
    <dgm:cxn modelId="{2E516FF0-D115-4A8D-A999-74F152E4FE55}" type="presParOf" srcId="{35E58AD4-B37D-4034-BC73-96BF4FC2BD23}" destId="{23D7FE4B-245D-4E7B-A21E-5C9D9D8A2E40}" srcOrd="23" destOrd="0" presId="urn:microsoft.com/office/officeart/2005/8/layout/default"/>
    <dgm:cxn modelId="{A02B2F6D-B6DF-4D9B-8A64-316092BC5C08}" type="presParOf" srcId="{35E58AD4-B37D-4034-BC73-96BF4FC2BD23}" destId="{2B61DAF5-3C03-4498-BBFE-5775ABAD1652}" srcOrd="24" destOrd="0" presId="urn:microsoft.com/office/officeart/2005/8/layout/default"/>
    <dgm:cxn modelId="{F20C8896-7870-46DD-9DD5-C3F2C0438E17}" type="presParOf" srcId="{35E58AD4-B37D-4034-BC73-96BF4FC2BD23}" destId="{23A92F19-A7EA-46C9-A407-0B35FD7AF0C8}" srcOrd="25" destOrd="0" presId="urn:microsoft.com/office/officeart/2005/8/layout/default"/>
    <dgm:cxn modelId="{92B7B099-1F26-4B91-B8DA-FAFE5FDA33B4}" type="presParOf" srcId="{35E58AD4-B37D-4034-BC73-96BF4FC2BD23}" destId="{AD9B8256-3008-4572-8A48-44BF38F15A99}" srcOrd="26" destOrd="0" presId="urn:microsoft.com/office/officeart/2005/8/layout/default"/>
    <dgm:cxn modelId="{EC3BA58A-B416-423E-9FFE-8229CA32B125}" type="presParOf" srcId="{35E58AD4-B37D-4034-BC73-96BF4FC2BD23}" destId="{D8EACAF3-92C1-43BC-A2BF-39CA78A21256}" srcOrd="27" destOrd="0" presId="urn:microsoft.com/office/officeart/2005/8/layout/default"/>
    <dgm:cxn modelId="{C0611CFA-2AEF-44C2-800A-4D82B434C68C}" type="presParOf" srcId="{35E58AD4-B37D-4034-BC73-96BF4FC2BD23}" destId="{C68F6682-F365-4781-8ADE-A0704313C7D3}" srcOrd="28" destOrd="0" presId="urn:microsoft.com/office/officeart/2005/8/layout/default"/>
    <dgm:cxn modelId="{B18AA1A0-CEE1-42AF-BE0C-0649E1EE915E}" type="presParOf" srcId="{35E58AD4-B37D-4034-BC73-96BF4FC2BD23}" destId="{42157FD4-C76B-43FC-BFE8-218F23BA4065}" srcOrd="29" destOrd="0" presId="urn:microsoft.com/office/officeart/2005/8/layout/default"/>
    <dgm:cxn modelId="{073DE182-FB61-498A-81CE-3A3B92773A1C}" type="presParOf" srcId="{35E58AD4-B37D-4034-BC73-96BF4FC2BD23}" destId="{A2FE5792-ABF2-401A-873A-ABF694C813E3}" srcOrd="30" destOrd="0" presId="urn:microsoft.com/office/officeart/2005/8/layout/default"/>
    <dgm:cxn modelId="{95BE2814-57C5-4E73-937C-B50F16B05074}" type="presParOf" srcId="{35E58AD4-B37D-4034-BC73-96BF4FC2BD23}" destId="{D8D11D4E-8D85-43ED-A674-67E16587A82D}" srcOrd="31" destOrd="0" presId="urn:microsoft.com/office/officeart/2005/8/layout/default"/>
    <dgm:cxn modelId="{A7A0D3AC-5CFF-4EBE-8FA1-465ACBE54572}" type="presParOf" srcId="{35E58AD4-B37D-4034-BC73-96BF4FC2BD23}" destId="{4166B491-605A-4D49-B5E9-448DB0794A72}" srcOrd="32" destOrd="0" presId="urn:microsoft.com/office/officeart/2005/8/layout/default"/>
    <dgm:cxn modelId="{F94DACF7-41A7-4C44-9D15-2286942A81F6}" type="presParOf" srcId="{35E58AD4-B37D-4034-BC73-96BF4FC2BD23}" destId="{6B33BDE2-4183-4BB5-855D-E30D37326C27}" srcOrd="33" destOrd="0" presId="urn:microsoft.com/office/officeart/2005/8/layout/default"/>
    <dgm:cxn modelId="{4891C00C-AC43-4518-9967-BEC0AF958012}" type="presParOf" srcId="{35E58AD4-B37D-4034-BC73-96BF4FC2BD23}" destId="{DEBEF299-DD1F-48A8-B023-95CA8C389674}" srcOrd="34" destOrd="0" presId="urn:microsoft.com/office/officeart/2005/8/layout/default"/>
    <dgm:cxn modelId="{E454E754-E862-4AC1-A89B-7428352A7FCE}" type="presParOf" srcId="{35E58AD4-B37D-4034-BC73-96BF4FC2BD23}" destId="{2956B21C-4565-41E9-9141-BD561B5FFC1B}" srcOrd="35" destOrd="0" presId="urn:microsoft.com/office/officeart/2005/8/layout/default"/>
    <dgm:cxn modelId="{8518833D-0F50-4F79-8066-7FD6F26A9048}" type="presParOf" srcId="{35E58AD4-B37D-4034-BC73-96BF4FC2BD23}" destId="{A1E89AAF-9C62-4EE5-A621-51F49DD390F6}" srcOrd="36" destOrd="0" presId="urn:microsoft.com/office/officeart/2005/8/layout/default"/>
    <dgm:cxn modelId="{9F7FBCC0-61CC-4F63-BD7B-CEC43FC1E61F}" type="presParOf" srcId="{35E58AD4-B37D-4034-BC73-96BF4FC2BD23}" destId="{01FC8E4B-E167-4EFF-9D34-35A7706C63C1}" srcOrd="37" destOrd="0" presId="urn:microsoft.com/office/officeart/2005/8/layout/default"/>
    <dgm:cxn modelId="{BA01EDE9-D9A8-4958-96C1-584164613990}" type="presParOf" srcId="{35E58AD4-B37D-4034-BC73-96BF4FC2BD23}" destId="{A3A6E924-3189-4145-859A-98CAFCDE8D50}" srcOrd="38" destOrd="0" presId="urn:microsoft.com/office/officeart/2005/8/layout/default"/>
  </dgm:cxnLst>
  <dgm:bg>
    <a:solidFill>
      <a:schemeClr val="bg1"/>
    </a:solidFill>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CA59CCE-124B-4D13-A9D0-2181EE33174F}"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C040A270-75C4-43CD-96B7-D44C33375D15}">
      <dgm:prSet custT="1"/>
      <dgm:spPr>
        <a:solidFill>
          <a:schemeClr val="bg2">
            <a:lumMod val="75000"/>
          </a:schemeClr>
        </a:solidFill>
      </dgm:spPr>
      <dgm:t>
        <a:bodyPr/>
        <a:lstStyle/>
        <a:p>
          <a:r>
            <a:rPr lang="en-US" sz="1050" b="1" dirty="0">
              <a:solidFill>
                <a:schemeClr val="bg1"/>
              </a:solidFill>
              <a:latin typeface="Arial" panose="020B0604020202020204" pitchFamily="34" charset="0"/>
              <a:cs typeface="Arial" panose="020B0604020202020204" pitchFamily="34" charset="0"/>
            </a:rPr>
            <a:t>All: Sq Ft of ADU must be subordinate to primary unit.</a:t>
          </a:r>
        </a:p>
      </dgm:t>
    </dgm:pt>
    <dgm:pt modelId="{389F17A4-5B26-48EA-954D-FA1BDD334FDA}" type="parTrans" cxnId="{9C4993B5-28E6-4375-AD6B-A6CC8612DEEC}">
      <dgm:prSet/>
      <dgm:spPr/>
      <dgm:t>
        <a:bodyPr/>
        <a:lstStyle/>
        <a:p>
          <a:endParaRPr lang="en-US" sz="1200"/>
        </a:p>
      </dgm:t>
    </dgm:pt>
    <dgm:pt modelId="{89643E51-B740-446E-8F67-CD255306A36E}" type="sibTrans" cxnId="{9C4993B5-28E6-4375-AD6B-A6CC8612DEEC}">
      <dgm:prSet phldrT="1" phldr="0"/>
      <dgm:spPr/>
      <dgm:t>
        <a:bodyPr/>
        <a:lstStyle/>
        <a:p>
          <a:endParaRPr lang="en-US" sz="1200"/>
        </a:p>
      </dgm:t>
    </dgm:pt>
    <dgm:pt modelId="{3B76D85C-B8A5-4E10-8CE8-5C8615D6718E}">
      <dgm:prSet custT="1"/>
      <dgm:spPr>
        <a:solidFill>
          <a:schemeClr val="bg2">
            <a:lumMod val="75000"/>
          </a:schemeClr>
        </a:solidFill>
      </dgm:spPr>
      <dgm:t>
        <a:bodyPr/>
        <a:lstStyle/>
        <a:p>
          <a:r>
            <a:rPr lang="en-US" sz="1050" b="1" dirty="0">
              <a:solidFill>
                <a:schemeClr val="bg1"/>
              </a:solidFill>
              <a:latin typeface="Arial" panose="020B0604020202020204" pitchFamily="34" charset="0"/>
              <a:cs typeface="Arial" panose="020B0604020202020204" pitchFamily="34" charset="0"/>
            </a:rPr>
            <a:t>All: Must be legal and permitted by the town/county.</a:t>
          </a:r>
        </a:p>
      </dgm:t>
    </dgm:pt>
    <dgm:pt modelId="{C45A54C3-6433-49BC-AE53-A3858766787F}" type="parTrans" cxnId="{B4B07662-0591-4954-BFFD-DEC32284176A}">
      <dgm:prSet/>
      <dgm:spPr/>
      <dgm:t>
        <a:bodyPr/>
        <a:lstStyle/>
        <a:p>
          <a:endParaRPr lang="en-US" sz="1200"/>
        </a:p>
      </dgm:t>
    </dgm:pt>
    <dgm:pt modelId="{D5799755-FC2C-4A20-8FB4-B0AEEA137E88}" type="sibTrans" cxnId="{B4B07662-0591-4954-BFFD-DEC32284176A}">
      <dgm:prSet phldrT="2" phldr="0"/>
      <dgm:spPr/>
      <dgm:t>
        <a:bodyPr/>
        <a:lstStyle/>
        <a:p>
          <a:endParaRPr lang="en-US" sz="1200"/>
        </a:p>
      </dgm:t>
    </dgm:pt>
    <dgm:pt modelId="{3C812DBD-9FF3-43EF-92C3-5CD622C2C325}">
      <dgm:prSet custT="1"/>
      <dgm:spPr>
        <a:solidFill>
          <a:schemeClr val="bg2">
            <a:lumMod val="75000"/>
          </a:schemeClr>
        </a:solidFill>
      </dgm:spPr>
      <dgm:t>
        <a:bodyPr/>
        <a:lstStyle/>
        <a:p>
          <a:r>
            <a:rPr lang="en-US" sz="1050" b="1" dirty="0">
              <a:solidFill>
                <a:schemeClr val="bg1"/>
              </a:solidFill>
              <a:latin typeface="Arial" panose="020B0604020202020204" pitchFamily="34" charset="0"/>
              <a:cs typeface="Arial" panose="020B0604020202020204" pitchFamily="34" charset="0"/>
            </a:rPr>
            <a:t>All: Must be common and customary to the area and have comps.</a:t>
          </a:r>
        </a:p>
      </dgm:t>
    </dgm:pt>
    <dgm:pt modelId="{ED2C7E6C-0CF1-4AC0-B9CD-3B7121EDAAA3}" type="parTrans" cxnId="{C873DD7E-8786-4FC8-B437-402A59259567}">
      <dgm:prSet/>
      <dgm:spPr/>
      <dgm:t>
        <a:bodyPr/>
        <a:lstStyle/>
        <a:p>
          <a:endParaRPr lang="en-US" sz="1200"/>
        </a:p>
      </dgm:t>
    </dgm:pt>
    <dgm:pt modelId="{F737CC7C-B750-4048-8FC1-C254BAEF8FB1}" type="sibTrans" cxnId="{C873DD7E-8786-4FC8-B437-402A59259567}">
      <dgm:prSet phldrT="3" phldr="0"/>
      <dgm:spPr/>
      <dgm:t>
        <a:bodyPr/>
        <a:lstStyle/>
        <a:p>
          <a:endParaRPr lang="en-US" sz="1200"/>
        </a:p>
      </dgm:t>
    </dgm:pt>
    <dgm:pt modelId="{34BE104D-523E-42BE-BAE1-30B3D524A261}">
      <dgm:prSet custT="1"/>
      <dgm:spPr>
        <a:solidFill>
          <a:schemeClr val="bg2">
            <a:lumMod val="75000"/>
          </a:schemeClr>
        </a:solidFill>
      </dgm:spPr>
      <dgm:t>
        <a:bodyPr/>
        <a:lstStyle/>
        <a:p>
          <a:r>
            <a:rPr lang="en-US" sz="1050" b="1" dirty="0">
              <a:solidFill>
                <a:schemeClr val="bg1"/>
              </a:solidFill>
              <a:latin typeface="Arial" panose="020B0604020202020204" pitchFamily="34" charset="0"/>
              <a:cs typeface="Arial" panose="020B0604020202020204" pitchFamily="34" charset="0"/>
            </a:rPr>
            <a:t>All: ADU must not jeopardize any future hazard insurance claims.</a:t>
          </a:r>
        </a:p>
      </dgm:t>
    </dgm:pt>
    <dgm:pt modelId="{E92F4B2B-B435-47C8-9D20-AE7C54A48E15}" type="parTrans" cxnId="{62381E14-3541-418F-A9FD-90855B02AEBC}">
      <dgm:prSet/>
      <dgm:spPr/>
      <dgm:t>
        <a:bodyPr/>
        <a:lstStyle/>
        <a:p>
          <a:endParaRPr lang="en-US" sz="1200"/>
        </a:p>
      </dgm:t>
    </dgm:pt>
    <dgm:pt modelId="{FDBF29B6-AA3A-4C1C-9ED6-601F0FBF3E87}" type="sibTrans" cxnId="{62381E14-3541-418F-A9FD-90855B02AEBC}">
      <dgm:prSet phldrT="4" phldr="0"/>
      <dgm:spPr/>
      <dgm:t>
        <a:bodyPr/>
        <a:lstStyle/>
        <a:p>
          <a:endParaRPr lang="en-US" sz="1200"/>
        </a:p>
      </dgm:t>
    </dgm:pt>
    <dgm:pt modelId="{F2F2C2EF-4939-4AF6-BE9C-F953D0D6B8FE}">
      <dgm:prSet custT="1"/>
      <dgm:spPr>
        <a:solidFill>
          <a:srgbClr val="0E5993"/>
        </a:solidFill>
      </dgm:spPr>
      <dgm:t>
        <a:bodyPr/>
        <a:lstStyle/>
        <a:p>
          <a:r>
            <a:rPr lang="en-US" sz="1050" b="1" dirty="0">
              <a:solidFill>
                <a:schemeClr val="bg1"/>
              </a:solidFill>
              <a:latin typeface="Arial" panose="020B0604020202020204" pitchFamily="34" charset="0"/>
              <a:cs typeface="Arial" panose="020B0604020202020204" pitchFamily="34" charset="0"/>
            </a:rPr>
            <a:t>HECM: A completed HUD-92561 is required</a:t>
          </a:r>
        </a:p>
      </dgm:t>
    </dgm:pt>
    <dgm:pt modelId="{385F9AD8-D622-440C-88C8-9D485C2A3330}" type="parTrans" cxnId="{E207727B-2576-46E2-AE03-F6F60B60C3C5}">
      <dgm:prSet/>
      <dgm:spPr/>
      <dgm:t>
        <a:bodyPr/>
        <a:lstStyle/>
        <a:p>
          <a:endParaRPr lang="en-US" sz="1200"/>
        </a:p>
      </dgm:t>
    </dgm:pt>
    <dgm:pt modelId="{E4466A1A-AE67-4B6A-A452-17FE11CA1421}" type="sibTrans" cxnId="{E207727B-2576-46E2-AE03-F6F60B60C3C5}">
      <dgm:prSet phldrT="8" phldr="0"/>
      <dgm:spPr/>
      <dgm:t>
        <a:bodyPr/>
        <a:lstStyle/>
        <a:p>
          <a:endParaRPr lang="en-US" sz="1200"/>
        </a:p>
      </dgm:t>
    </dgm:pt>
    <dgm:pt modelId="{5AB6ADEB-23A8-4925-9227-BBA761DD4166}">
      <dgm:prSet custT="1"/>
      <dgm:spPr>
        <a:solidFill>
          <a:srgbClr val="0E5993"/>
        </a:solidFill>
      </dgm:spPr>
      <dgm:t>
        <a:bodyPr/>
        <a:lstStyle/>
        <a:p>
          <a:r>
            <a:rPr lang="en-US" sz="1050" b="1" dirty="0">
              <a:solidFill>
                <a:schemeClr val="bg1"/>
              </a:solidFill>
              <a:latin typeface="Arial" panose="020B0604020202020204" pitchFamily="34" charset="0"/>
              <a:cs typeface="Arial" panose="020B0604020202020204" pitchFamily="34" charset="0"/>
            </a:rPr>
            <a:t>HECM: Rental income from ADU cannot exceed 30% of total monthly income.</a:t>
          </a:r>
        </a:p>
      </dgm:t>
    </dgm:pt>
    <dgm:pt modelId="{7CC6ABCB-91AE-43CC-98E7-ED03CBDB21C8}" type="parTrans" cxnId="{29E73903-E275-4867-989E-628100F2098D}">
      <dgm:prSet/>
      <dgm:spPr/>
      <dgm:t>
        <a:bodyPr/>
        <a:lstStyle/>
        <a:p>
          <a:endParaRPr lang="en-US" sz="1200"/>
        </a:p>
      </dgm:t>
    </dgm:pt>
    <dgm:pt modelId="{33EFFDB9-38A9-44F0-B685-B16B355E873A}" type="sibTrans" cxnId="{29E73903-E275-4867-989E-628100F2098D}">
      <dgm:prSet phldrT="9" phldr="0"/>
      <dgm:spPr/>
      <dgm:t>
        <a:bodyPr/>
        <a:lstStyle/>
        <a:p>
          <a:endParaRPr lang="en-US" sz="1200"/>
        </a:p>
      </dgm:t>
    </dgm:pt>
    <dgm:pt modelId="{4A3188CA-E403-4C0B-8A2B-2F063FDC95F3}">
      <dgm:prSet custT="1"/>
      <dgm:spPr>
        <a:solidFill>
          <a:schemeClr val="bg2">
            <a:lumMod val="75000"/>
          </a:schemeClr>
        </a:solidFill>
      </dgm:spPr>
      <dgm:t>
        <a:bodyPr/>
        <a:lstStyle/>
        <a:p>
          <a:r>
            <a:rPr lang="en-US" sz="1050" b="1" dirty="0">
              <a:solidFill>
                <a:schemeClr val="bg1"/>
              </a:solidFill>
              <a:latin typeface="Arial" panose="020B0604020202020204" pitchFamily="34" charset="0"/>
              <a:cs typeface="Arial" panose="020B0604020202020204" pitchFamily="34" charset="0"/>
            </a:rPr>
            <a:t>All: Only one ADU is permitted.</a:t>
          </a:r>
        </a:p>
      </dgm:t>
    </dgm:pt>
    <dgm:pt modelId="{30F168AC-79C5-41FD-876A-C08C2DCBB826}" type="parTrans" cxnId="{6FEBFA81-6F5D-4E52-9E32-87B5B16AF982}">
      <dgm:prSet/>
      <dgm:spPr/>
      <dgm:t>
        <a:bodyPr/>
        <a:lstStyle/>
        <a:p>
          <a:endParaRPr lang="en-US" sz="1200"/>
        </a:p>
      </dgm:t>
    </dgm:pt>
    <dgm:pt modelId="{390859E1-DD79-4310-B968-C6C869294B2F}" type="sibTrans" cxnId="{6FEBFA81-6F5D-4E52-9E32-87B5B16AF982}">
      <dgm:prSet/>
      <dgm:spPr/>
      <dgm:t>
        <a:bodyPr/>
        <a:lstStyle/>
        <a:p>
          <a:endParaRPr lang="en-US" sz="1200"/>
        </a:p>
      </dgm:t>
    </dgm:pt>
    <dgm:pt modelId="{60285349-820A-43A0-B766-C5C99C9E004F}">
      <dgm:prSet custT="1"/>
      <dgm:spPr>
        <a:solidFill>
          <a:srgbClr val="0E5993"/>
        </a:solidFill>
      </dgm:spPr>
      <dgm:t>
        <a:bodyPr/>
        <a:lstStyle/>
        <a:p>
          <a:r>
            <a:rPr lang="en-US" sz="1050" b="1" dirty="0">
              <a:solidFill>
                <a:schemeClr val="bg1"/>
              </a:solidFill>
              <a:latin typeface="Arial" panose="020B0604020202020204" pitchFamily="34" charset="0"/>
              <a:cs typeface="Arial" panose="020B0604020202020204" pitchFamily="34" charset="0"/>
            </a:rPr>
            <a:t>HECM: The borrower cannot reside in the ADU</a:t>
          </a:r>
        </a:p>
      </dgm:t>
    </dgm:pt>
    <dgm:pt modelId="{B7DCDCF6-3904-4B58-A50A-538D24B4C559}" type="parTrans" cxnId="{EF97C202-B1CD-49B9-9983-07A1E5D10C9D}">
      <dgm:prSet/>
      <dgm:spPr/>
      <dgm:t>
        <a:bodyPr/>
        <a:lstStyle/>
        <a:p>
          <a:endParaRPr lang="en-US" sz="1200"/>
        </a:p>
      </dgm:t>
    </dgm:pt>
    <dgm:pt modelId="{BAFBCCAD-6C16-4A17-A348-FEFB070E55D9}" type="sibTrans" cxnId="{EF97C202-B1CD-49B9-9983-07A1E5D10C9D}">
      <dgm:prSet/>
      <dgm:spPr/>
      <dgm:t>
        <a:bodyPr/>
        <a:lstStyle/>
        <a:p>
          <a:endParaRPr lang="en-US"/>
        </a:p>
      </dgm:t>
    </dgm:pt>
    <dgm:pt modelId="{679A0E7A-D41D-4EDB-8668-ED5726C836D7}">
      <dgm:prSet custT="1"/>
      <dgm:spPr>
        <a:solidFill>
          <a:srgbClr val="156B62"/>
        </a:solidFill>
      </dgm:spPr>
      <dgm:t>
        <a:bodyPr/>
        <a:lstStyle/>
        <a:p>
          <a:r>
            <a:rPr lang="en-US" sz="1050" b="1" dirty="0">
              <a:solidFill>
                <a:schemeClr val="bg1"/>
              </a:solidFill>
              <a:latin typeface="Arial" panose="020B0604020202020204" pitchFamily="34" charset="0"/>
              <a:cs typeface="Arial" panose="020B0604020202020204" pitchFamily="34" charset="0"/>
            </a:rPr>
            <a:t>SEQ: ADU can be on a single or 2-family property</a:t>
          </a:r>
        </a:p>
      </dgm:t>
    </dgm:pt>
    <dgm:pt modelId="{576E3F00-F42E-431C-B599-6A1FA84236A9}" type="parTrans" cxnId="{33C0CD8A-CB07-42A4-B84A-4B276753072D}">
      <dgm:prSet/>
      <dgm:spPr/>
      <dgm:t>
        <a:bodyPr/>
        <a:lstStyle/>
        <a:p>
          <a:endParaRPr lang="en-US" sz="1200"/>
        </a:p>
      </dgm:t>
    </dgm:pt>
    <dgm:pt modelId="{2077E8BD-C5A7-466B-ABE8-B0FF99DC7DE1}" type="sibTrans" cxnId="{33C0CD8A-CB07-42A4-B84A-4B276753072D}">
      <dgm:prSet/>
      <dgm:spPr/>
      <dgm:t>
        <a:bodyPr/>
        <a:lstStyle/>
        <a:p>
          <a:endParaRPr lang="en-US" sz="1200"/>
        </a:p>
      </dgm:t>
    </dgm:pt>
    <dgm:pt modelId="{BA6167F8-ACEF-45AB-8B91-F1D8EFF4B5E7}">
      <dgm:prSet custT="1"/>
      <dgm:spPr>
        <a:solidFill>
          <a:srgbClr val="156B62"/>
        </a:solidFill>
      </dgm:spPr>
      <dgm:t>
        <a:bodyPr/>
        <a:lstStyle/>
        <a:p>
          <a:r>
            <a:rPr lang="en-US" sz="1050" b="1" dirty="0">
              <a:solidFill>
                <a:schemeClr val="bg1"/>
              </a:solidFill>
              <a:latin typeface="Arial" panose="020B0604020202020204" pitchFamily="34" charset="0"/>
              <a:cs typeface="Arial" panose="020B0604020202020204" pitchFamily="34" charset="0"/>
            </a:rPr>
            <a:t>SEQ: ADU can be a MFD Home</a:t>
          </a:r>
        </a:p>
      </dgm:t>
    </dgm:pt>
    <dgm:pt modelId="{E7FEDE91-2A0C-40DD-8542-965942887D4D}" type="parTrans" cxnId="{3BDB4CC8-B439-49A1-B442-309B42E5D609}">
      <dgm:prSet/>
      <dgm:spPr/>
      <dgm:t>
        <a:bodyPr/>
        <a:lstStyle/>
        <a:p>
          <a:endParaRPr lang="en-US" sz="1200"/>
        </a:p>
      </dgm:t>
    </dgm:pt>
    <dgm:pt modelId="{9577AF54-2FBD-4858-A3FB-FAB31D7887BC}" type="sibTrans" cxnId="{3BDB4CC8-B439-49A1-B442-309B42E5D609}">
      <dgm:prSet/>
      <dgm:spPr/>
      <dgm:t>
        <a:bodyPr/>
        <a:lstStyle/>
        <a:p>
          <a:endParaRPr lang="en-US" sz="1200"/>
        </a:p>
      </dgm:t>
    </dgm:pt>
    <dgm:pt modelId="{D3D33CD6-059D-4F2F-8F0E-D3EB409C73FF}">
      <dgm:prSet custT="1"/>
      <dgm:spPr>
        <a:solidFill>
          <a:srgbClr val="156B62"/>
        </a:solidFill>
      </dgm:spPr>
      <dgm:t>
        <a:bodyPr/>
        <a:lstStyle/>
        <a:p>
          <a:r>
            <a:rPr lang="en-US" sz="1050" b="1" dirty="0">
              <a:latin typeface="Arial" panose="020B0604020202020204" pitchFamily="34" charset="0"/>
              <a:cs typeface="Arial" panose="020B0604020202020204" pitchFamily="34" charset="0"/>
            </a:rPr>
            <a:t>SEQ: Borrower may reside in the ADU but can’t use rental income from primary unit. </a:t>
          </a:r>
        </a:p>
      </dgm:t>
    </dgm:pt>
    <dgm:pt modelId="{72ED51A5-7A73-4463-B7C5-412981DFC967}" type="parTrans" cxnId="{ECDB50DE-B760-432E-9ADE-06B9ABA181D1}">
      <dgm:prSet/>
      <dgm:spPr/>
      <dgm:t>
        <a:bodyPr/>
        <a:lstStyle/>
        <a:p>
          <a:endParaRPr lang="en-US" sz="1200"/>
        </a:p>
      </dgm:t>
    </dgm:pt>
    <dgm:pt modelId="{BC3E6886-229C-47C6-ADFF-8834D2B83F4B}" type="sibTrans" cxnId="{ECDB50DE-B760-432E-9ADE-06B9ABA181D1}">
      <dgm:prSet/>
      <dgm:spPr/>
      <dgm:t>
        <a:bodyPr/>
        <a:lstStyle/>
        <a:p>
          <a:endParaRPr lang="en-US" sz="1200"/>
        </a:p>
      </dgm:t>
    </dgm:pt>
    <dgm:pt modelId="{ADA3A670-A018-46E5-B1C5-175F4AB37C9D}" type="pres">
      <dgm:prSet presAssocID="{2CA59CCE-124B-4D13-A9D0-2181EE33174F}" presName="diagram" presStyleCnt="0">
        <dgm:presLayoutVars>
          <dgm:dir/>
          <dgm:resizeHandles val="exact"/>
        </dgm:presLayoutVars>
      </dgm:prSet>
      <dgm:spPr/>
    </dgm:pt>
    <dgm:pt modelId="{E1A8CF20-1A22-468C-9432-A59460E44BF8}" type="pres">
      <dgm:prSet presAssocID="{C040A270-75C4-43CD-96B7-D44C33375D15}" presName="node" presStyleLbl="node1" presStyleIdx="0" presStyleCnt="11">
        <dgm:presLayoutVars>
          <dgm:bulletEnabled val="1"/>
        </dgm:presLayoutVars>
      </dgm:prSet>
      <dgm:spPr/>
    </dgm:pt>
    <dgm:pt modelId="{09535908-C011-40CE-A3EB-648D9C6E7312}" type="pres">
      <dgm:prSet presAssocID="{89643E51-B740-446E-8F67-CD255306A36E}" presName="sibTrans" presStyleCnt="0"/>
      <dgm:spPr/>
    </dgm:pt>
    <dgm:pt modelId="{8E610779-54D7-4463-9414-D0520A24042C}" type="pres">
      <dgm:prSet presAssocID="{3B76D85C-B8A5-4E10-8CE8-5C8615D6718E}" presName="node" presStyleLbl="node1" presStyleIdx="1" presStyleCnt="11">
        <dgm:presLayoutVars>
          <dgm:bulletEnabled val="1"/>
        </dgm:presLayoutVars>
      </dgm:prSet>
      <dgm:spPr/>
    </dgm:pt>
    <dgm:pt modelId="{6B09AA62-35C3-42C6-BCCC-05725A2AE4B4}" type="pres">
      <dgm:prSet presAssocID="{D5799755-FC2C-4A20-8FB4-B0AEEA137E88}" presName="sibTrans" presStyleCnt="0"/>
      <dgm:spPr/>
    </dgm:pt>
    <dgm:pt modelId="{96993C28-C7D4-4B63-B6D9-C566696FAA1D}" type="pres">
      <dgm:prSet presAssocID="{3C812DBD-9FF3-43EF-92C3-5CD622C2C325}" presName="node" presStyleLbl="node1" presStyleIdx="2" presStyleCnt="11">
        <dgm:presLayoutVars>
          <dgm:bulletEnabled val="1"/>
        </dgm:presLayoutVars>
      </dgm:prSet>
      <dgm:spPr/>
    </dgm:pt>
    <dgm:pt modelId="{881ED826-A46C-442C-88B4-481FF15675BA}" type="pres">
      <dgm:prSet presAssocID="{F737CC7C-B750-4048-8FC1-C254BAEF8FB1}" presName="sibTrans" presStyleCnt="0"/>
      <dgm:spPr/>
    </dgm:pt>
    <dgm:pt modelId="{D8CDB71E-C23B-4CF2-AF57-283C37DCE74A}" type="pres">
      <dgm:prSet presAssocID="{34BE104D-523E-42BE-BAE1-30B3D524A261}" presName="node" presStyleLbl="node1" presStyleIdx="3" presStyleCnt="11">
        <dgm:presLayoutVars>
          <dgm:bulletEnabled val="1"/>
        </dgm:presLayoutVars>
      </dgm:prSet>
      <dgm:spPr/>
    </dgm:pt>
    <dgm:pt modelId="{9E42CC62-9339-4C8A-86FB-7C09FFE0C190}" type="pres">
      <dgm:prSet presAssocID="{FDBF29B6-AA3A-4C1C-9ED6-601F0FBF3E87}" presName="sibTrans" presStyleCnt="0"/>
      <dgm:spPr/>
    </dgm:pt>
    <dgm:pt modelId="{8BDAA4A3-9474-49CA-88CF-9A87F9412F15}" type="pres">
      <dgm:prSet presAssocID="{4A3188CA-E403-4C0B-8A2B-2F063FDC95F3}" presName="node" presStyleLbl="node1" presStyleIdx="4" presStyleCnt="11">
        <dgm:presLayoutVars>
          <dgm:bulletEnabled val="1"/>
        </dgm:presLayoutVars>
      </dgm:prSet>
      <dgm:spPr/>
    </dgm:pt>
    <dgm:pt modelId="{091EC5F2-6252-4F9F-A01A-05A9E28D6632}" type="pres">
      <dgm:prSet presAssocID="{390859E1-DD79-4310-B968-C6C869294B2F}" presName="sibTrans" presStyleCnt="0"/>
      <dgm:spPr/>
    </dgm:pt>
    <dgm:pt modelId="{A45277CE-6D21-4791-B531-309F1F9D93C2}" type="pres">
      <dgm:prSet presAssocID="{60285349-820A-43A0-B766-C5C99C9E004F}" presName="node" presStyleLbl="node1" presStyleIdx="5" presStyleCnt="11">
        <dgm:presLayoutVars>
          <dgm:bulletEnabled val="1"/>
        </dgm:presLayoutVars>
      </dgm:prSet>
      <dgm:spPr/>
    </dgm:pt>
    <dgm:pt modelId="{616C66CB-D36E-451B-B000-210ED994AF04}" type="pres">
      <dgm:prSet presAssocID="{BAFBCCAD-6C16-4A17-A348-FEFB070E55D9}" presName="sibTrans" presStyleCnt="0"/>
      <dgm:spPr/>
    </dgm:pt>
    <dgm:pt modelId="{6C874746-3639-4E94-A344-971BB9CEB561}" type="pres">
      <dgm:prSet presAssocID="{F2F2C2EF-4939-4AF6-BE9C-F953D0D6B8FE}" presName="node" presStyleLbl="node1" presStyleIdx="6" presStyleCnt="11">
        <dgm:presLayoutVars>
          <dgm:bulletEnabled val="1"/>
        </dgm:presLayoutVars>
      </dgm:prSet>
      <dgm:spPr/>
    </dgm:pt>
    <dgm:pt modelId="{86AAA1B2-1FC7-426E-89E4-302372F379E0}" type="pres">
      <dgm:prSet presAssocID="{E4466A1A-AE67-4B6A-A452-17FE11CA1421}" presName="sibTrans" presStyleCnt="0"/>
      <dgm:spPr/>
    </dgm:pt>
    <dgm:pt modelId="{EE81A38B-C693-4746-8D1D-EDF084160191}" type="pres">
      <dgm:prSet presAssocID="{5AB6ADEB-23A8-4925-9227-BBA761DD4166}" presName="node" presStyleLbl="node1" presStyleIdx="7" presStyleCnt="11">
        <dgm:presLayoutVars>
          <dgm:bulletEnabled val="1"/>
        </dgm:presLayoutVars>
      </dgm:prSet>
      <dgm:spPr/>
    </dgm:pt>
    <dgm:pt modelId="{449F4270-90B9-42D9-90C1-8A1B62B702FE}" type="pres">
      <dgm:prSet presAssocID="{33EFFDB9-38A9-44F0-B685-B16B355E873A}" presName="sibTrans" presStyleCnt="0"/>
      <dgm:spPr/>
    </dgm:pt>
    <dgm:pt modelId="{2B036C85-2520-4A01-B33C-4048543C3F38}" type="pres">
      <dgm:prSet presAssocID="{679A0E7A-D41D-4EDB-8668-ED5726C836D7}" presName="node" presStyleLbl="node1" presStyleIdx="8" presStyleCnt="11">
        <dgm:presLayoutVars>
          <dgm:bulletEnabled val="1"/>
        </dgm:presLayoutVars>
      </dgm:prSet>
      <dgm:spPr/>
    </dgm:pt>
    <dgm:pt modelId="{33F10A56-48E6-406F-A23D-18876B86DE45}" type="pres">
      <dgm:prSet presAssocID="{2077E8BD-C5A7-466B-ABE8-B0FF99DC7DE1}" presName="sibTrans" presStyleCnt="0"/>
      <dgm:spPr/>
    </dgm:pt>
    <dgm:pt modelId="{370B4D3D-7888-48B5-BEB6-3BF6B447356F}" type="pres">
      <dgm:prSet presAssocID="{BA6167F8-ACEF-45AB-8B91-F1D8EFF4B5E7}" presName="node" presStyleLbl="node1" presStyleIdx="9" presStyleCnt="11">
        <dgm:presLayoutVars>
          <dgm:bulletEnabled val="1"/>
        </dgm:presLayoutVars>
      </dgm:prSet>
      <dgm:spPr/>
    </dgm:pt>
    <dgm:pt modelId="{29FE1B64-A1CC-48E0-877B-86BB257FD78B}" type="pres">
      <dgm:prSet presAssocID="{9577AF54-2FBD-4858-A3FB-FAB31D7887BC}" presName="sibTrans" presStyleCnt="0"/>
      <dgm:spPr/>
    </dgm:pt>
    <dgm:pt modelId="{0FA1DA28-9B05-469C-BA5D-790961A5D81D}" type="pres">
      <dgm:prSet presAssocID="{D3D33CD6-059D-4F2F-8F0E-D3EB409C73FF}" presName="node" presStyleLbl="node1" presStyleIdx="10" presStyleCnt="11">
        <dgm:presLayoutVars>
          <dgm:bulletEnabled val="1"/>
        </dgm:presLayoutVars>
      </dgm:prSet>
      <dgm:spPr/>
    </dgm:pt>
  </dgm:ptLst>
  <dgm:cxnLst>
    <dgm:cxn modelId="{EF97C202-B1CD-49B9-9983-07A1E5D10C9D}" srcId="{2CA59CCE-124B-4D13-A9D0-2181EE33174F}" destId="{60285349-820A-43A0-B766-C5C99C9E004F}" srcOrd="5" destOrd="0" parTransId="{B7DCDCF6-3904-4B58-A50A-538D24B4C559}" sibTransId="{BAFBCCAD-6C16-4A17-A348-FEFB070E55D9}"/>
    <dgm:cxn modelId="{29E73903-E275-4867-989E-628100F2098D}" srcId="{2CA59CCE-124B-4D13-A9D0-2181EE33174F}" destId="{5AB6ADEB-23A8-4925-9227-BBA761DD4166}" srcOrd="7" destOrd="0" parTransId="{7CC6ABCB-91AE-43CC-98E7-ED03CBDB21C8}" sibTransId="{33EFFDB9-38A9-44F0-B685-B16B355E873A}"/>
    <dgm:cxn modelId="{FEC08C05-E5CC-4EFD-A294-D2D65D8DEA6B}" type="presOf" srcId="{D3D33CD6-059D-4F2F-8F0E-D3EB409C73FF}" destId="{0FA1DA28-9B05-469C-BA5D-790961A5D81D}" srcOrd="0" destOrd="0" presId="urn:microsoft.com/office/officeart/2005/8/layout/default"/>
    <dgm:cxn modelId="{874D5813-B96A-4003-A651-90D9998F1B34}" type="presOf" srcId="{34BE104D-523E-42BE-BAE1-30B3D524A261}" destId="{D8CDB71E-C23B-4CF2-AF57-283C37DCE74A}" srcOrd="0" destOrd="0" presId="urn:microsoft.com/office/officeart/2005/8/layout/default"/>
    <dgm:cxn modelId="{62381E14-3541-418F-A9FD-90855B02AEBC}" srcId="{2CA59CCE-124B-4D13-A9D0-2181EE33174F}" destId="{34BE104D-523E-42BE-BAE1-30B3D524A261}" srcOrd="3" destOrd="0" parTransId="{E92F4B2B-B435-47C8-9D20-AE7C54A48E15}" sibTransId="{FDBF29B6-AA3A-4C1C-9ED6-601F0FBF3E87}"/>
    <dgm:cxn modelId="{1EB97A1A-796C-4D3A-B642-BD8B4734E69A}" type="presOf" srcId="{BA6167F8-ACEF-45AB-8B91-F1D8EFF4B5E7}" destId="{370B4D3D-7888-48B5-BEB6-3BF6B447356F}" srcOrd="0" destOrd="0" presId="urn:microsoft.com/office/officeart/2005/8/layout/default"/>
    <dgm:cxn modelId="{AB5B0E33-4AB2-45B8-95AF-8B44D1461872}" type="presOf" srcId="{3C812DBD-9FF3-43EF-92C3-5CD622C2C325}" destId="{96993C28-C7D4-4B63-B6D9-C566696FAA1D}" srcOrd="0" destOrd="0" presId="urn:microsoft.com/office/officeart/2005/8/layout/default"/>
    <dgm:cxn modelId="{BE32863B-07F6-4618-8F67-0F4B5F09F181}" type="presOf" srcId="{60285349-820A-43A0-B766-C5C99C9E004F}" destId="{A45277CE-6D21-4791-B531-309F1F9D93C2}" srcOrd="0" destOrd="0" presId="urn:microsoft.com/office/officeart/2005/8/layout/default"/>
    <dgm:cxn modelId="{D185E05B-ECEC-490A-AF26-B146F2A2DE46}" type="presOf" srcId="{F2F2C2EF-4939-4AF6-BE9C-F953D0D6B8FE}" destId="{6C874746-3639-4E94-A344-971BB9CEB561}" srcOrd="0" destOrd="0" presId="urn:microsoft.com/office/officeart/2005/8/layout/default"/>
    <dgm:cxn modelId="{7D8EB841-2838-436D-9631-6726D81E81CF}" type="presOf" srcId="{2CA59CCE-124B-4D13-A9D0-2181EE33174F}" destId="{ADA3A670-A018-46E5-B1C5-175F4AB37C9D}" srcOrd="0" destOrd="0" presId="urn:microsoft.com/office/officeart/2005/8/layout/default"/>
    <dgm:cxn modelId="{B4B07662-0591-4954-BFFD-DEC32284176A}" srcId="{2CA59CCE-124B-4D13-A9D0-2181EE33174F}" destId="{3B76D85C-B8A5-4E10-8CE8-5C8615D6718E}" srcOrd="1" destOrd="0" parTransId="{C45A54C3-6433-49BC-AE53-A3858766787F}" sibTransId="{D5799755-FC2C-4A20-8FB4-B0AEEA137E88}"/>
    <dgm:cxn modelId="{A18CC164-93B9-4EED-B181-A8430F3C3594}" type="presOf" srcId="{679A0E7A-D41D-4EDB-8668-ED5726C836D7}" destId="{2B036C85-2520-4A01-B33C-4048543C3F38}" srcOrd="0" destOrd="0" presId="urn:microsoft.com/office/officeart/2005/8/layout/default"/>
    <dgm:cxn modelId="{E207727B-2576-46E2-AE03-F6F60B60C3C5}" srcId="{2CA59CCE-124B-4D13-A9D0-2181EE33174F}" destId="{F2F2C2EF-4939-4AF6-BE9C-F953D0D6B8FE}" srcOrd="6" destOrd="0" parTransId="{385F9AD8-D622-440C-88C8-9D485C2A3330}" sibTransId="{E4466A1A-AE67-4B6A-A452-17FE11CA1421}"/>
    <dgm:cxn modelId="{C873DD7E-8786-4FC8-B437-402A59259567}" srcId="{2CA59CCE-124B-4D13-A9D0-2181EE33174F}" destId="{3C812DBD-9FF3-43EF-92C3-5CD622C2C325}" srcOrd="2" destOrd="0" parTransId="{ED2C7E6C-0CF1-4AC0-B9CD-3B7121EDAAA3}" sibTransId="{F737CC7C-B750-4048-8FC1-C254BAEF8FB1}"/>
    <dgm:cxn modelId="{6FEBFA81-6F5D-4E52-9E32-87B5B16AF982}" srcId="{2CA59CCE-124B-4D13-A9D0-2181EE33174F}" destId="{4A3188CA-E403-4C0B-8A2B-2F063FDC95F3}" srcOrd="4" destOrd="0" parTransId="{30F168AC-79C5-41FD-876A-C08C2DCBB826}" sibTransId="{390859E1-DD79-4310-B968-C6C869294B2F}"/>
    <dgm:cxn modelId="{33C0CD8A-CB07-42A4-B84A-4B276753072D}" srcId="{2CA59CCE-124B-4D13-A9D0-2181EE33174F}" destId="{679A0E7A-D41D-4EDB-8668-ED5726C836D7}" srcOrd="8" destOrd="0" parTransId="{576E3F00-F42E-431C-B599-6A1FA84236A9}" sibTransId="{2077E8BD-C5A7-466B-ABE8-B0FF99DC7DE1}"/>
    <dgm:cxn modelId="{B7A0EE92-CD1A-4880-9831-CEB362566E06}" type="presOf" srcId="{4A3188CA-E403-4C0B-8A2B-2F063FDC95F3}" destId="{8BDAA4A3-9474-49CA-88CF-9A87F9412F15}" srcOrd="0" destOrd="0" presId="urn:microsoft.com/office/officeart/2005/8/layout/default"/>
    <dgm:cxn modelId="{9C4993B5-28E6-4375-AD6B-A6CC8612DEEC}" srcId="{2CA59CCE-124B-4D13-A9D0-2181EE33174F}" destId="{C040A270-75C4-43CD-96B7-D44C33375D15}" srcOrd="0" destOrd="0" parTransId="{389F17A4-5B26-48EA-954D-FA1BDD334FDA}" sibTransId="{89643E51-B740-446E-8F67-CD255306A36E}"/>
    <dgm:cxn modelId="{3BDB4CC8-B439-49A1-B442-309B42E5D609}" srcId="{2CA59CCE-124B-4D13-A9D0-2181EE33174F}" destId="{BA6167F8-ACEF-45AB-8B91-F1D8EFF4B5E7}" srcOrd="9" destOrd="0" parTransId="{E7FEDE91-2A0C-40DD-8542-965942887D4D}" sibTransId="{9577AF54-2FBD-4858-A3FB-FAB31D7887BC}"/>
    <dgm:cxn modelId="{C21D29C9-FE11-48A5-83C8-E137A2CE1A36}" type="presOf" srcId="{C040A270-75C4-43CD-96B7-D44C33375D15}" destId="{E1A8CF20-1A22-468C-9432-A59460E44BF8}" srcOrd="0" destOrd="0" presId="urn:microsoft.com/office/officeart/2005/8/layout/default"/>
    <dgm:cxn modelId="{ECDB50DE-B760-432E-9ADE-06B9ABA181D1}" srcId="{2CA59CCE-124B-4D13-A9D0-2181EE33174F}" destId="{D3D33CD6-059D-4F2F-8F0E-D3EB409C73FF}" srcOrd="10" destOrd="0" parTransId="{72ED51A5-7A73-4463-B7C5-412981DFC967}" sibTransId="{BC3E6886-229C-47C6-ADFF-8834D2B83F4B}"/>
    <dgm:cxn modelId="{BD72E1E5-58E6-40E7-BF6F-D0BFFE45FA55}" type="presOf" srcId="{5AB6ADEB-23A8-4925-9227-BBA761DD4166}" destId="{EE81A38B-C693-4746-8D1D-EDF084160191}" srcOrd="0" destOrd="0" presId="urn:microsoft.com/office/officeart/2005/8/layout/default"/>
    <dgm:cxn modelId="{30B304E8-6E70-41C7-8A6D-682532FDC8CF}" type="presOf" srcId="{3B76D85C-B8A5-4E10-8CE8-5C8615D6718E}" destId="{8E610779-54D7-4463-9414-D0520A24042C}" srcOrd="0" destOrd="0" presId="urn:microsoft.com/office/officeart/2005/8/layout/default"/>
    <dgm:cxn modelId="{852836E0-C146-4483-B820-5137BE1AED76}" type="presParOf" srcId="{ADA3A670-A018-46E5-B1C5-175F4AB37C9D}" destId="{E1A8CF20-1A22-468C-9432-A59460E44BF8}" srcOrd="0" destOrd="0" presId="urn:microsoft.com/office/officeart/2005/8/layout/default"/>
    <dgm:cxn modelId="{22583E50-D2B2-45BD-B692-C5446C54B8C7}" type="presParOf" srcId="{ADA3A670-A018-46E5-B1C5-175F4AB37C9D}" destId="{09535908-C011-40CE-A3EB-648D9C6E7312}" srcOrd="1" destOrd="0" presId="urn:microsoft.com/office/officeart/2005/8/layout/default"/>
    <dgm:cxn modelId="{BBA3548C-8764-4A1B-B52C-00FE1C83F1EC}" type="presParOf" srcId="{ADA3A670-A018-46E5-B1C5-175F4AB37C9D}" destId="{8E610779-54D7-4463-9414-D0520A24042C}" srcOrd="2" destOrd="0" presId="urn:microsoft.com/office/officeart/2005/8/layout/default"/>
    <dgm:cxn modelId="{C9F28F9A-5F93-4C11-9EA8-312CD8846602}" type="presParOf" srcId="{ADA3A670-A018-46E5-B1C5-175F4AB37C9D}" destId="{6B09AA62-35C3-42C6-BCCC-05725A2AE4B4}" srcOrd="3" destOrd="0" presId="urn:microsoft.com/office/officeart/2005/8/layout/default"/>
    <dgm:cxn modelId="{E0A3086E-4B8E-4790-8ECE-07434586A547}" type="presParOf" srcId="{ADA3A670-A018-46E5-B1C5-175F4AB37C9D}" destId="{96993C28-C7D4-4B63-B6D9-C566696FAA1D}" srcOrd="4" destOrd="0" presId="urn:microsoft.com/office/officeart/2005/8/layout/default"/>
    <dgm:cxn modelId="{53789F64-6E71-4179-A43E-ABF50E1B6B33}" type="presParOf" srcId="{ADA3A670-A018-46E5-B1C5-175F4AB37C9D}" destId="{881ED826-A46C-442C-88B4-481FF15675BA}" srcOrd="5" destOrd="0" presId="urn:microsoft.com/office/officeart/2005/8/layout/default"/>
    <dgm:cxn modelId="{2CFDF966-8A9E-45A7-8C1E-E43618BB7089}" type="presParOf" srcId="{ADA3A670-A018-46E5-B1C5-175F4AB37C9D}" destId="{D8CDB71E-C23B-4CF2-AF57-283C37DCE74A}" srcOrd="6" destOrd="0" presId="urn:microsoft.com/office/officeart/2005/8/layout/default"/>
    <dgm:cxn modelId="{3C7CF05C-62DD-4F65-8A80-F5871143486B}" type="presParOf" srcId="{ADA3A670-A018-46E5-B1C5-175F4AB37C9D}" destId="{9E42CC62-9339-4C8A-86FB-7C09FFE0C190}" srcOrd="7" destOrd="0" presId="urn:microsoft.com/office/officeart/2005/8/layout/default"/>
    <dgm:cxn modelId="{4C474847-D992-4A7A-B1EF-A644590B9363}" type="presParOf" srcId="{ADA3A670-A018-46E5-B1C5-175F4AB37C9D}" destId="{8BDAA4A3-9474-49CA-88CF-9A87F9412F15}" srcOrd="8" destOrd="0" presId="urn:microsoft.com/office/officeart/2005/8/layout/default"/>
    <dgm:cxn modelId="{2F45C9B8-87B4-4BEA-B8EE-F237BCFA5242}" type="presParOf" srcId="{ADA3A670-A018-46E5-B1C5-175F4AB37C9D}" destId="{091EC5F2-6252-4F9F-A01A-05A9E28D6632}" srcOrd="9" destOrd="0" presId="urn:microsoft.com/office/officeart/2005/8/layout/default"/>
    <dgm:cxn modelId="{E153AE56-27EE-4456-AA3D-D2E8818E9F02}" type="presParOf" srcId="{ADA3A670-A018-46E5-B1C5-175F4AB37C9D}" destId="{A45277CE-6D21-4791-B531-309F1F9D93C2}" srcOrd="10" destOrd="0" presId="urn:microsoft.com/office/officeart/2005/8/layout/default"/>
    <dgm:cxn modelId="{6C6E88EA-1079-406F-BECE-93B12E7312C9}" type="presParOf" srcId="{ADA3A670-A018-46E5-B1C5-175F4AB37C9D}" destId="{616C66CB-D36E-451B-B000-210ED994AF04}" srcOrd="11" destOrd="0" presId="urn:microsoft.com/office/officeart/2005/8/layout/default"/>
    <dgm:cxn modelId="{9418FB5F-9A17-4039-8BA4-474D434ED1F3}" type="presParOf" srcId="{ADA3A670-A018-46E5-B1C5-175F4AB37C9D}" destId="{6C874746-3639-4E94-A344-971BB9CEB561}" srcOrd="12" destOrd="0" presId="urn:microsoft.com/office/officeart/2005/8/layout/default"/>
    <dgm:cxn modelId="{F86EA8D4-8441-45DB-9E12-F01E193EC66B}" type="presParOf" srcId="{ADA3A670-A018-46E5-B1C5-175F4AB37C9D}" destId="{86AAA1B2-1FC7-426E-89E4-302372F379E0}" srcOrd="13" destOrd="0" presId="urn:microsoft.com/office/officeart/2005/8/layout/default"/>
    <dgm:cxn modelId="{2B9CC7F8-B96C-44AD-A3E1-DEFFBC49AE61}" type="presParOf" srcId="{ADA3A670-A018-46E5-B1C5-175F4AB37C9D}" destId="{EE81A38B-C693-4746-8D1D-EDF084160191}" srcOrd="14" destOrd="0" presId="urn:microsoft.com/office/officeart/2005/8/layout/default"/>
    <dgm:cxn modelId="{562F0413-B02C-4B8D-91A6-238D6A9EA615}" type="presParOf" srcId="{ADA3A670-A018-46E5-B1C5-175F4AB37C9D}" destId="{449F4270-90B9-42D9-90C1-8A1B62B702FE}" srcOrd="15" destOrd="0" presId="urn:microsoft.com/office/officeart/2005/8/layout/default"/>
    <dgm:cxn modelId="{4DB221A0-EA25-4124-96AB-974ABEF8577F}" type="presParOf" srcId="{ADA3A670-A018-46E5-B1C5-175F4AB37C9D}" destId="{2B036C85-2520-4A01-B33C-4048543C3F38}" srcOrd="16" destOrd="0" presId="urn:microsoft.com/office/officeart/2005/8/layout/default"/>
    <dgm:cxn modelId="{6D083EBD-D328-44D5-8FE4-7159767732C1}" type="presParOf" srcId="{ADA3A670-A018-46E5-B1C5-175F4AB37C9D}" destId="{33F10A56-48E6-406F-A23D-18876B86DE45}" srcOrd="17" destOrd="0" presId="urn:microsoft.com/office/officeart/2005/8/layout/default"/>
    <dgm:cxn modelId="{12C7C781-8E01-4179-8DD0-E197DC6584F3}" type="presParOf" srcId="{ADA3A670-A018-46E5-B1C5-175F4AB37C9D}" destId="{370B4D3D-7888-48B5-BEB6-3BF6B447356F}" srcOrd="18" destOrd="0" presId="urn:microsoft.com/office/officeart/2005/8/layout/default"/>
    <dgm:cxn modelId="{917BB8F3-851C-4B60-8D66-EC5281F3EB76}" type="presParOf" srcId="{ADA3A670-A018-46E5-B1C5-175F4AB37C9D}" destId="{29FE1B64-A1CC-48E0-877B-86BB257FD78B}" srcOrd="19" destOrd="0" presId="urn:microsoft.com/office/officeart/2005/8/layout/default"/>
    <dgm:cxn modelId="{032DD259-BB00-40A6-82C0-D0EF1375041C}" type="presParOf" srcId="{ADA3A670-A018-46E5-B1C5-175F4AB37C9D}" destId="{0FA1DA28-9B05-469C-BA5D-790961A5D81D}" srcOrd="2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20A00C2-42F0-40A2-B0F9-75E20C389461}"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0F97ECC7-D210-4831-8B25-959D64D8D917}">
      <dgm:prSet custT="1"/>
      <dgm:spPr>
        <a:solidFill>
          <a:srgbClr val="0E5993"/>
        </a:solidFill>
        <a:ln>
          <a:noFill/>
        </a:ln>
      </dgm:spPr>
      <dgm:t>
        <a:bodyPr/>
        <a:lstStyle/>
        <a:p>
          <a:pPr>
            <a:spcBef>
              <a:spcPts val="600"/>
            </a:spcBef>
            <a:spcAft>
              <a:spcPts val="0"/>
            </a:spcAft>
          </a:pPr>
          <a:r>
            <a:rPr lang="en-US" sz="1600" dirty="0">
              <a:latin typeface="Arial" panose="020B0604020202020204" pitchFamily="34" charset="0"/>
              <a:cs typeface="Arial" panose="020B0604020202020204" pitchFamily="34" charset="0"/>
            </a:rPr>
            <a:t>Non-HECM liens must be in place for 12 months or more (based on HECM closing date).</a:t>
          </a:r>
        </a:p>
      </dgm:t>
    </dgm:pt>
    <dgm:pt modelId="{852F997A-094D-4468-B945-9D1B16EED71E}" type="parTrans" cxnId="{E55ECE3E-7A5D-4576-BB22-601E5E552C18}">
      <dgm:prSet/>
      <dgm:spPr/>
      <dgm:t>
        <a:bodyPr/>
        <a:lstStyle/>
        <a:p>
          <a:endParaRPr lang="en-US"/>
        </a:p>
      </dgm:t>
    </dgm:pt>
    <dgm:pt modelId="{DFE13339-8EB5-45C1-8C04-2C2BF406232A}" type="sibTrans" cxnId="{E55ECE3E-7A5D-4576-BB22-601E5E552C18}">
      <dgm:prSet/>
      <dgm:spPr/>
      <dgm:t>
        <a:bodyPr/>
        <a:lstStyle/>
        <a:p>
          <a:endParaRPr lang="en-US"/>
        </a:p>
      </dgm:t>
    </dgm:pt>
    <dgm:pt modelId="{CE1A8D95-A6EB-47F8-9C9F-1BDD7FDB4EFB}">
      <dgm:prSet custT="1"/>
      <dgm:spPr>
        <a:solidFill>
          <a:srgbClr val="0E5993"/>
        </a:solidFill>
        <a:ln>
          <a:noFill/>
        </a:ln>
      </dgm:spPr>
      <dgm:t>
        <a:bodyPr/>
        <a:lstStyle/>
        <a:p>
          <a:r>
            <a:rPr lang="en-US" sz="1600" kern="1200" dirty="0">
              <a:latin typeface="Arial" panose="020B0604020202020204" pitchFamily="34" charset="0"/>
              <a:ea typeface="+mn-ea"/>
              <a:cs typeface="Arial" panose="020B0604020202020204" pitchFamily="34" charset="0"/>
            </a:rPr>
            <a:t>Liens in place under 12 months can be paid with HECM proceeds provided the borrower received $500 or less in cash (based on the HECM closing date)</a:t>
          </a:r>
        </a:p>
      </dgm:t>
    </dgm:pt>
    <dgm:pt modelId="{6267280C-94B0-4812-AABB-CD529D0C06D1}" type="parTrans" cxnId="{657B9D2C-8B86-4152-9024-FE3BA9226078}">
      <dgm:prSet/>
      <dgm:spPr/>
      <dgm:t>
        <a:bodyPr/>
        <a:lstStyle/>
        <a:p>
          <a:endParaRPr lang="en-US"/>
        </a:p>
      </dgm:t>
    </dgm:pt>
    <dgm:pt modelId="{3285B69F-8791-43BB-84B5-546B6A0C7A7B}" type="sibTrans" cxnId="{657B9D2C-8B86-4152-9024-FE3BA9226078}">
      <dgm:prSet/>
      <dgm:spPr/>
      <dgm:t>
        <a:bodyPr/>
        <a:lstStyle/>
        <a:p>
          <a:endParaRPr lang="en-US"/>
        </a:p>
      </dgm:t>
    </dgm:pt>
    <dgm:pt modelId="{F4F22636-0954-4F4B-A51E-1565665125D6}">
      <dgm:prSet custT="1"/>
      <dgm:spPr>
        <a:solidFill>
          <a:srgbClr val="0E5993"/>
        </a:solidFill>
        <a:ln>
          <a:noFill/>
        </a:ln>
      </dgm:spPr>
      <dgm:t>
        <a:bodyPr/>
        <a:lstStyle/>
        <a:p>
          <a:pPr>
            <a:spcBef>
              <a:spcPts val="600"/>
            </a:spcBef>
            <a:spcAft>
              <a:spcPts val="0"/>
            </a:spcAft>
          </a:pPr>
          <a:r>
            <a:rPr lang="en-US" sz="1600" dirty="0">
              <a:latin typeface="Arial" panose="020B0604020202020204" pitchFamily="34" charset="0"/>
              <a:cs typeface="Arial" panose="020B0604020202020204" pitchFamily="34" charset="0"/>
            </a:rPr>
            <a:t>HELOC Seasoning – A HELOC must be opened for at least 1 year to be treated as a mandatory obligation. </a:t>
          </a:r>
        </a:p>
      </dgm:t>
    </dgm:pt>
    <dgm:pt modelId="{6D8EB94E-D1BF-4273-B777-B86E4F564367}" type="parTrans" cxnId="{3BD3E5EE-B6F0-42A7-8E0D-C146E6371C76}">
      <dgm:prSet/>
      <dgm:spPr/>
      <dgm:t>
        <a:bodyPr/>
        <a:lstStyle/>
        <a:p>
          <a:endParaRPr lang="en-US"/>
        </a:p>
      </dgm:t>
    </dgm:pt>
    <dgm:pt modelId="{E8CCE12B-F1D9-4CD1-8058-FB724DA13AAB}" type="sibTrans" cxnId="{3BD3E5EE-B6F0-42A7-8E0D-C146E6371C76}">
      <dgm:prSet/>
      <dgm:spPr/>
      <dgm:t>
        <a:bodyPr/>
        <a:lstStyle/>
        <a:p>
          <a:endParaRPr lang="en-US"/>
        </a:p>
      </dgm:t>
    </dgm:pt>
    <dgm:pt modelId="{E986066A-031B-4716-A6B6-4B9592905328}">
      <dgm:prSet custT="1"/>
      <dgm:spPr>
        <a:solidFill>
          <a:srgbClr val="156B62"/>
        </a:solidFill>
        <a:ln>
          <a:noFill/>
        </a:ln>
      </dgm:spPr>
      <dgm:t>
        <a:bodyPr/>
        <a:lstStyle/>
        <a:p>
          <a:pPr>
            <a:spcBef>
              <a:spcPts val="600"/>
            </a:spcBef>
            <a:spcAft>
              <a:spcPts val="0"/>
            </a:spcAft>
          </a:pPr>
          <a:r>
            <a:rPr lang="en-US" sz="1600" dirty="0">
              <a:latin typeface="Arial" panose="020B0604020202020204" pitchFamily="34" charset="0"/>
              <a:cs typeface="Arial" panose="020B0604020202020204" pitchFamily="34" charset="0"/>
            </a:rPr>
            <a:t>SecureEquity only requires 12-month lien seasoning on reverse refinances.</a:t>
          </a:r>
        </a:p>
      </dgm:t>
    </dgm:pt>
    <dgm:pt modelId="{CA1FDB64-5470-456A-8FDC-AF889569E096}" type="parTrans" cxnId="{37BCE28E-0970-4718-AB0F-FBC2D0084157}">
      <dgm:prSet/>
      <dgm:spPr/>
      <dgm:t>
        <a:bodyPr/>
        <a:lstStyle/>
        <a:p>
          <a:endParaRPr lang="en-US"/>
        </a:p>
      </dgm:t>
    </dgm:pt>
    <dgm:pt modelId="{9C0C00E9-F274-4C67-9A68-25EA8360CBBE}" type="sibTrans" cxnId="{37BCE28E-0970-4718-AB0F-FBC2D0084157}">
      <dgm:prSet/>
      <dgm:spPr/>
      <dgm:t>
        <a:bodyPr/>
        <a:lstStyle/>
        <a:p>
          <a:endParaRPr lang="en-US"/>
        </a:p>
      </dgm:t>
    </dgm:pt>
    <dgm:pt modelId="{5B530DDC-1651-4831-AF89-6726354B0882}" type="pres">
      <dgm:prSet presAssocID="{C20A00C2-42F0-40A2-B0F9-75E20C389461}" presName="diagram" presStyleCnt="0">
        <dgm:presLayoutVars>
          <dgm:dir/>
          <dgm:resizeHandles val="exact"/>
        </dgm:presLayoutVars>
      </dgm:prSet>
      <dgm:spPr/>
    </dgm:pt>
    <dgm:pt modelId="{B3AD583B-125E-4090-862C-CA475465CAB5}" type="pres">
      <dgm:prSet presAssocID="{0F97ECC7-D210-4831-8B25-959D64D8D917}" presName="node" presStyleLbl="node1" presStyleIdx="0" presStyleCnt="4" custLinFactNeighborX="1845">
        <dgm:presLayoutVars>
          <dgm:bulletEnabled val="1"/>
        </dgm:presLayoutVars>
      </dgm:prSet>
      <dgm:spPr/>
    </dgm:pt>
    <dgm:pt modelId="{167826B9-F490-4932-8394-9105AD7BF620}" type="pres">
      <dgm:prSet presAssocID="{DFE13339-8EB5-45C1-8C04-2C2BF406232A}" presName="sibTrans" presStyleCnt="0"/>
      <dgm:spPr/>
    </dgm:pt>
    <dgm:pt modelId="{B944ADC2-FD6D-4034-A358-9EC7EC510C99}" type="pres">
      <dgm:prSet presAssocID="{CE1A8D95-A6EB-47F8-9C9F-1BDD7FDB4EFB}" presName="node" presStyleLbl="node1" presStyleIdx="1" presStyleCnt="4" custLinFactNeighborX="-1845">
        <dgm:presLayoutVars>
          <dgm:bulletEnabled val="1"/>
        </dgm:presLayoutVars>
      </dgm:prSet>
      <dgm:spPr/>
    </dgm:pt>
    <dgm:pt modelId="{6F580D2C-5D95-4F77-AADC-C604BBA20DBF}" type="pres">
      <dgm:prSet presAssocID="{3285B69F-8791-43BB-84B5-546B6A0C7A7B}" presName="sibTrans" presStyleCnt="0"/>
      <dgm:spPr/>
    </dgm:pt>
    <dgm:pt modelId="{7C68A715-00F9-4D7D-86C6-13356710454A}" type="pres">
      <dgm:prSet presAssocID="{F4F22636-0954-4F4B-A51E-1565665125D6}" presName="node" presStyleLbl="node1" presStyleIdx="2" presStyleCnt="4" custLinFactNeighborX="1845" custLinFactNeighborY="-6150">
        <dgm:presLayoutVars>
          <dgm:bulletEnabled val="1"/>
        </dgm:presLayoutVars>
      </dgm:prSet>
      <dgm:spPr/>
    </dgm:pt>
    <dgm:pt modelId="{2505E416-9312-4BEC-BE0D-8FB3872FDC95}" type="pres">
      <dgm:prSet presAssocID="{E8CCE12B-F1D9-4CD1-8058-FB724DA13AAB}" presName="sibTrans" presStyleCnt="0"/>
      <dgm:spPr/>
    </dgm:pt>
    <dgm:pt modelId="{038E40A9-8C4E-41A5-81C2-EEF35399DC5A}" type="pres">
      <dgm:prSet presAssocID="{E986066A-031B-4716-A6B6-4B9592905328}" presName="node" presStyleLbl="node1" presStyleIdx="3" presStyleCnt="4" custLinFactNeighborX="-1845" custLinFactNeighborY="-6150">
        <dgm:presLayoutVars>
          <dgm:bulletEnabled val="1"/>
        </dgm:presLayoutVars>
      </dgm:prSet>
      <dgm:spPr/>
    </dgm:pt>
  </dgm:ptLst>
  <dgm:cxnLst>
    <dgm:cxn modelId="{657B9D2C-8B86-4152-9024-FE3BA9226078}" srcId="{C20A00C2-42F0-40A2-B0F9-75E20C389461}" destId="{CE1A8D95-A6EB-47F8-9C9F-1BDD7FDB4EFB}" srcOrd="1" destOrd="0" parTransId="{6267280C-94B0-4812-AABB-CD529D0C06D1}" sibTransId="{3285B69F-8791-43BB-84B5-546B6A0C7A7B}"/>
    <dgm:cxn modelId="{E55ECE3E-7A5D-4576-BB22-601E5E552C18}" srcId="{C20A00C2-42F0-40A2-B0F9-75E20C389461}" destId="{0F97ECC7-D210-4831-8B25-959D64D8D917}" srcOrd="0" destOrd="0" parTransId="{852F997A-094D-4468-B945-9D1B16EED71E}" sibTransId="{DFE13339-8EB5-45C1-8C04-2C2BF406232A}"/>
    <dgm:cxn modelId="{A2BBE174-D290-4E9E-B798-F94AF27090C1}" type="presOf" srcId="{0F97ECC7-D210-4831-8B25-959D64D8D917}" destId="{B3AD583B-125E-4090-862C-CA475465CAB5}" srcOrd="0" destOrd="0" presId="urn:microsoft.com/office/officeart/2005/8/layout/default"/>
    <dgm:cxn modelId="{37BCE28E-0970-4718-AB0F-FBC2D0084157}" srcId="{C20A00C2-42F0-40A2-B0F9-75E20C389461}" destId="{E986066A-031B-4716-A6B6-4B9592905328}" srcOrd="3" destOrd="0" parTransId="{CA1FDB64-5470-456A-8FDC-AF889569E096}" sibTransId="{9C0C00E9-F274-4C67-9A68-25EA8360CBBE}"/>
    <dgm:cxn modelId="{F32192AF-ED90-4283-AFCB-49DCA4173412}" type="presOf" srcId="{CE1A8D95-A6EB-47F8-9C9F-1BDD7FDB4EFB}" destId="{B944ADC2-FD6D-4034-A358-9EC7EC510C99}" srcOrd="0" destOrd="0" presId="urn:microsoft.com/office/officeart/2005/8/layout/default"/>
    <dgm:cxn modelId="{A25E4FE0-F3AE-404A-BC01-05E13787F973}" type="presOf" srcId="{F4F22636-0954-4F4B-A51E-1565665125D6}" destId="{7C68A715-00F9-4D7D-86C6-13356710454A}" srcOrd="0" destOrd="0" presId="urn:microsoft.com/office/officeart/2005/8/layout/default"/>
    <dgm:cxn modelId="{3BD3E5EE-B6F0-42A7-8E0D-C146E6371C76}" srcId="{C20A00C2-42F0-40A2-B0F9-75E20C389461}" destId="{F4F22636-0954-4F4B-A51E-1565665125D6}" srcOrd="2" destOrd="0" parTransId="{6D8EB94E-D1BF-4273-B777-B86E4F564367}" sibTransId="{E8CCE12B-F1D9-4CD1-8058-FB724DA13AAB}"/>
    <dgm:cxn modelId="{641CA2F0-1B22-4B47-8241-1DF8CBA167B0}" type="presOf" srcId="{E986066A-031B-4716-A6B6-4B9592905328}" destId="{038E40A9-8C4E-41A5-81C2-EEF35399DC5A}" srcOrd="0" destOrd="0" presId="urn:microsoft.com/office/officeart/2005/8/layout/default"/>
    <dgm:cxn modelId="{871580F3-41FD-4D34-AE4E-5C00810651A4}" type="presOf" srcId="{C20A00C2-42F0-40A2-B0F9-75E20C389461}" destId="{5B530DDC-1651-4831-AF89-6726354B0882}" srcOrd="0" destOrd="0" presId="urn:microsoft.com/office/officeart/2005/8/layout/default"/>
    <dgm:cxn modelId="{9C51172A-0E3E-4D09-A0C3-D36B6B41B2D8}" type="presParOf" srcId="{5B530DDC-1651-4831-AF89-6726354B0882}" destId="{B3AD583B-125E-4090-862C-CA475465CAB5}" srcOrd="0" destOrd="0" presId="urn:microsoft.com/office/officeart/2005/8/layout/default"/>
    <dgm:cxn modelId="{0422C829-BD12-463E-9E46-3CCBAD15071C}" type="presParOf" srcId="{5B530DDC-1651-4831-AF89-6726354B0882}" destId="{167826B9-F490-4932-8394-9105AD7BF620}" srcOrd="1" destOrd="0" presId="urn:microsoft.com/office/officeart/2005/8/layout/default"/>
    <dgm:cxn modelId="{3647B2A7-A208-40F7-A850-E2B2A9B6925E}" type="presParOf" srcId="{5B530DDC-1651-4831-AF89-6726354B0882}" destId="{B944ADC2-FD6D-4034-A358-9EC7EC510C99}" srcOrd="2" destOrd="0" presId="urn:microsoft.com/office/officeart/2005/8/layout/default"/>
    <dgm:cxn modelId="{B520B144-93AA-410A-B123-F7B98C2C0683}" type="presParOf" srcId="{5B530DDC-1651-4831-AF89-6726354B0882}" destId="{6F580D2C-5D95-4F77-AADC-C604BBA20DBF}" srcOrd="3" destOrd="0" presId="urn:microsoft.com/office/officeart/2005/8/layout/default"/>
    <dgm:cxn modelId="{F5327579-98E8-4865-B5F0-9D356EDC8138}" type="presParOf" srcId="{5B530DDC-1651-4831-AF89-6726354B0882}" destId="{7C68A715-00F9-4D7D-86C6-13356710454A}" srcOrd="4" destOrd="0" presId="urn:microsoft.com/office/officeart/2005/8/layout/default"/>
    <dgm:cxn modelId="{45165CD6-BF00-412B-815D-84D2C393EE31}" type="presParOf" srcId="{5B530DDC-1651-4831-AF89-6726354B0882}" destId="{2505E416-9312-4BEC-BE0D-8FB3872FDC95}" srcOrd="5" destOrd="0" presId="urn:microsoft.com/office/officeart/2005/8/layout/default"/>
    <dgm:cxn modelId="{3B1B858C-1F74-4841-B48B-5924972EDD21}" type="presParOf" srcId="{5B530DDC-1651-4831-AF89-6726354B0882}" destId="{038E40A9-8C4E-41A5-81C2-EEF35399DC5A}"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5.xml><?xml version="1.0" encoding="utf-8"?>
<dgm:dataModel xmlns:dgm="http://schemas.openxmlformats.org/drawingml/2006/diagram" xmlns:a="http://schemas.openxmlformats.org/drawingml/2006/main">
  <dgm:ptLst>
    <dgm:pt modelId="{EBE3B1C7-439F-4B18-A883-B77AF2C870E7}"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6AB70E85-E59B-4D78-BD37-2949C275CD27}">
      <dgm:prSet custT="1"/>
      <dgm:spPr>
        <a:solidFill>
          <a:srgbClr val="0E5993"/>
        </a:solidFill>
      </dgm:spPr>
      <dgm:t>
        <a:bodyPr/>
        <a:lstStyle/>
        <a:p>
          <a:r>
            <a:rPr lang="en-US" sz="1400" b="1" dirty="0">
              <a:latin typeface="Arial" panose="020B0604020202020204" pitchFamily="34" charset="0"/>
              <a:cs typeface="Arial" panose="020B0604020202020204" pitchFamily="34" charset="0"/>
            </a:rPr>
            <a:t>Introduction</a:t>
          </a:r>
          <a:endParaRPr lang="en-US" sz="1300" b="1" dirty="0">
            <a:latin typeface="Arial" panose="020B0604020202020204" pitchFamily="34" charset="0"/>
            <a:cs typeface="Arial" panose="020B0604020202020204" pitchFamily="34" charset="0"/>
          </a:endParaRPr>
        </a:p>
      </dgm:t>
    </dgm:pt>
    <dgm:pt modelId="{F3FC4C84-04C5-491A-8676-C4AC00B38437}" type="parTrans" cxnId="{5C7BAD1E-E344-4BDF-B891-11F55837E9E6}">
      <dgm:prSet/>
      <dgm:spPr/>
      <dgm:t>
        <a:bodyPr/>
        <a:lstStyle/>
        <a:p>
          <a:endParaRPr lang="en-US"/>
        </a:p>
      </dgm:t>
    </dgm:pt>
    <dgm:pt modelId="{BD32DDBD-B239-4F61-B60A-FC67A4AA667C}" type="sibTrans" cxnId="{5C7BAD1E-E344-4BDF-B891-11F55837E9E6}">
      <dgm:prSet/>
      <dgm:spPr/>
      <dgm:t>
        <a:bodyPr/>
        <a:lstStyle/>
        <a:p>
          <a:endParaRPr lang="en-US"/>
        </a:p>
      </dgm:t>
    </dgm:pt>
    <dgm:pt modelId="{6F09A5B1-B20D-4703-BF2C-C4E5475ED999}">
      <dgm:prSet custT="1"/>
      <dgm:spPr>
        <a:ln>
          <a:solidFill>
            <a:srgbClr val="0E5993"/>
          </a:solidFill>
        </a:ln>
      </dgm:spPr>
      <dgm:t>
        <a:bodyPr/>
        <a:lstStyle/>
        <a:p>
          <a:r>
            <a:rPr lang="en-US" sz="1200" dirty="0">
              <a:solidFill>
                <a:srgbClr val="343433"/>
              </a:solidFill>
              <a:latin typeface="Arial" panose="020B0604020202020204" pitchFamily="34" charset="0"/>
              <a:cs typeface="Arial" panose="020B0604020202020204" pitchFamily="34" charset="0"/>
            </a:rPr>
            <a:t>Name, Company, NMLS</a:t>
          </a:r>
        </a:p>
      </dgm:t>
    </dgm:pt>
    <dgm:pt modelId="{560B53E3-E9A3-4815-A2AF-803F5A8182D6}" type="parTrans" cxnId="{A5C83667-05D3-44C4-9520-D262FA26F68B}">
      <dgm:prSet/>
      <dgm:spPr/>
      <dgm:t>
        <a:bodyPr/>
        <a:lstStyle/>
        <a:p>
          <a:endParaRPr lang="en-US"/>
        </a:p>
      </dgm:t>
    </dgm:pt>
    <dgm:pt modelId="{85AB50FD-F9F7-45BF-98CA-E98891DD1645}" type="sibTrans" cxnId="{A5C83667-05D3-44C4-9520-D262FA26F68B}">
      <dgm:prSet/>
      <dgm:spPr/>
      <dgm:t>
        <a:bodyPr/>
        <a:lstStyle/>
        <a:p>
          <a:endParaRPr lang="en-US"/>
        </a:p>
      </dgm:t>
    </dgm:pt>
    <dgm:pt modelId="{904CA416-8267-461F-B582-219E39476886}">
      <dgm:prSet custT="1"/>
      <dgm:spPr>
        <a:solidFill>
          <a:srgbClr val="0E5993"/>
        </a:solidFill>
      </dgm:spPr>
      <dgm:t>
        <a:bodyPr/>
        <a:lstStyle/>
        <a:p>
          <a:r>
            <a:rPr lang="en-US" sz="1400" b="1" dirty="0">
              <a:latin typeface="Arial" panose="020B0604020202020204" pitchFamily="34" charset="0"/>
              <a:cs typeface="Arial" panose="020B0604020202020204" pitchFamily="34" charset="0"/>
            </a:rPr>
            <a:t>Information Gathering</a:t>
          </a:r>
        </a:p>
      </dgm:t>
    </dgm:pt>
    <dgm:pt modelId="{9E15E914-682F-4D07-A4CE-C6118EE4CFE7}" type="parTrans" cxnId="{04BBA741-4C5E-4927-8691-2BE598FC2D9B}">
      <dgm:prSet/>
      <dgm:spPr/>
      <dgm:t>
        <a:bodyPr/>
        <a:lstStyle/>
        <a:p>
          <a:endParaRPr lang="en-US"/>
        </a:p>
      </dgm:t>
    </dgm:pt>
    <dgm:pt modelId="{F753BA56-F20F-49D3-9F1E-F503D5D19E03}" type="sibTrans" cxnId="{04BBA741-4C5E-4927-8691-2BE598FC2D9B}">
      <dgm:prSet/>
      <dgm:spPr/>
      <dgm:t>
        <a:bodyPr/>
        <a:lstStyle/>
        <a:p>
          <a:endParaRPr lang="en-US"/>
        </a:p>
      </dgm:t>
    </dgm:pt>
    <dgm:pt modelId="{E2AA7FC5-9B5A-4D93-87C8-CC39D610BB17}">
      <dgm:prSet custT="1"/>
      <dgm:spPr/>
      <dgm:t>
        <a:bodyPr/>
        <a:lstStyle/>
        <a:p>
          <a:r>
            <a:rPr lang="en-US" sz="1200" dirty="0">
              <a:solidFill>
                <a:srgbClr val="343433"/>
              </a:solidFill>
              <a:latin typeface="Arial" panose="020B0604020202020204" pitchFamily="34" charset="0"/>
              <a:cs typeface="Arial" panose="020B0604020202020204" pitchFamily="34" charset="0"/>
            </a:rPr>
            <a:t>Goals-based – </a:t>
          </a:r>
          <a:r>
            <a:rPr lang="en-US" sz="1200" i="1" dirty="0">
              <a:solidFill>
                <a:srgbClr val="343433"/>
              </a:solidFill>
              <a:latin typeface="Arial" panose="020B0604020202020204" pitchFamily="34" charset="0"/>
              <a:cs typeface="Arial" panose="020B0604020202020204" pitchFamily="34" charset="0"/>
            </a:rPr>
            <a:t>What are you trying to accomplish?</a:t>
          </a:r>
          <a:endParaRPr lang="en-US" sz="1200" dirty="0">
            <a:solidFill>
              <a:srgbClr val="343433"/>
            </a:solidFill>
            <a:latin typeface="Arial" panose="020B0604020202020204" pitchFamily="34" charset="0"/>
            <a:cs typeface="Arial" panose="020B0604020202020204" pitchFamily="34" charset="0"/>
          </a:endParaRPr>
        </a:p>
      </dgm:t>
    </dgm:pt>
    <dgm:pt modelId="{A4FB3E54-ABFA-45E0-B1E2-D4684407C028}" type="parTrans" cxnId="{7DEC72A9-6366-4D5A-B09B-DC69E3495707}">
      <dgm:prSet/>
      <dgm:spPr/>
      <dgm:t>
        <a:bodyPr/>
        <a:lstStyle/>
        <a:p>
          <a:endParaRPr lang="en-US"/>
        </a:p>
      </dgm:t>
    </dgm:pt>
    <dgm:pt modelId="{6B44FDCA-3568-4D35-9280-8891C253DC9D}" type="sibTrans" cxnId="{7DEC72A9-6366-4D5A-B09B-DC69E3495707}">
      <dgm:prSet/>
      <dgm:spPr/>
      <dgm:t>
        <a:bodyPr/>
        <a:lstStyle/>
        <a:p>
          <a:endParaRPr lang="en-US"/>
        </a:p>
      </dgm:t>
    </dgm:pt>
    <dgm:pt modelId="{38D2EC5F-5CE9-48CE-9016-535CE4DA72E8}">
      <dgm:prSet custT="1"/>
      <dgm:spPr/>
      <dgm:t>
        <a:bodyPr/>
        <a:lstStyle/>
        <a:p>
          <a:r>
            <a:rPr lang="en-US" sz="1200" dirty="0">
              <a:solidFill>
                <a:srgbClr val="343433"/>
              </a:solidFill>
              <a:latin typeface="Arial" panose="020B0604020202020204" pitchFamily="34" charset="0"/>
              <a:cs typeface="Arial" panose="020B0604020202020204" pitchFamily="34" charset="0"/>
            </a:rPr>
            <a:t>Knowledge of the product – </a:t>
          </a:r>
          <a:r>
            <a:rPr lang="en-US" sz="1200" i="1" dirty="0">
              <a:solidFill>
                <a:srgbClr val="343433"/>
              </a:solidFill>
              <a:latin typeface="Arial" panose="020B0604020202020204" pitchFamily="34" charset="0"/>
              <a:cs typeface="Arial" panose="020B0604020202020204" pitchFamily="34" charset="0"/>
            </a:rPr>
            <a:t>What have you heard about reverse mortgages?</a:t>
          </a:r>
          <a:endParaRPr lang="en-US" sz="1200" dirty="0">
            <a:solidFill>
              <a:srgbClr val="343433"/>
            </a:solidFill>
            <a:latin typeface="Arial" panose="020B0604020202020204" pitchFamily="34" charset="0"/>
            <a:cs typeface="Arial" panose="020B0604020202020204" pitchFamily="34" charset="0"/>
          </a:endParaRPr>
        </a:p>
      </dgm:t>
    </dgm:pt>
    <dgm:pt modelId="{A87FA674-E8BE-448E-B940-ACF85B656B94}" type="parTrans" cxnId="{65163320-8A74-4B53-BD2B-989C63D1D8FA}">
      <dgm:prSet/>
      <dgm:spPr/>
      <dgm:t>
        <a:bodyPr/>
        <a:lstStyle/>
        <a:p>
          <a:endParaRPr lang="en-US"/>
        </a:p>
      </dgm:t>
    </dgm:pt>
    <dgm:pt modelId="{4F818688-A1E4-443C-99F9-384E552F150B}" type="sibTrans" cxnId="{65163320-8A74-4B53-BD2B-989C63D1D8FA}">
      <dgm:prSet/>
      <dgm:spPr/>
      <dgm:t>
        <a:bodyPr/>
        <a:lstStyle/>
        <a:p>
          <a:endParaRPr lang="en-US"/>
        </a:p>
      </dgm:t>
    </dgm:pt>
    <dgm:pt modelId="{B4C8B439-17C5-4A31-BC17-1F7683937A49}">
      <dgm:prSet custT="1"/>
      <dgm:spPr>
        <a:solidFill>
          <a:srgbClr val="0E5993"/>
        </a:solidFill>
      </dgm:spPr>
      <dgm:t>
        <a:bodyPr/>
        <a:lstStyle/>
        <a:p>
          <a:r>
            <a:rPr lang="en-US" sz="1400" b="1" dirty="0">
              <a:latin typeface="Arial" panose="020B0604020202020204" pitchFamily="34" charset="0"/>
              <a:cs typeface="Arial" panose="020B0604020202020204" pitchFamily="34" charset="0"/>
            </a:rPr>
            <a:t>Wrap-Up</a:t>
          </a:r>
        </a:p>
      </dgm:t>
    </dgm:pt>
    <dgm:pt modelId="{9AA1A234-F0F2-497A-98E5-24D8061DE781}" type="parTrans" cxnId="{576BE3AA-935D-4394-8948-073FBA5101A1}">
      <dgm:prSet/>
      <dgm:spPr/>
      <dgm:t>
        <a:bodyPr/>
        <a:lstStyle/>
        <a:p>
          <a:endParaRPr lang="en-US"/>
        </a:p>
      </dgm:t>
    </dgm:pt>
    <dgm:pt modelId="{81FE5B08-3262-42A2-997F-B5D6670F05F3}" type="sibTrans" cxnId="{576BE3AA-935D-4394-8948-073FBA5101A1}">
      <dgm:prSet/>
      <dgm:spPr/>
      <dgm:t>
        <a:bodyPr/>
        <a:lstStyle/>
        <a:p>
          <a:endParaRPr lang="en-US"/>
        </a:p>
      </dgm:t>
    </dgm:pt>
    <dgm:pt modelId="{F865DA94-35BC-4AE7-87D9-FDA5C978B605}">
      <dgm:prSet custT="1"/>
      <dgm:spPr>
        <a:ln>
          <a:solidFill>
            <a:srgbClr val="0E5993"/>
          </a:solidFill>
        </a:ln>
      </dgm:spPr>
      <dgm:t>
        <a:bodyPr/>
        <a:lstStyle/>
        <a:p>
          <a:r>
            <a:rPr lang="en-US" sz="1200" dirty="0">
              <a:solidFill>
                <a:srgbClr val="343433"/>
              </a:solidFill>
              <a:latin typeface="Arial" panose="020B0604020202020204" pitchFamily="34" charset="0"/>
              <a:cs typeface="Arial" panose="020B0604020202020204" pitchFamily="34" charset="0"/>
            </a:rPr>
            <a:t>Affirm their goals, normalize the product, assume the sale (when, not if).</a:t>
          </a:r>
        </a:p>
      </dgm:t>
    </dgm:pt>
    <dgm:pt modelId="{2184A9B9-B5C6-4D6F-8889-D23F6D117148}" type="parTrans" cxnId="{0EFEA88D-5279-4FCF-B94A-A087A91256D1}">
      <dgm:prSet/>
      <dgm:spPr/>
      <dgm:t>
        <a:bodyPr/>
        <a:lstStyle/>
        <a:p>
          <a:endParaRPr lang="en-US"/>
        </a:p>
      </dgm:t>
    </dgm:pt>
    <dgm:pt modelId="{7078FF54-3686-4F96-A256-1C1AF0B8205D}" type="sibTrans" cxnId="{0EFEA88D-5279-4FCF-B94A-A087A91256D1}">
      <dgm:prSet/>
      <dgm:spPr/>
      <dgm:t>
        <a:bodyPr/>
        <a:lstStyle/>
        <a:p>
          <a:endParaRPr lang="en-US"/>
        </a:p>
      </dgm:t>
    </dgm:pt>
    <dgm:pt modelId="{EFA8D292-528B-4206-A11C-86DA308FB4FE}">
      <dgm:prSet custT="1"/>
      <dgm:spPr>
        <a:ln>
          <a:solidFill>
            <a:srgbClr val="0E5993"/>
          </a:solidFill>
        </a:ln>
      </dgm:spPr>
      <dgm:t>
        <a:bodyPr/>
        <a:lstStyle/>
        <a:p>
          <a:r>
            <a:rPr lang="en-US" sz="1200" dirty="0">
              <a:solidFill>
                <a:srgbClr val="343433"/>
              </a:solidFill>
              <a:latin typeface="Arial" panose="020B0604020202020204" pitchFamily="34" charset="0"/>
              <a:cs typeface="Arial" panose="020B0604020202020204" pitchFamily="34" charset="0"/>
            </a:rPr>
            <a:t>Next steps, be specific (date and time)</a:t>
          </a:r>
        </a:p>
      </dgm:t>
    </dgm:pt>
    <dgm:pt modelId="{CA31387F-6830-4EAB-938B-865498095972}" type="parTrans" cxnId="{A8F8694A-44A6-48DD-B93A-551979E41BE9}">
      <dgm:prSet/>
      <dgm:spPr/>
      <dgm:t>
        <a:bodyPr/>
        <a:lstStyle/>
        <a:p>
          <a:endParaRPr lang="en-US"/>
        </a:p>
      </dgm:t>
    </dgm:pt>
    <dgm:pt modelId="{62286484-4A0C-42F3-8B09-C5B16AEEEE9A}" type="sibTrans" cxnId="{A8F8694A-44A6-48DD-B93A-551979E41BE9}">
      <dgm:prSet/>
      <dgm:spPr/>
      <dgm:t>
        <a:bodyPr/>
        <a:lstStyle/>
        <a:p>
          <a:endParaRPr lang="en-US"/>
        </a:p>
      </dgm:t>
    </dgm:pt>
    <dgm:pt modelId="{F520773B-AFDB-490F-B6C2-374CCF12A40F}">
      <dgm:prSet custT="1"/>
      <dgm:spPr/>
      <dgm:t>
        <a:bodyPr/>
        <a:lstStyle/>
        <a:p>
          <a:r>
            <a:rPr lang="en-US" sz="1200" dirty="0">
              <a:solidFill>
                <a:srgbClr val="343433"/>
              </a:solidFill>
              <a:latin typeface="Arial" panose="020B0604020202020204" pitchFamily="34" charset="0"/>
              <a:cs typeface="Arial" panose="020B0604020202020204" pitchFamily="34" charset="0"/>
            </a:rPr>
            <a:t>Where did you hear that from?</a:t>
          </a:r>
        </a:p>
      </dgm:t>
    </dgm:pt>
    <dgm:pt modelId="{FCDF6982-2AC6-4260-B20C-32FDE6A12224}" type="parTrans" cxnId="{303EE4E9-D56F-43BE-AFCC-5704CC964BE5}">
      <dgm:prSet/>
      <dgm:spPr/>
      <dgm:t>
        <a:bodyPr/>
        <a:lstStyle/>
        <a:p>
          <a:endParaRPr lang="en-US"/>
        </a:p>
      </dgm:t>
    </dgm:pt>
    <dgm:pt modelId="{21BB6DF8-7AE2-4600-8272-AAA968358773}" type="sibTrans" cxnId="{303EE4E9-D56F-43BE-AFCC-5704CC964BE5}">
      <dgm:prSet/>
      <dgm:spPr/>
      <dgm:t>
        <a:bodyPr/>
        <a:lstStyle/>
        <a:p>
          <a:endParaRPr lang="en-US"/>
        </a:p>
      </dgm:t>
    </dgm:pt>
    <dgm:pt modelId="{95E2FC54-8075-4AA9-8F6E-D9A29A5293CB}" type="pres">
      <dgm:prSet presAssocID="{EBE3B1C7-439F-4B18-A883-B77AF2C870E7}" presName="linear" presStyleCnt="0">
        <dgm:presLayoutVars>
          <dgm:dir/>
          <dgm:animLvl val="lvl"/>
          <dgm:resizeHandles val="exact"/>
        </dgm:presLayoutVars>
      </dgm:prSet>
      <dgm:spPr/>
    </dgm:pt>
    <dgm:pt modelId="{81FA4BC7-A4DD-4E3D-9C29-39E4CD04846F}" type="pres">
      <dgm:prSet presAssocID="{6AB70E85-E59B-4D78-BD37-2949C275CD27}" presName="parentLin" presStyleCnt="0"/>
      <dgm:spPr/>
    </dgm:pt>
    <dgm:pt modelId="{857EAF31-008B-4F67-9A79-D102DF8FB3FB}" type="pres">
      <dgm:prSet presAssocID="{6AB70E85-E59B-4D78-BD37-2949C275CD27}" presName="parentLeftMargin" presStyleLbl="node1" presStyleIdx="0" presStyleCnt="3"/>
      <dgm:spPr/>
    </dgm:pt>
    <dgm:pt modelId="{54906A5F-468A-4C1F-A45E-906F38BAE64B}" type="pres">
      <dgm:prSet presAssocID="{6AB70E85-E59B-4D78-BD37-2949C275CD27}" presName="parentText" presStyleLbl="node1" presStyleIdx="0" presStyleCnt="3" custLinFactNeighborY="-41307">
        <dgm:presLayoutVars>
          <dgm:chMax val="0"/>
          <dgm:bulletEnabled val="1"/>
        </dgm:presLayoutVars>
      </dgm:prSet>
      <dgm:spPr/>
    </dgm:pt>
    <dgm:pt modelId="{059DD4B2-A59F-4BBF-B51C-704DC037F179}" type="pres">
      <dgm:prSet presAssocID="{6AB70E85-E59B-4D78-BD37-2949C275CD27}" presName="negativeSpace" presStyleCnt="0"/>
      <dgm:spPr/>
    </dgm:pt>
    <dgm:pt modelId="{8C30BE1A-97CC-4FE3-819B-A023785E9EFD}" type="pres">
      <dgm:prSet presAssocID="{6AB70E85-E59B-4D78-BD37-2949C275CD27}" presName="childText" presStyleLbl="conFgAcc1" presStyleIdx="0" presStyleCnt="3">
        <dgm:presLayoutVars>
          <dgm:bulletEnabled val="1"/>
        </dgm:presLayoutVars>
      </dgm:prSet>
      <dgm:spPr/>
    </dgm:pt>
    <dgm:pt modelId="{BE7639F9-E82E-475F-821C-CFF3D608078C}" type="pres">
      <dgm:prSet presAssocID="{BD32DDBD-B239-4F61-B60A-FC67A4AA667C}" presName="spaceBetweenRectangles" presStyleCnt="0"/>
      <dgm:spPr/>
    </dgm:pt>
    <dgm:pt modelId="{BD7982F8-2BA8-42A3-9BBE-EB24ABD4D003}" type="pres">
      <dgm:prSet presAssocID="{904CA416-8267-461F-B582-219E39476886}" presName="parentLin" presStyleCnt="0"/>
      <dgm:spPr/>
    </dgm:pt>
    <dgm:pt modelId="{574B9201-EE43-41CE-A888-E145D1005FED}" type="pres">
      <dgm:prSet presAssocID="{904CA416-8267-461F-B582-219E39476886}" presName="parentLeftMargin" presStyleLbl="node1" presStyleIdx="0" presStyleCnt="3"/>
      <dgm:spPr/>
    </dgm:pt>
    <dgm:pt modelId="{6E76FF04-F93D-4748-9859-B80C6EC4A7E8}" type="pres">
      <dgm:prSet presAssocID="{904CA416-8267-461F-B582-219E39476886}" presName="parentText" presStyleLbl="node1" presStyleIdx="1" presStyleCnt="3">
        <dgm:presLayoutVars>
          <dgm:chMax val="0"/>
          <dgm:bulletEnabled val="1"/>
        </dgm:presLayoutVars>
      </dgm:prSet>
      <dgm:spPr/>
    </dgm:pt>
    <dgm:pt modelId="{1A6C1192-0A4E-4492-811A-C7B752C35592}" type="pres">
      <dgm:prSet presAssocID="{904CA416-8267-461F-B582-219E39476886}" presName="negativeSpace" presStyleCnt="0"/>
      <dgm:spPr/>
    </dgm:pt>
    <dgm:pt modelId="{A34DBCB2-C2FD-45F2-B56E-44601F9E5008}" type="pres">
      <dgm:prSet presAssocID="{904CA416-8267-461F-B582-219E39476886}" presName="childText" presStyleLbl="conFgAcc1" presStyleIdx="1" presStyleCnt="3">
        <dgm:presLayoutVars>
          <dgm:bulletEnabled val="1"/>
        </dgm:presLayoutVars>
      </dgm:prSet>
      <dgm:spPr/>
    </dgm:pt>
    <dgm:pt modelId="{2CDF22D5-7A62-46E3-82E0-C21B4BA49404}" type="pres">
      <dgm:prSet presAssocID="{F753BA56-F20F-49D3-9F1E-F503D5D19E03}" presName="spaceBetweenRectangles" presStyleCnt="0"/>
      <dgm:spPr/>
    </dgm:pt>
    <dgm:pt modelId="{C1B09FB7-F0BD-4BA7-AFA0-37447D82E1FD}" type="pres">
      <dgm:prSet presAssocID="{B4C8B439-17C5-4A31-BC17-1F7683937A49}" presName="parentLin" presStyleCnt="0"/>
      <dgm:spPr/>
    </dgm:pt>
    <dgm:pt modelId="{DEEDF3E6-88D8-4211-A01C-1A136D9F94E1}" type="pres">
      <dgm:prSet presAssocID="{B4C8B439-17C5-4A31-BC17-1F7683937A49}" presName="parentLeftMargin" presStyleLbl="node1" presStyleIdx="1" presStyleCnt="3"/>
      <dgm:spPr/>
    </dgm:pt>
    <dgm:pt modelId="{CCB0AB36-62F1-407C-8261-28D532955A3B}" type="pres">
      <dgm:prSet presAssocID="{B4C8B439-17C5-4A31-BC17-1F7683937A49}" presName="parentText" presStyleLbl="node1" presStyleIdx="2" presStyleCnt="3">
        <dgm:presLayoutVars>
          <dgm:chMax val="0"/>
          <dgm:bulletEnabled val="1"/>
        </dgm:presLayoutVars>
      </dgm:prSet>
      <dgm:spPr/>
    </dgm:pt>
    <dgm:pt modelId="{5E7285AA-E283-474B-9864-BFF179073FFA}" type="pres">
      <dgm:prSet presAssocID="{B4C8B439-17C5-4A31-BC17-1F7683937A49}" presName="negativeSpace" presStyleCnt="0"/>
      <dgm:spPr/>
    </dgm:pt>
    <dgm:pt modelId="{58C54098-0146-4D84-B778-8B7922763DC8}" type="pres">
      <dgm:prSet presAssocID="{B4C8B439-17C5-4A31-BC17-1F7683937A49}" presName="childText" presStyleLbl="conFgAcc1" presStyleIdx="2" presStyleCnt="3">
        <dgm:presLayoutVars>
          <dgm:bulletEnabled val="1"/>
        </dgm:presLayoutVars>
      </dgm:prSet>
      <dgm:spPr/>
    </dgm:pt>
  </dgm:ptLst>
  <dgm:cxnLst>
    <dgm:cxn modelId="{D61BFC14-9A96-40E6-B1E8-3598706CBE35}" type="presOf" srcId="{904CA416-8267-461F-B582-219E39476886}" destId="{6E76FF04-F93D-4748-9859-B80C6EC4A7E8}" srcOrd="1" destOrd="0" presId="urn:microsoft.com/office/officeart/2005/8/layout/list1"/>
    <dgm:cxn modelId="{4157F318-794D-45D9-B88C-D3AC1F139CBA}" type="presOf" srcId="{B4C8B439-17C5-4A31-BC17-1F7683937A49}" destId="{CCB0AB36-62F1-407C-8261-28D532955A3B}" srcOrd="1" destOrd="0" presId="urn:microsoft.com/office/officeart/2005/8/layout/list1"/>
    <dgm:cxn modelId="{5C7BAD1E-E344-4BDF-B891-11F55837E9E6}" srcId="{EBE3B1C7-439F-4B18-A883-B77AF2C870E7}" destId="{6AB70E85-E59B-4D78-BD37-2949C275CD27}" srcOrd="0" destOrd="0" parTransId="{F3FC4C84-04C5-491A-8676-C4AC00B38437}" sibTransId="{BD32DDBD-B239-4F61-B60A-FC67A4AA667C}"/>
    <dgm:cxn modelId="{65163320-8A74-4B53-BD2B-989C63D1D8FA}" srcId="{904CA416-8267-461F-B582-219E39476886}" destId="{38D2EC5F-5CE9-48CE-9016-535CE4DA72E8}" srcOrd="1" destOrd="0" parTransId="{A87FA674-E8BE-448E-B940-ACF85B656B94}" sibTransId="{4F818688-A1E4-443C-99F9-384E552F150B}"/>
    <dgm:cxn modelId="{2754BC29-F61C-4504-ABCE-5D7F22E53053}" type="presOf" srcId="{6F09A5B1-B20D-4703-BF2C-C4E5475ED999}" destId="{8C30BE1A-97CC-4FE3-819B-A023785E9EFD}" srcOrd="0" destOrd="0" presId="urn:microsoft.com/office/officeart/2005/8/layout/list1"/>
    <dgm:cxn modelId="{04BBA741-4C5E-4927-8691-2BE598FC2D9B}" srcId="{EBE3B1C7-439F-4B18-A883-B77AF2C870E7}" destId="{904CA416-8267-461F-B582-219E39476886}" srcOrd="1" destOrd="0" parTransId="{9E15E914-682F-4D07-A4CE-C6118EE4CFE7}" sibTransId="{F753BA56-F20F-49D3-9F1E-F503D5D19E03}"/>
    <dgm:cxn modelId="{8EB75943-FBDC-4839-AB46-1BFDE32EC038}" type="presOf" srcId="{6AB70E85-E59B-4D78-BD37-2949C275CD27}" destId="{857EAF31-008B-4F67-9A79-D102DF8FB3FB}" srcOrd="0" destOrd="0" presId="urn:microsoft.com/office/officeart/2005/8/layout/list1"/>
    <dgm:cxn modelId="{A5C83667-05D3-44C4-9520-D262FA26F68B}" srcId="{6AB70E85-E59B-4D78-BD37-2949C275CD27}" destId="{6F09A5B1-B20D-4703-BF2C-C4E5475ED999}" srcOrd="0" destOrd="0" parTransId="{560B53E3-E9A3-4815-A2AF-803F5A8182D6}" sibTransId="{85AB50FD-F9F7-45BF-98CA-E98891DD1645}"/>
    <dgm:cxn modelId="{A8F8694A-44A6-48DD-B93A-551979E41BE9}" srcId="{B4C8B439-17C5-4A31-BC17-1F7683937A49}" destId="{EFA8D292-528B-4206-A11C-86DA308FB4FE}" srcOrd="1" destOrd="0" parTransId="{CA31387F-6830-4EAB-938B-865498095972}" sibTransId="{62286484-4A0C-42F3-8B09-C5B16AEEEE9A}"/>
    <dgm:cxn modelId="{DF12396B-0468-4884-9CC4-671DACBB9AC0}" type="presOf" srcId="{B4C8B439-17C5-4A31-BC17-1F7683937A49}" destId="{DEEDF3E6-88D8-4211-A01C-1A136D9F94E1}" srcOrd="0" destOrd="0" presId="urn:microsoft.com/office/officeart/2005/8/layout/list1"/>
    <dgm:cxn modelId="{B3C66A6D-2F36-42A4-A8F6-47772712D21F}" type="presOf" srcId="{6AB70E85-E59B-4D78-BD37-2949C275CD27}" destId="{54906A5F-468A-4C1F-A45E-906F38BAE64B}" srcOrd="1" destOrd="0" presId="urn:microsoft.com/office/officeart/2005/8/layout/list1"/>
    <dgm:cxn modelId="{4F6E7C59-1210-43B8-B03F-73313E8BC7DE}" type="presOf" srcId="{EFA8D292-528B-4206-A11C-86DA308FB4FE}" destId="{58C54098-0146-4D84-B778-8B7922763DC8}" srcOrd="0" destOrd="1" presId="urn:microsoft.com/office/officeart/2005/8/layout/list1"/>
    <dgm:cxn modelId="{393CC383-644F-4CFD-95F0-24E0A082CFEE}" type="presOf" srcId="{F520773B-AFDB-490F-B6C2-374CCF12A40F}" destId="{A34DBCB2-C2FD-45F2-B56E-44601F9E5008}" srcOrd="0" destOrd="2" presId="urn:microsoft.com/office/officeart/2005/8/layout/list1"/>
    <dgm:cxn modelId="{0EFEA88D-5279-4FCF-B94A-A087A91256D1}" srcId="{B4C8B439-17C5-4A31-BC17-1F7683937A49}" destId="{F865DA94-35BC-4AE7-87D9-FDA5C978B605}" srcOrd="0" destOrd="0" parTransId="{2184A9B9-B5C6-4D6F-8889-D23F6D117148}" sibTransId="{7078FF54-3686-4F96-A256-1C1AF0B8205D}"/>
    <dgm:cxn modelId="{26058DA2-11FB-4F7F-8BAE-73439AD4E140}" type="presOf" srcId="{F865DA94-35BC-4AE7-87D9-FDA5C978B605}" destId="{58C54098-0146-4D84-B778-8B7922763DC8}" srcOrd="0" destOrd="0" presId="urn:microsoft.com/office/officeart/2005/8/layout/list1"/>
    <dgm:cxn modelId="{7DEC72A9-6366-4D5A-B09B-DC69E3495707}" srcId="{904CA416-8267-461F-B582-219E39476886}" destId="{E2AA7FC5-9B5A-4D93-87C8-CC39D610BB17}" srcOrd="0" destOrd="0" parTransId="{A4FB3E54-ABFA-45E0-B1E2-D4684407C028}" sibTransId="{6B44FDCA-3568-4D35-9280-8891C253DC9D}"/>
    <dgm:cxn modelId="{576BE3AA-935D-4394-8948-073FBA5101A1}" srcId="{EBE3B1C7-439F-4B18-A883-B77AF2C870E7}" destId="{B4C8B439-17C5-4A31-BC17-1F7683937A49}" srcOrd="2" destOrd="0" parTransId="{9AA1A234-F0F2-497A-98E5-24D8061DE781}" sibTransId="{81FE5B08-3262-42A2-997F-B5D6670F05F3}"/>
    <dgm:cxn modelId="{05C292AC-7F7E-46A7-80AA-DECFC8BEB837}" type="presOf" srcId="{EBE3B1C7-439F-4B18-A883-B77AF2C870E7}" destId="{95E2FC54-8075-4AA9-8F6E-D9A29A5293CB}" srcOrd="0" destOrd="0" presId="urn:microsoft.com/office/officeart/2005/8/layout/list1"/>
    <dgm:cxn modelId="{1F8E44D7-07E4-442B-AADE-6521D47BC9C4}" type="presOf" srcId="{E2AA7FC5-9B5A-4D93-87C8-CC39D610BB17}" destId="{A34DBCB2-C2FD-45F2-B56E-44601F9E5008}" srcOrd="0" destOrd="0" presId="urn:microsoft.com/office/officeart/2005/8/layout/list1"/>
    <dgm:cxn modelId="{831F54DE-90F8-4BBC-A4C4-594014F28771}" type="presOf" srcId="{904CA416-8267-461F-B582-219E39476886}" destId="{574B9201-EE43-41CE-A888-E145D1005FED}" srcOrd="0" destOrd="0" presId="urn:microsoft.com/office/officeart/2005/8/layout/list1"/>
    <dgm:cxn modelId="{303EE4E9-D56F-43BE-AFCC-5704CC964BE5}" srcId="{904CA416-8267-461F-B582-219E39476886}" destId="{F520773B-AFDB-490F-B6C2-374CCF12A40F}" srcOrd="2" destOrd="0" parTransId="{FCDF6982-2AC6-4260-B20C-32FDE6A12224}" sibTransId="{21BB6DF8-7AE2-4600-8272-AAA968358773}"/>
    <dgm:cxn modelId="{5DA976F8-0971-4C7D-97CF-B22CAA5FEB81}" type="presOf" srcId="{38D2EC5F-5CE9-48CE-9016-535CE4DA72E8}" destId="{A34DBCB2-C2FD-45F2-B56E-44601F9E5008}" srcOrd="0" destOrd="1" presId="urn:microsoft.com/office/officeart/2005/8/layout/list1"/>
    <dgm:cxn modelId="{94BD9D16-2132-4A74-8340-7760BEFC5F0F}" type="presParOf" srcId="{95E2FC54-8075-4AA9-8F6E-D9A29A5293CB}" destId="{81FA4BC7-A4DD-4E3D-9C29-39E4CD04846F}" srcOrd="0" destOrd="0" presId="urn:microsoft.com/office/officeart/2005/8/layout/list1"/>
    <dgm:cxn modelId="{BAB0FC2C-D678-4B0C-8B4D-B98549DDF8C1}" type="presParOf" srcId="{81FA4BC7-A4DD-4E3D-9C29-39E4CD04846F}" destId="{857EAF31-008B-4F67-9A79-D102DF8FB3FB}" srcOrd="0" destOrd="0" presId="urn:microsoft.com/office/officeart/2005/8/layout/list1"/>
    <dgm:cxn modelId="{497080BE-087D-45BD-ABEF-899E2E71C245}" type="presParOf" srcId="{81FA4BC7-A4DD-4E3D-9C29-39E4CD04846F}" destId="{54906A5F-468A-4C1F-A45E-906F38BAE64B}" srcOrd="1" destOrd="0" presId="urn:microsoft.com/office/officeart/2005/8/layout/list1"/>
    <dgm:cxn modelId="{314D1B9A-1A2A-407C-BB10-E62A1E43A469}" type="presParOf" srcId="{95E2FC54-8075-4AA9-8F6E-D9A29A5293CB}" destId="{059DD4B2-A59F-4BBF-B51C-704DC037F179}" srcOrd="1" destOrd="0" presId="urn:microsoft.com/office/officeart/2005/8/layout/list1"/>
    <dgm:cxn modelId="{ECC8E28E-C268-432B-A12A-6340EE8BA31C}" type="presParOf" srcId="{95E2FC54-8075-4AA9-8F6E-D9A29A5293CB}" destId="{8C30BE1A-97CC-4FE3-819B-A023785E9EFD}" srcOrd="2" destOrd="0" presId="urn:microsoft.com/office/officeart/2005/8/layout/list1"/>
    <dgm:cxn modelId="{7DE62C61-5F84-4A1F-B4A3-3BE569510045}" type="presParOf" srcId="{95E2FC54-8075-4AA9-8F6E-D9A29A5293CB}" destId="{BE7639F9-E82E-475F-821C-CFF3D608078C}" srcOrd="3" destOrd="0" presId="urn:microsoft.com/office/officeart/2005/8/layout/list1"/>
    <dgm:cxn modelId="{48326AF6-2BDA-4868-A46F-0DA3BFF4E21A}" type="presParOf" srcId="{95E2FC54-8075-4AA9-8F6E-D9A29A5293CB}" destId="{BD7982F8-2BA8-42A3-9BBE-EB24ABD4D003}" srcOrd="4" destOrd="0" presId="urn:microsoft.com/office/officeart/2005/8/layout/list1"/>
    <dgm:cxn modelId="{223EC15A-8AE9-4717-B4F1-F20A5000E667}" type="presParOf" srcId="{BD7982F8-2BA8-42A3-9BBE-EB24ABD4D003}" destId="{574B9201-EE43-41CE-A888-E145D1005FED}" srcOrd="0" destOrd="0" presId="urn:microsoft.com/office/officeart/2005/8/layout/list1"/>
    <dgm:cxn modelId="{C5F68896-64AC-4331-9596-6460E2D31B2F}" type="presParOf" srcId="{BD7982F8-2BA8-42A3-9BBE-EB24ABD4D003}" destId="{6E76FF04-F93D-4748-9859-B80C6EC4A7E8}" srcOrd="1" destOrd="0" presId="urn:microsoft.com/office/officeart/2005/8/layout/list1"/>
    <dgm:cxn modelId="{1AD1AB86-13CC-4AA6-A81E-9691E017A9F4}" type="presParOf" srcId="{95E2FC54-8075-4AA9-8F6E-D9A29A5293CB}" destId="{1A6C1192-0A4E-4492-811A-C7B752C35592}" srcOrd="5" destOrd="0" presId="urn:microsoft.com/office/officeart/2005/8/layout/list1"/>
    <dgm:cxn modelId="{EC00F649-CC0D-4FB2-BF57-989D93831A8A}" type="presParOf" srcId="{95E2FC54-8075-4AA9-8F6E-D9A29A5293CB}" destId="{A34DBCB2-C2FD-45F2-B56E-44601F9E5008}" srcOrd="6" destOrd="0" presId="urn:microsoft.com/office/officeart/2005/8/layout/list1"/>
    <dgm:cxn modelId="{AA8BBE6D-46C5-45C5-82A2-2CA3D0EEABF3}" type="presParOf" srcId="{95E2FC54-8075-4AA9-8F6E-D9A29A5293CB}" destId="{2CDF22D5-7A62-46E3-82E0-C21B4BA49404}" srcOrd="7" destOrd="0" presId="urn:microsoft.com/office/officeart/2005/8/layout/list1"/>
    <dgm:cxn modelId="{DC9BD23D-9CC6-4D8E-BF7B-FC7EBEEF3242}" type="presParOf" srcId="{95E2FC54-8075-4AA9-8F6E-D9A29A5293CB}" destId="{C1B09FB7-F0BD-4BA7-AFA0-37447D82E1FD}" srcOrd="8" destOrd="0" presId="urn:microsoft.com/office/officeart/2005/8/layout/list1"/>
    <dgm:cxn modelId="{F4B087D4-8F6F-4180-A392-7A98D8AB56B0}" type="presParOf" srcId="{C1B09FB7-F0BD-4BA7-AFA0-37447D82E1FD}" destId="{DEEDF3E6-88D8-4211-A01C-1A136D9F94E1}" srcOrd="0" destOrd="0" presId="urn:microsoft.com/office/officeart/2005/8/layout/list1"/>
    <dgm:cxn modelId="{818C3464-5106-4AC6-A570-4E940E16537A}" type="presParOf" srcId="{C1B09FB7-F0BD-4BA7-AFA0-37447D82E1FD}" destId="{CCB0AB36-62F1-407C-8261-28D532955A3B}" srcOrd="1" destOrd="0" presId="urn:microsoft.com/office/officeart/2005/8/layout/list1"/>
    <dgm:cxn modelId="{F4F3B301-E377-441C-9831-43696B151D97}" type="presParOf" srcId="{95E2FC54-8075-4AA9-8F6E-D9A29A5293CB}" destId="{5E7285AA-E283-474B-9864-BFF179073FFA}" srcOrd="9" destOrd="0" presId="urn:microsoft.com/office/officeart/2005/8/layout/list1"/>
    <dgm:cxn modelId="{E5670F19-60DE-4C4B-8D5F-FE918F2FE567}" type="presParOf" srcId="{95E2FC54-8075-4AA9-8F6E-D9A29A5293CB}" destId="{58C54098-0146-4D84-B778-8B7922763DC8}" srcOrd="10" destOrd="0" presId="urn:microsoft.com/office/officeart/2005/8/layout/list1"/>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9F43875-A334-42DB-B2F6-C3CA2552F60F}"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E6BC61E8-6F14-4DAD-8C83-06C8F062A48C}">
      <dgm:prSet custT="1"/>
      <dgm:spPr/>
      <dgm:t>
        <a:bodyPr anchor="ctr"/>
        <a:lstStyle/>
        <a:p>
          <a:r>
            <a:rPr lang="en-US" sz="1600" dirty="0">
              <a:solidFill>
                <a:srgbClr val="343433"/>
              </a:solidFill>
              <a:latin typeface="Arial" panose="020B0604020202020204" pitchFamily="34" charset="0"/>
              <a:cs typeface="Arial" panose="020B0604020202020204" pitchFamily="34" charset="0"/>
            </a:rPr>
            <a:t>Let them absorb what you have already discussed.</a:t>
          </a:r>
        </a:p>
      </dgm:t>
    </dgm:pt>
    <dgm:pt modelId="{CBEE697C-46BE-48C8-A8D2-7F3C799E3AC9}" type="parTrans" cxnId="{EE0064DD-F6A9-444D-9BF2-DBDB18062561}">
      <dgm:prSet/>
      <dgm:spPr/>
      <dgm:t>
        <a:bodyPr/>
        <a:lstStyle/>
        <a:p>
          <a:endParaRPr lang="en-US"/>
        </a:p>
      </dgm:t>
    </dgm:pt>
    <dgm:pt modelId="{0E307E0A-F908-4488-9D8E-4147806E4DDD}" type="sibTrans" cxnId="{EE0064DD-F6A9-444D-9BF2-DBDB18062561}">
      <dgm:prSet/>
      <dgm:spPr/>
      <dgm:t>
        <a:bodyPr/>
        <a:lstStyle/>
        <a:p>
          <a:endParaRPr lang="en-US"/>
        </a:p>
      </dgm:t>
    </dgm:pt>
    <dgm:pt modelId="{B280CE4E-89F7-406A-90C6-E57E82A02F4C}">
      <dgm:prSet custT="1"/>
      <dgm:spPr>
        <a:solidFill>
          <a:srgbClr val="0E5993"/>
        </a:solidFill>
      </dgm:spPr>
      <dgm:t>
        <a:bodyPr/>
        <a:lstStyle/>
        <a:p>
          <a:r>
            <a:rPr lang="en-US" sz="1800" b="1" dirty="0">
              <a:latin typeface="Arial" panose="020B0604020202020204" pitchFamily="34" charset="0"/>
              <a:cs typeface="Arial" panose="020B0604020202020204" pitchFamily="34" charset="0"/>
            </a:rPr>
            <a:t>Review all goals borrower has shared</a:t>
          </a:r>
        </a:p>
      </dgm:t>
    </dgm:pt>
    <dgm:pt modelId="{7F1221AB-1B61-4237-8B95-C909683A2B31}" type="parTrans" cxnId="{ECC19705-4581-4B3B-8EB8-C7CB96857EE1}">
      <dgm:prSet/>
      <dgm:spPr/>
      <dgm:t>
        <a:bodyPr/>
        <a:lstStyle/>
        <a:p>
          <a:endParaRPr lang="en-US"/>
        </a:p>
      </dgm:t>
    </dgm:pt>
    <dgm:pt modelId="{494C782F-91CD-46E8-9A3B-5ED817D12EA9}" type="sibTrans" cxnId="{ECC19705-4581-4B3B-8EB8-C7CB96857EE1}">
      <dgm:prSet/>
      <dgm:spPr/>
      <dgm:t>
        <a:bodyPr/>
        <a:lstStyle/>
        <a:p>
          <a:endParaRPr lang="en-US"/>
        </a:p>
      </dgm:t>
    </dgm:pt>
    <dgm:pt modelId="{81992E3D-58A0-4F3E-9597-52B5FBE746E5}">
      <dgm:prSet custT="1"/>
      <dgm:spPr/>
      <dgm:t>
        <a:bodyPr anchor="ctr"/>
        <a:lstStyle/>
        <a:p>
          <a:r>
            <a:rPr lang="en-US" sz="1600" dirty="0">
              <a:solidFill>
                <a:srgbClr val="343433"/>
              </a:solidFill>
              <a:latin typeface="Arial" panose="020B0604020202020204" pitchFamily="34" charset="0"/>
              <a:cs typeface="Arial" panose="020B0604020202020204" pitchFamily="34" charset="0"/>
            </a:rPr>
            <a:t>Intro, quadrants, financial worksheet</a:t>
          </a:r>
        </a:p>
      </dgm:t>
    </dgm:pt>
    <dgm:pt modelId="{72B0EB77-2C41-4EE8-80CC-20E4E94830BF}" type="parTrans" cxnId="{7FABF7DF-DE2D-444F-81FF-03DA73DD33B9}">
      <dgm:prSet/>
      <dgm:spPr/>
      <dgm:t>
        <a:bodyPr/>
        <a:lstStyle/>
        <a:p>
          <a:endParaRPr lang="en-US"/>
        </a:p>
      </dgm:t>
    </dgm:pt>
    <dgm:pt modelId="{5E2FBC85-9DB8-4D34-A3CE-B778BE223E58}" type="sibTrans" cxnId="{7FABF7DF-DE2D-444F-81FF-03DA73DD33B9}">
      <dgm:prSet/>
      <dgm:spPr/>
      <dgm:t>
        <a:bodyPr/>
        <a:lstStyle/>
        <a:p>
          <a:endParaRPr lang="en-US"/>
        </a:p>
      </dgm:t>
    </dgm:pt>
    <dgm:pt modelId="{5F28DD75-689A-4FFC-A73C-A3CF64558E30}">
      <dgm:prSet custT="1"/>
      <dgm:spPr/>
      <dgm:t>
        <a:bodyPr anchor="ctr"/>
        <a:lstStyle/>
        <a:p>
          <a:r>
            <a:rPr lang="en-US" sz="1600" dirty="0">
              <a:solidFill>
                <a:srgbClr val="343433"/>
              </a:solidFill>
              <a:latin typeface="Arial" panose="020B0604020202020204" pitchFamily="34" charset="0"/>
              <a:cs typeface="Arial" panose="020B0604020202020204" pitchFamily="34" charset="0"/>
            </a:rPr>
            <a:t>Can I answer any questions now?</a:t>
          </a:r>
        </a:p>
      </dgm:t>
    </dgm:pt>
    <dgm:pt modelId="{6B0F222E-0799-481B-804A-BD4C3D783177}" type="parTrans" cxnId="{69B6C239-E24C-4D91-A395-AB75A0976CBF}">
      <dgm:prSet/>
      <dgm:spPr/>
      <dgm:t>
        <a:bodyPr/>
        <a:lstStyle/>
        <a:p>
          <a:endParaRPr lang="en-US"/>
        </a:p>
      </dgm:t>
    </dgm:pt>
    <dgm:pt modelId="{F7520846-328B-4581-8E04-1F87D302710B}" type="sibTrans" cxnId="{69B6C239-E24C-4D91-A395-AB75A0976CBF}">
      <dgm:prSet/>
      <dgm:spPr/>
      <dgm:t>
        <a:bodyPr/>
        <a:lstStyle/>
        <a:p>
          <a:endParaRPr lang="en-US"/>
        </a:p>
      </dgm:t>
    </dgm:pt>
    <dgm:pt modelId="{74680CBA-C40F-49AA-8943-E570ABD8FD98}">
      <dgm:prSet custT="1"/>
      <dgm:spPr/>
      <dgm:t>
        <a:bodyPr anchor="ctr"/>
        <a:lstStyle/>
        <a:p>
          <a:r>
            <a:rPr lang="en-US" sz="1600" dirty="0">
              <a:solidFill>
                <a:srgbClr val="343433"/>
              </a:solidFill>
              <a:latin typeface="Arial" panose="020B0604020202020204" pitchFamily="34" charset="0"/>
              <a:cs typeface="Arial" panose="020B0604020202020204" pitchFamily="34" charset="0"/>
            </a:rPr>
            <a:t>Based on what your goals it sounds like a reverse mortgage maybe a perfect solution. Do you agree?</a:t>
          </a:r>
        </a:p>
      </dgm:t>
    </dgm:pt>
    <dgm:pt modelId="{49A44440-5ACB-4653-A70D-732B9BBF5444}" type="parTrans" cxnId="{4F533F37-4A0D-462C-9E2A-79852602E98E}">
      <dgm:prSet/>
      <dgm:spPr/>
      <dgm:t>
        <a:bodyPr/>
        <a:lstStyle/>
        <a:p>
          <a:endParaRPr lang="en-US"/>
        </a:p>
      </dgm:t>
    </dgm:pt>
    <dgm:pt modelId="{D253D905-310B-4E95-B943-4A1800DB6A7D}" type="sibTrans" cxnId="{4F533F37-4A0D-462C-9E2A-79852602E98E}">
      <dgm:prSet/>
      <dgm:spPr/>
      <dgm:t>
        <a:bodyPr/>
        <a:lstStyle/>
        <a:p>
          <a:endParaRPr lang="en-US"/>
        </a:p>
      </dgm:t>
    </dgm:pt>
    <dgm:pt modelId="{E6FB0771-482C-4B6B-A2D6-410A5B14FB1C}">
      <dgm:prSet custT="1"/>
      <dgm:spPr>
        <a:solidFill>
          <a:srgbClr val="0E5993"/>
        </a:solidFill>
      </dgm:spPr>
      <dgm:t>
        <a:bodyPr/>
        <a:lstStyle/>
        <a:p>
          <a:r>
            <a:rPr lang="en-US" sz="1800" b="1" dirty="0">
              <a:latin typeface="Arial" panose="020B0604020202020204" pitchFamily="34" charset="0"/>
              <a:cs typeface="Arial" panose="020B0604020202020204" pitchFamily="34" charset="0"/>
            </a:rPr>
            <a:t>Don’t overwhelm</a:t>
          </a:r>
        </a:p>
      </dgm:t>
    </dgm:pt>
    <dgm:pt modelId="{A04D01D3-8B8C-485B-848A-1C78E0B863D6}" type="sibTrans" cxnId="{F491ED32-A65F-4B43-AE69-34C22D8FBA0E}">
      <dgm:prSet/>
      <dgm:spPr/>
      <dgm:t>
        <a:bodyPr/>
        <a:lstStyle/>
        <a:p>
          <a:endParaRPr lang="en-US"/>
        </a:p>
      </dgm:t>
    </dgm:pt>
    <dgm:pt modelId="{E70F8E63-A5C2-4157-B32E-4F7AA88657EF}" type="parTrans" cxnId="{F491ED32-A65F-4B43-AE69-34C22D8FBA0E}">
      <dgm:prSet/>
      <dgm:spPr/>
      <dgm:t>
        <a:bodyPr/>
        <a:lstStyle/>
        <a:p>
          <a:endParaRPr lang="en-US"/>
        </a:p>
      </dgm:t>
    </dgm:pt>
    <dgm:pt modelId="{68F0949E-8E5C-49DC-8629-51E5B442ADCC}">
      <dgm:prSet custT="1"/>
      <dgm:spPr>
        <a:solidFill>
          <a:srgbClr val="0E5993"/>
        </a:solidFill>
      </dgm:spPr>
      <dgm:t>
        <a:bodyPr/>
        <a:lstStyle/>
        <a:p>
          <a:r>
            <a:rPr lang="en-US" sz="1800" b="1" dirty="0">
              <a:latin typeface="Arial" panose="020B0604020202020204" pitchFamily="34" charset="0"/>
              <a:cs typeface="Arial" panose="020B0604020202020204" pitchFamily="34" charset="0"/>
            </a:rPr>
            <a:t>Check for understanding</a:t>
          </a:r>
        </a:p>
      </dgm:t>
    </dgm:pt>
    <dgm:pt modelId="{7AAAE42F-1360-4552-ABAB-9B146DF4068D}" type="sibTrans" cxnId="{2223E999-3C15-4972-958D-343266C67783}">
      <dgm:prSet/>
      <dgm:spPr/>
      <dgm:t>
        <a:bodyPr/>
        <a:lstStyle/>
        <a:p>
          <a:endParaRPr lang="en-US"/>
        </a:p>
      </dgm:t>
    </dgm:pt>
    <dgm:pt modelId="{565CBEA8-7D30-4350-AB39-FF3780D76037}" type="parTrans" cxnId="{2223E999-3C15-4972-958D-343266C67783}">
      <dgm:prSet/>
      <dgm:spPr/>
      <dgm:t>
        <a:bodyPr/>
        <a:lstStyle/>
        <a:p>
          <a:endParaRPr lang="en-US"/>
        </a:p>
      </dgm:t>
    </dgm:pt>
    <dgm:pt modelId="{C178D633-2A80-476F-BC6B-BA1EAE10C047}">
      <dgm:prSet custT="1"/>
      <dgm:spPr>
        <a:solidFill>
          <a:srgbClr val="0E5993"/>
        </a:solidFill>
      </dgm:spPr>
      <dgm:t>
        <a:bodyPr/>
        <a:lstStyle/>
        <a:p>
          <a:r>
            <a:rPr lang="en-US" sz="1800" b="1" dirty="0">
              <a:latin typeface="Arial" panose="020B0604020202020204" pitchFamily="34" charset="0"/>
              <a:cs typeface="Arial" panose="020B0604020202020204" pitchFamily="34" charset="0"/>
            </a:rPr>
            <a:t>Get agreement</a:t>
          </a:r>
        </a:p>
      </dgm:t>
    </dgm:pt>
    <dgm:pt modelId="{C1592935-0508-42B6-B283-295DB52A1543}" type="sibTrans" cxnId="{73E584D1-AE8C-4FBB-96A8-009AD03ED71F}">
      <dgm:prSet/>
      <dgm:spPr/>
      <dgm:t>
        <a:bodyPr/>
        <a:lstStyle/>
        <a:p>
          <a:endParaRPr lang="en-US"/>
        </a:p>
      </dgm:t>
    </dgm:pt>
    <dgm:pt modelId="{53493406-2781-46A1-83B9-F519D875ABD6}" type="parTrans" cxnId="{73E584D1-AE8C-4FBB-96A8-009AD03ED71F}">
      <dgm:prSet/>
      <dgm:spPr/>
      <dgm:t>
        <a:bodyPr/>
        <a:lstStyle/>
        <a:p>
          <a:endParaRPr lang="en-US"/>
        </a:p>
      </dgm:t>
    </dgm:pt>
    <dgm:pt modelId="{C6ED9D11-9592-4A63-9FA7-E83F6B372EBD}" type="pres">
      <dgm:prSet presAssocID="{49F43875-A334-42DB-B2F6-C3CA2552F60F}" presName="linear" presStyleCnt="0">
        <dgm:presLayoutVars>
          <dgm:animLvl val="lvl"/>
          <dgm:resizeHandles val="exact"/>
        </dgm:presLayoutVars>
      </dgm:prSet>
      <dgm:spPr/>
    </dgm:pt>
    <dgm:pt modelId="{C444B09A-6908-4FE7-8854-EB7935813B78}" type="pres">
      <dgm:prSet presAssocID="{E6FB0771-482C-4B6B-A2D6-410A5B14FB1C}" presName="parentText" presStyleLbl="node1" presStyleIdx="0" presStyleCnt="4">
        <dgm:presLayoutVars>
          <dgm:chMax val="0"/>
          <dgm:bulletEnabled val="1"/>
        </dgm:presLayoutVars>
      </dgm:prSet>
      <dgm:spPr/>
    </dgm:pt>
    <dgm:pt modelId="{A30BDA5E-274F-4A54-AE5E-FD1512C6653E}" type="pres">
      <dgm:prSet presAssocID="{E6FB0771-482C-4B6B-A2D6-410A5B14FB1C}" presName="childText" presStyleLbl="revTx" presStyleIdx="0" presStyleCnt="4">
        <dgm:presLayoutVars>
          <dgm:bulletEnabled val="1"/>
        </dgm:presLayoutVars>
      </dgm:prSet>
      <dgm:spPr/>
    </dgm:pt>
    <dgm:pt modelId="{45BEE3FE-8C1B-4D03-B416-94AA3C479413}" type="pres">
      <dgm:prSet presAssocID="{B280CE4E-89F7-406A-90C6-E57E82A02F4C}" presName="parentText" presStyleLbl="node1" presStyleIdx="1" presStyleCnt="4" custLinFactNeighborY="0">
        <dgm:presLayoutVars>
          <dgm:chMax val="0"/>
          <dgm:bulletEnabled val="1"/>
        </dgm:presLayoutVars>
      </dgm:prSet>
      <dgm:spPr/>
    </dgm:pt>
    <dgm:pt modelId="{0C54FC58-EC51-4B8E-AA31-FB0FD608E131}" type="pres">
      <dgm:prSet presAssocID="{B280CE4E-89F7-406A-90C6-E57E82A02F4C}" presName="childText" presStyleLbl="revTx" presStyleIdx="1" presStyleCnt="4">
        <dgm:presLayoutVars>
          <dgm:bulletEnabled val="1"/>
        </dgm:presLayoutVars>
      </dgm:prSet>
      <dgm:spPr/>
    </dgm:pt>
    <dgm:pt modelId="{F7EEEB1C-A933-48C1-9F5F-54963071A761}" type="pres">
      <dgm:prSet presAssocID="{68F0949E-8E5C-49DC-8629-51E5B442ADCC}" presName="parentText" presStyleLbl="node1" presStyleIdx="2" presStyleCnt="4" custLinFactNeighborY="0">
        <dgm:presLayoutVars>
          <dgm:chMax val="0"/>
          <dgm:bulletEnabled val="1"/>
        </dgm:presLayoutVars>
      </dgm:prSet>
      <dgm:spPr/>
    </dgm:pt>
    <dgm:pt modelId="{252FE8E2-13CA-446C-B004-80301E5D49C4}" type="pres">
      <dgm:prSet presAssocID="{68F0949E-8E5C-49DC-8629-51E5B442ADCC}" presName="childText" presStyleLbl="revTx" presStyleIdx="2" presStyleCnt="4">
        <dgm:presLayoutVars>
          <dgm:bulletEnabled val="1"/>
        </dgm:presLayoutVars>
      </dgm:prSet>
      <dgm:spPr/>
    </dgm:pt>
    <dgm:pt modelId="{E8569FA1-C181-46D9-9667-53753CAEB3F7}" type="pres">
      <dgm:prSet presAssocID="{C178D633-2A80-476F-BC6B-BA1EAE10C047}" presName="parentText" presStyleLbl="node1" presStyleIdx="3" presStyleCnt="4" custLinFactNeighborY="0">
        <dgm:presLayoutVars>
          <dgm:chMax val="0"/>
          <dgm:bulletEnabled val="1"/>
        </dgm:presLayoutVars>
      </dgm:prSet>
      <dgm:spPr/>
    </dgm:pt>
    <dgm:pt modelId="{9948D94E-2ACB-4D8F-8CBB-C2E53214AEC8}" type="pres">
      <dgm:prSet presAssocID="{C178D633-2A80-476F-BC6B-BA1EAE10C047}" presName="childText" presStyleLbl="revTx" presStyleIdx="3" presStyleCnt="4">
        <dgm:presLayoutVars>
          <dgm:bulletEnabled val="1"/>
        </dgm:presLayoutVars>
      </dgm:prSet>
      <dgm:spPr/>
    </dgm:pt>
  </dgm:ptLst>
  <dgm:cxnLst>
    <dgm:cxn modelId="{ECC19705-4581-4B3B-8EB8-C7CB96857EE1}" srcId="{49F43875-A334-42DB-B2F6-C3CA2552F60F}" destId="{B280CE4E-89F7-406A-90C6-E57E82A02F4C}" srcOrd="1" destOrd="0" parTransId="{7F1221AB-1B61-4237-8B95-C909683A2B31}" sibTransId="{494C782F-91CD-46E8-9A3B-5ED817D12EA9}"/>
    <dgm:cxn modelId="{85ACD30B-979B-4E96-AA9F-0D6E677BD56D}" type="presOf" srcId="{E6FB0771-482C-4B6B-A2D6-410A5B14FB1C}" destId="{C444B09A-6908-4FE7-8854-EB7935813B78}" srcOrd="0" destOrd="0" presId="urn:microsoft.com/office/officeart/2005/8/layout/vList2"/>
    <dgm:cxn modelId="{C5647C0C-4EB0-4561-B1AC-15FAB94AEFF2}" type="presOf" srcId="{74680CBA-C40F-49AA-8943-E570ABD8FD98}" destId="{9948D94E-2ACB-4D8F-8CBB-C2E53214AEC8}" srcOrd="0" destOrd="0" presId="urn:microsoft.com/office/officeart/2005/8/layout/vList2"/>
    <dgm:cxn modelId="{7B17440F-4045-4242-8735-046D1A248531}" type="presOf" srcId="{49F43875-A334-42DB-B2F6-C3CA2552F60F}" destId="{C6ED9D11-9592-4A63-9FA7-E83F6B372EBD}" srcOrd="0" destOrd="0" presId="urn:microsoft.com/office/officeart/2005/8/layout/vList2"/>
    <dgm:cxn modelId="{D70F0420-1391-401A-873F-0C3C27C157D0}" type="presOf" srcId="{E6BC61E8-6F14-4DAD-8C83-06C8F062A48C}" destId="{A30BDA5E-274F-4A54-AE5E-FD1512C6653E}" srcOrd="0" destOrd="0" presId="urn:microsoft.com/office/officeart/2005/8/layout/vList2"/>
    <dgm:cxn modelId="{F491ED32-A65F-4B43-AE69-34C22D8FBA0E}" srcId="{49F43875-A334-42DB-B2F6-C3CA2552F60F}" destId="{E6FB0771-482C-4B6B-A2D6-410A5B14FB1C}" srcOrd="0" destOrd="0" parTransId="{E70F8E63-A5C2-4157-B32E-4F7AA88657EF}" sibTransId="{A04D01D3-8B8C-485B-848A-1C78E0B863D6}"/>
    <dgm:cxn modelId="{4F533F37-4A0D-462C-9E2A-79852602E98E}" srcId="{C178D633-2A80-476F-BC6B-BA1EAE10C047}" destId="{74680CBA-C40F-49AA-8943-E570ABD8FD98}" srcOrd="0" destOrd="0" parTransId="{49A44440-5ACB-4653-A70D-732B9BBF5444}" sibTransId="{D253D905-310B-4E95-B943-4A1800DB6A7D}"/>
    <dgm:cxn modelId="{69B6C239-E24C-4D91-A395-AB75A0976CBF}" srcId="{68F0949E-8E5C-49DC-8629-51E5B442ADCC}" destId="{5F28DD75-689A-4FFC-A73C-A3CF64558E30}" srcOrd="0" destOrd="0" parTransId="{6B0F222E-0799-481B-804A-BD4C3D783177}" sibTransId="{F7520846-328B-4581-8E04-1F87D302710B}"/>
    <dgm:cxn modelId="{63F53359-D5A1-49B6-83AD-890740B93604}" type="presOf" srcId="{5F28DD75-689A-4FFC-A73C-A3CF64558E30}" destId="{252FE8E2-13CA-446C-B004-80301E5D49C4}" srcOrd="0" destOrd="0" presId="urn:microsoft.com/office/officeart/2005/8/layout/vList2"/>
    <dgm:cxn modelId="{2223E999-3C15-4972-958D-343266C67783}" srcId="{49F43875-A334-42DB-B2F6-C3CA2552F60F}" destId="{68F0949E-8E5C-49DC-8629-51E5B442ADCC}" srcOrd="2" destOrd="0" parTransId="{565CBEA8-7D30-4350-AB39-FF3780D76037}" sibTransId="{7AAAE42F-1360-4552-ABAB-9B146DF4068D}"/>
    <dgm:cxn modelId="{29556B9C-60C9-4E93-9C6E-17B010A1843C}" type="presOf" srcId="{B280CE4E-89F7-406A-90C6-E57E82A02F4C}" destId="{45BEE3FE-8C1B-4D03-B416-94AA3C479413}" srcOrd="0" destOrd="0" presId="urn:microsoft.com/office/officeart/2005/8/layout/vList2"/>
    <dgm:cxn modelId="{86C94EC3-7A4B-4266-8A23-AF9AECD49458}" type="presOf" srcId="{81992E3D-58A0-4F3E-9597-52B5FBE746E5}" destId="{0C54FC58-EC51-4B8E-AA31-FB0FD608E131}" srcOrd="0" destOrd="0" presId="urn:microsoft.com/office/officeart/2005/8/layout/vList2"/>
    <dgm:cxn modelId="{0CDA16CC-2F11-4803-A21D-ABA77C5BC2ED}" type="presOf" srcId="{C178D633-2A80-476F-BC6B-BA1EAE10C047}" destId="{E8569FA1-C181-46D9-9667-53753CAEB3F7}" srcOrd="0" destOrd="0" presId="urn:microsoft.com/office/officeart/2005/8/layout/vList2"/>
    <dgm:cxn modelId="{73E584D1-AE8C-4FBB-96A8-009AD03ED71F}" srcId="{49F43875-A334-42DB-B2F6-C3CA2552F60F}" destId="{C178D633-2A80-476F-BC6B-BA1EAE10C047}" srcOrd="3" destOrd="0" parTransId="{53493406-2781-46A1-83B9-F519D875ABD6}" sibTransId="{C1592935-0508-42B6-B283-295DB52A1543}"/>
    <dgm:cxn modelId="{56F9CDDC-FD24-432D-A62E-18EF8CEC2A22}" type="presOf" srcId="{68F0949E-8E5C-49DC-8629-51E5B442ADCC}" destId="{F7EEEB1C-A933-48C1-9F5F-54963071A761}" srcOrd="0" destOrd="0" presId="urn:microsoft.com/office/officeart/2005/8/layout/vList2"/>
    <dgm:cxn modelId="{EE0064DD-F6A9-444D-9BF2-DBDB18062561}" srcId="{E6FB0771-482C-4B6B-A2D6-410A5B14FB1C}" destId="{E6BC61E8-6F14-4DAD-8C83-06C8F062A48C}" srcOrd="0" destOrd="0" parTransId="{CBEE697C-46BE-48C8-A8D2-7F3C799E3AC9}" sibTransId="{0E307E0A-F908-4488-9D8E-4147806E4DDD}"/>
    <dgm:cxn modelId="{7FABF7DF-DE2D-444F-81FF-03DA73DD33B9}" srcId="{B280CE4E-89F7-406A-90C6-E57E82A02F4C}" destId="{81992E3D-58A0-4F3E-9597-52B5FBE746E5}" srcOrd="0" destOrd="0" parTransId="{72B0EB77-2C41-4EE8-80CC-20E4E94830BF}" sibTransId="{5E2FBC85-9DB8-4D34-A3CE-B778BE223E58}"/>
    <dgm:cxn modelId="{A5D06BDC-4B44-4EB8-9D1E-5CD314D7C397}" type="presParOf" srcId="{C6ED9D11-9592-4A63-9FA7-E83F6B372EBD}" destId="{C444B09A-6908-4FE7-8854-EB7935813B78}" srcOrd="0" destOrd="0" presId="urn:microsoft.com/office/officeart/2005/8/layout/vList2"/>
    <dgm:cxn modelId="{87DE6C1E-E9E1-46B4-930A-CFF8EFD78952}" type="presParOf" srcId="{C6ED9D11-9592-4A63-9FA7-E83F6B372EBD}" destId="{A30BDA5E-274F-4A54-AE5E-FD1512C6653E}" srcOrd="1" destOrd="0" presId="urn:microsoft.com/office/officeart/2005/8/layout/vList2"/>
    <dgm:cxn modelId="{27AD0BC4-26BF-4C7C-8641-A799F4DA6D0B}" type="presParOf" srcId="{C6ED9D11-9592-4A63-9FA7-E83F6B372EBD}" destId="{45BEE3FE-8C1B-4D03-B416-94AA3C479413}" srcOrd="2" destOrd="0" presId="urn:microsoft.com/office/officeart/2005/8/layout/vList2"/>
    <dgm:cxn modelId="{853BFF23-A843-4FE0-83E0-DCE5E5629CC1}" type="presParOf" srcId="{C6ED9D11-9592-4A63-9FA7-E83F6B372EBD}" destId="{0C54FC58-EC51-4B8E-AA31-FB0FD608E131}" srcOrd="3" destOrd="0" presId="urn:microsoft.com/office/officeart/2005/8/layout/vList2"/>
    <dgm:cxn modelId="{B8566F0A-BDFB-4E95-A534-67F05114F78D}" type="presParOf" srcId="{C6ED9D11-9592-4A63-9FA7-E83F6B372EBD}" destId="{F7EEEB1C-A933-48C1-9F5F-54963071A761}" srcOrd="4" destOrd="0" presId="urn:microsoft.com/office/officeart/2005/8/layout/vList2"/>
    <dgm:cxn modelId="{4EE5B9B9-C3FA-4502-9CBA-98E8A8F53073}" type="presParOf" srcId="{C6ED9D11-9592-4A63-9FA7-E83F6B372EBD}" destId="{252FE8E2-13CA-446C-B004-80301E5D49C4}" srcOrd="5" destOrd="0" presId="urn:microsoft.com/office/officeart/2005/8/layout/vList2"/>
    <dgm:cxn modelId="{BD6AF4F7-918A-43D7-9D07-DE854403A8DB}" type="presParOf" srcId="{C6ED9D11-9592-4A63-9FA7-E83F6B372EBD}" destId="{E8569FA1-C181-46D9-9667-53753CAEB3F7}" srcOrd="6" destOrd="0" presId="urn:microsoft.com/office/officeart/2005/8/layout/vList2"/>
    <dgm:cxn modelId="{08171469-A7FE-4CAA-9350-C84E5EFD9173}" type="presParOf" srcId="{C6ED9D11-9592-4A63-9FA7-E83F6B372EBD}" destId="{9948D94E-2ACB-4D8F-8CBB-C2E53214AEC8}" srcOrd="7"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8B38FD1-BB14-44D6-AAC4-0009290C7542}" type="doc">
      <dgm:prSet loTypeId="urn:microsoft.com/office/officeart/2005/8/layout/chevronAccent+Icon" loCatId="process" qsTypeId="urn:microsoft.com/office/officeart/2005/8/quickstyle/simple2" qsCatId="simple" csTypeId="urn:microsoft.com/office/officeart/2005/8/colors/accent2_2" csCatId="accent2" phldr="1"/>
      <dgm:spPr/>
      <dgm:t>
        <a:bodyPr/>
        <a:lstStyle/>
        <a:p>
          <a:endParaRPr lang="en-US"/>
        </a:p>
      </dgm:t>
    </dgm:pt>
    <dgm:pt modelId="{AF17BAFF-B5F6-4937-B101-937504CFC887}">
      <dgm:prSet custT="1"/>
      <dgm:spPr>
        <a:ln>
          <a:solidFill>
            <a:srgbClr val="0E5993"/>
          </a:solidFill>
        </a:ln>
      </dgm:spPr>
      <dgm:t>
        <a:bodyPr/>
        <a:lstStyle/>
        <a:p>
          <a:r>
            <a:rPr lang="en-US" sz="2400" b="1" dirty="0">
              <a:solidFill>
                <a:srgbClr val="343433"/>
              </a:solidFill>
              <a:latin typeface="Arial" panose="020B0604020202020204" pitchFamily="34" charset="0"/>
              <a:cs typeface="Arial" panose="020B0604020202020204" pitchFamily="34" charset="0"/>
            </a:rPr>
            <a:t>Yes</a:t>
          </a:r>
          <a:endParaRPr lang="en-US" sz="2400" dirty="0">
            <a:solidFill>
              <a:srgbClr val="343433"/>
            </a:solidFill>
            <a:latin typeface="Arial" panose="020B0604020202020204" pitchFamily="34" charset="0"/>
            <a:cs typeface="Arial" panose="020B0604020202020204" pitchFamily="34" charset="0"/>
          </a:endParaRPr>
        </a:p>
      </dgm:t>
    </dgm:pt>
    <dgm:pt modelId="{F8165931-05B1-45DC-8E15-8967D479B624}" type="parTrans" cxnId="{C1FE7907-45F4-4275-ADAF-16B0E6F4000A}">
      <dgm:prSet/>
      <dgm:spPr/>
      <dgm:t>
        <a:bodyPr/>
        <a:lstStyle/>
        <a:p>
          <a:endParaRPr lang="en-US"/>
        </a:p>
      </dgm:t>
    </dgm:pt>
    <dgm:pt modelId="{CE1A2FAC-A058-4E89-8C0A-F8F4C339A746}" type="sibTrans" cxnId="{C1FE7907-45F4-4275-ADAF-16B0E6F4000A}">
      <dgm:prSet/>
      <dgm:spPr/>
      <dgm:t>
        <a:bodyPr/>
        <a:lstStyle/>
        <a:p>
          <a:endParaRPr lang="en-US"/>
        </a:p>
      </dgm:t>
    </dgm:pt>
    <dgm:pt modelId="{CDC5A7AF-A357-4BE1-8EFD-49F05C6F3829}">
      <dgm:prSet custT="1"/>
      <dgm:spPr>
        <a:ln>
          <a:solidFill>
            <a:srgbClr val="0E5993"/>
          </a:solidFill>
        </a:ln>
      </dgm:spPr>
      <dgm:t>
        <a:bodyPr/>
        <a:lstStyle/>
        <a:p>
          <a:r>
            <a:rPr lang="en-US" sz="1200" i="1" dirty="0">
              <a:solidFill>
                <a:srgbClr val="343433"/>
              </a:solidFill>
              <a:latin typeface="Arial" panose="020B0604020202020204" pitchFamily="34" charset="0"/>
              <a:cs typeface="Arial" panose="020B0604020202020204" pitchFamily="34" charset="0"/>
            </a:rPr>
            <a:t>Great, I need some time to put together a couple of programs for you, will you be available at 3 p.m. today?</a:t>
          </a:r>
          <a:endParaRPr lang="en-US" sz="1200" dirty="0">
            <a:solidFill>
              <a:srgbClr val="343433"/>
            </a:solidFill>
            <a:latin typeface="Arial" panose="020B0604020202020204" pitchFamily="34" charset="0"/>
            <a:cs typeface="Arial" panose="020B0604020202020204" pitchFamily="34" charset="0"/>
          </a:endParaRPr>
        </a:p>
      </dgm:t>
    </dgm:pt>
    <dgm:pt modelId="{D4BDF683-652D-49C6-8BB4-CBC835AC81A1}" type="parTrans" cxnId="{C64BE73E-2ECD-4BF0-AB01-83354968C9C4}">
      <dgm:prSet/>
      <dgm:spPr/>
      <dgm:t>
        <a:bodyPr/>
        <a:lstStyle/>
        <a:p>
          <a:endParaRPr lang="en-US"/>
        </a:p>
      </dgm:t>
    </dgm:pt>
    <dgm:pt modelId="{29AF355F-C8AF-471C-B3D8-C08C0560CAF9}" type="sibTrans" cxnId="{C64BE73E-2ECD-4BF0-AB01-83354968C9C4}">
      <dgm:prSet/>
      <dgm:spPr/>
      <dgm:t>
        <a:bodyPr/>
        <a:lstStyle/>
        <a:p>
          <a:endParaRPr lang="en-US"/>
        </a:p>
      </dgm:t>
    </dgm:pt>
    <dgm:pt modelId="{BBF588B0-B929-4D7B-B433-74D507FDE9F1}">
      <dgm:prSet/>
      <dgm:spPr>
        <a:ln>
          <a:solidFill>
            <a:srgbClr val="0E5993"/>
          </a:solidFill>
        </a:ln>
      </dgm:spPr>
      <dgm:t>
        <a:bodyPr/>
        <a:lstStyle/>
        <a:p>
          <a:r>
            <a:rPr lang="en-US" i="1" dirty="0">
              <a:solidFill>
                <a:srgbClr val="343433"/>
              </a:solidFill>
              <a:latin typeface="Arial" panose="020B0604020202020204" pitchFamily="34" charset="0"/>
              <a:cs typeface="Arial" panose="020B0604020202020204" pitchFamily="34" charset="0"/>
            </a:rPr>
            <a:t>If no, what time works best for you? </a:t>
          </a:r>
          <a:endParaRPr lang="en-US" dirty="0">
            <a:solidFill>
              <a:srgbClr val="343433"/>
            </a:solidFill>
            <a:latin typeface="Arial" panose="020B0604020202020204" pitchFamily="34" charset="0"/>
            <a:cs typeface="Arial" panose="020B0604020202020204" pitchFamily="34" charset="0"/>
          </a:endParaRPr>
        </a:p>
      </dgm:t>
    </dgm:pt>
    <dgm:pt modelId="{76D62967-6460-425C-B981-557DA1AE1D24}" type="parTrans" cxnId="{35E49748-80F2-4BE4-B2FB-24A3486801EB}">
      <dgm:prSet/>
      <dgm:spPr/>
      <dgm:t>
        <a:bodyPr/>
        <a:lstStyle/>
        <a:p>
          <a:endParaRPr lang="en-US"/>
        </a:p>
      </dgm:t>
    </dgm:pt>
    <dgm:pt modelId="{E0599F39-2F55-4517-ABE5-514A4648CF14}" type="sibTrans" cxnId="{35E49748-80F2-4BE4-B2FB-24A3486801EB}">
      <dgm:prSet/>
      <dgm:spPr/>
      <dgm:t>
        <a:bodyPr/>
        <a:lstStyle/>
        <a:p>
          <a:endParaRPr lang="en-US"/>
        </a:p>
      </dgm:t>
    </dgm:pt>
    <dgm:pt modelId="{282FE911-2FA0-4E84-8830-E9C7D2152E69}" type="pres">
      <dgm:prSet presAssocID="{58B38FD1-BB14-44D6-AAC4-0009290C7542}" presName="Name0" presStyleCnt="0">
        <dgm:presLayoutVars>
          <dgm:dir/>
          <dgm:resizeHandles val="exact"/>
        </dgm:presLayoutVars>
      </dgm:prSet>
      <dgm:spPr/>
    </dgm:pt>
    <dgm:pt modelId="{EEBDFF76-E469-4A6F-9F02-9CD419E7B838}" type="pres">
      <dgm:prSet presAssocID="{AF17BAFF-B5F6-4937-B101-937504CFC887}" presName="composite" presStyleCnt="0"/>
      <dgm:spPr/>
    </dgm:pt>
    <dgm:pt modelId="{C23D9DE5-DC2C-4345-A5A1-97A5D84C4F7A}" type="pres">
      <dgm:prSet presAssocID="{AF17BAFF-B5F6-4937-B101-937504CFC887}" presName="bgChev" presStyleLbl="node1" presStyleIdx="0" presStyleCnt="3"/>
      <dgm:spPr>
        <a:solidFill>
          <a:srgbClr val="0E5993"/>
        </a:solidFill>
        <a:ln>
          <a:solidFill>
            <a:srgbClr val="0E5993"/>
          </a:solidFill>
        </a:ln>
      </dgm:spPr>
    </dgm:pt>
    <dgm:pt modelId="{E36A3168-C874-4F33-B271-F01ABB0DECC9}" type="pres">
      <dgm:prSet presAssocID="{AF17BAFF-B5F6-4937-B101-937504CFC887}" presName="txNode" presStyleLbl="fgAcc1" presStyleIdx="0" presStyleCnt="3">
        <dgm:presLayoutVars>
          <dgm:bulletEnabled val="1"/>
        </dgm:presLayoutVars>
      </dgm:prSet>
      <dgm:spPr/>
    </dgm:pt>
    <dgm:pt modelId="{36E75844-D771-4ED7-AEB2-BD06976672C8}" type="pres">
      <dgm:prSet presAssocID="{CE1A2FAC-A058-4E89-8C0A-F8F4C339A746}" presName="compositeSpace" presStyleCnt="0"/>
      <dgm:spPr/>
    </dgm:pt>
    <dgm:pt modelId="{A8A26884-1F39-462B-BBB7-4B27697ADB18}" type="pres">
      <dgm:prSet presAssocID="{CDC5A7AF-A357-4BE1-8EFD-49F05C6F3829}" presName="composite" presStyleCnt="0"/>
      <dgm:spPr/>
    </dgm:pt>
    <dgm:pt modelId="{83C1B1B8-1AEB-4BEA-A306-7E861CF5B1CF}" type="pres">
      <dgm:prSet presAssocID="{CDC5A7AF-A357-4BE1-8EFD-49F05C6F3829}" presName="bgChev" presStyleLbl="node1" presStyleIdx="1" presStyleCnt="3"/>
      <dgm:spPr>
        <a:solidFill>
          <a:srgbClr val="0E5993"/>
        </a:solidFill>
        <a:ln>
          <a:solidFill>
            <a:srgbClr val="0E5993"/>
          </a:solidFill>
        </a:ln>
      </dgm:spPr>
    </dgm:pt>
    <dgm:pt modelId="{E5FBD192-14BB-488C-9E1D-5E42EBF77875}" type="pres">
      <dgm:prSet presAssocID="{CDC5A7AF-A357-4BE1-8EFD-49F05C6F3829}" presName="txNode" presStyleLbl="fgAcc1" presStyleIdx="1" presStyleCnt="3">
        <dgm:presLayoutVars>
          <dgm:bulletEnabled val="1"/>
        </dgm:presLayoutVars>
      </dgm:prSet>
      <dgm:spPr/>
    </dgm:pt>
    <dgm:pt modelId="{A1CD7768-BE97-46F4-A0A0-487584C68A09}" type="pres">
      <dgm:prSet presAssocID="{29AF355F-C8AF-471C-B3D8-C08C0560CAF9}" presName="compositeSpace" presStyleCnt="0"/>
      <dgm:spPr/>
    </dgm:pt>
    <dgm:pt modelId="{653246A4-DAA4-4270-836D-59D06674BF21}" type="pres">
      <dgm:prSet presAssocID="{BBF588B0-B929-4D7B-B433-74D507FDE9F1}" presName="composite" presStyleCnt="0"/>
      <dgm:spPr/>
    </dgm:pt>
    <dgm:pt modelId="{29835859-2378-42C3-AB40-F6706B967831}" type="pres">
      <dgm:prSet presAssocID="{BBF588B0-B929-4D7B-B433-74D507FDE9F1}" presName="bgChev" presStyleLbl="node1" presStyleIdx="2" presStyleCnt="3"/>
      <dgm:spPr>
        <a:solidFill>
          <a:srgbClr val="0E5993"/>
        </a:solidFill>
        <a:ln>
          <a:solidFill>
            <a:srgbClr val="0E5993"/>
          </a:solidFill>
        </a:ln>
      </dgm:spPr>
    </dgm:pt>
    <dgm:pt modelId="{9AA65318-7E14-4DD1-A897-19DCC7699CEB}" type="pres">
      <dgm:prSet presAssocID="{BBF588B0-B929-4D7B-B433-74D507FDE9F1}" presName="txNode" presStyleLbl="fgAcc1" presStyleIdx="2" presStyleCnt="3">
        <dgm:presLayoutVars>
          <dgm:bulletEnabled val="1"/>
        </dgm:presLayoutVars>
      </dgm:prSet>
      <dgm:spPr/>
    </dgm:pt>
  </dgm:ptLst>
  <dgm:cxnLst>
    <dgm:cxn modelId="{C1FE7907-45F4-4275-ADAF-16B0E6F4000A}" srcId="{58B38FD1-BB14-44D6-AAC4-0009290C7542}" destId="{AF17BAFF-B5F6-4937-B101-937504CFC887}" srcOrd="0" destOrd="0" parTransId="{F8165931-05B1-45DC-8E15-8967D479B624}" sibTransId="{CE1A2FAC-A058-4E89-8C0A-F8F4C339A746}"/>
    <dgm:cxn modelId="{C64BE73E-2ECD-4BF0-AB01-83354968C9C4}" srcId="{58B38FD1-BB14-44D6-AAC4-0009290C7542}" destId="{CDC5A7AF-A357-4BE1-8EFD-49F05C6F3829}" srcOrd="1" destOrd="0" parTransId="{D4BDF683-652D-49C6-8BB4-CBC835AC81A1}" sibTransId="{29AF355F-C8AF-471C-B3D8-C08C0560CAF9}"/>
    <dgm:cxn modelId="{35E49748-80F2-4BE4-B2FB-24A3486801EB}" srcId="{58B38FD1-BB14-44D6-AAC4-0009290C7542}" destId="{BBF588B0-B929-4D7B-B433-74D507FDE9F1}" srcOrd="2" destOrd="0" parTransId="{76D62967-6460-425C-B981-557DA1AE1D24}" sibTransId="{E0599F39-2F55-4517-ABE5-514A4648CF14}"/>
    <dgm:cxn modelId="{5F1ACC73-69A0-429F-A232-1DA85AC7AF69}" type="presOf" srcId="{58B38FD1-BB14-44D6-AAC4-0009290C7542}" destId="{282FE911-2FA0-4E84-8830-E9C7D2152E69}" srcOrd="0" destOrd="0" presId="urn:microsoft.com/office/officeart/2005/8/layout/chevronAccent+Icon"/>
    <dgm:cxn modelId="{EBD549A3-CBA9-4CA0-8699-7AC26B5D481A}" type="presOf" srcId="{AF17BAFF-B5F6-4937-B101-937504CFC887}" destId="{E36A3168-C874-4F33-B271-F01ABB0DECC9}" srcOrd="0" destOrd="0" presId="urn:microsoft.com/office/officeart/2005/8/layout/chevronAccent+Icon"/>
    <dgm:cxn modelId="{4F3BB7BD-8784-4C67-8C26-D5109284C72D}" type="presOf" srcId="{BBF588B0-B929-4D7B-B433-74D507FDE9F1}" destId="{9AA65318-7E14-4DD1-A897-19DCC7699CEB}" srcOrd="0" destOrd="0" presId="urn:microsoft.com/office/officeart/2005/8/layout/chevronAccent+Icon"/>
    <dgm:cxn modelId="{FA4849FA-8766-49E0-80D6-ACBA3331C186}" type="presOf" srcId="{CDC5A7AF-A357-4BE1-8EFD-49F05C6F3829}" destId="{E5FBD192-14BB-488C-9E1D-5E42EBF77875}" srcOrd="0" destOrd="0" presId="urn:microsoft.com/office/officeart/2005/8/layout/chevronAccent+Icon"/>
    <dgm:cxn modelId="{0878957E-321E-40BB-A3FD-6DAFF21FC9DD}" type="presParOf" srcId="{282FE911-2FA0-4E84-8830-E9C7D2152E69}" destId="{EEBDFF76-E469-4A6F-9F02-9CD419E7B838}" srcOrd="0" destOrd="0" presId="urn:microsoft.com/office/officeart/2005/8/layout/chevronAccent+Icon"/>
    <dgm:cxn modelId="{C2371510-AD94-4D07-BBA5-4828453AE466}" type="presParOf" srcId="{EEBDFF76-E469-4A6F-9F02-9CD419E7B838}" destId="{C23D9DE5-DC2C-4345-A5A1-97A5D84C4F7A}" srcOrd="0" destOrd="0" presId="urn:microsoft.com/office/officeart/2005/8/layout/chevronAccent+Icon"/>
    <dgm:cxn modelId="{5F265FB7-BBD1-4D47-A992-01C7FEA758A6}" type="presParOf" srcId="{EEBDFF76-E469-4A6F-9F02-9CD419E7B838}" destId="{E36A3168-C874-4F33-B271-F01ABB0DECC9}" srcOrd="1" destOrd="0" presId="urn:microsoft.com/office/officeart/2005/8/layout/chevronAccent+Icon"/>
    <dgm:cxn modelId="{2F3DF284-03E8-40C0-ADEA-27CB9EA4088A}" type="presParOf" srcId="{282FE911-2FA0-4E84-8830-E9C7D2152E69}" destId="{36E75844-D771-4ED7-AEB2-BD06976672C8}" srcOrd="1" destOrd="0" presId="urn:microsoft.com/office/officeart/2005/8/layout/chevronAccent+Icon"/>
    <dgm:cxn modelId="{BB41FEA5-2D5E-4605-AD18-6C1DAFA679AF}" type="presParOf" srcId="{282FE911-2FA0-4E84-8830-E9C7D2152E69}" destId="{A8A26884-1F39-462B-BBB7-4B27697ADB18}" srcOrd="2" destOrd="0" presId="urn:microsoft.com/office/officeart/2005/8/layout/chevronAccent+Icon"/>
    <dgm:cxn modelId="{584C1751-A867-4676-862D-87386FC96940}" type="presParOf" srcId="{A8A26884-1F39-462B-BBB7-4B27697ADB18}" destId="{83C1B1B8-1AEB-4BEA-A306-7E861CF5B1CF}" srcOrd="0" destOrd="0" presId="urn:microsoft.com/office/officeart/2005/8/layout/chevronAccent+Icon"/>
    <dgm:cxn modelId="{A4BAAFB4-37F9-412C-916D-A2B3B0FFAD72}" type="presParOf" srcId="{A8A26884-1F39-462B-BBB7-4B27697ADB18}" destId="{E5FBD192-14BB-488C-9E1D-5E42EBF77875}" srcOrd="1" destOrd="0" presId="urn:microsoft.com/office/officeart/2005/8/layout/chevronAccent+Icon"/>
    <dgm:cxn modelId="{DB4CA813-C25D-409E-AF92-A21FCBBC1AB7}" type="presParOf" srcId="{282FE911-2FA0-4E84-8830-E9C7D2152E69}" destId="{A1CD7768-BE97-46F4-A0A0-487584C68A09}" srcOrd="3" destOrd="0" presId="urn:microsoft.com/office/officeart/2005/8/layout/chevronAccent+Icon"/>
    <dgm:cxn modelId="{7B9D0F3E-4DAF-42AE-80C4-3D940845039C}" type="presParOf" srcId="{282FE911-2FA0-4E84-8830-E9C7D2152E69}" destId="{653246A4-DAA4-4270-836D-59D06674BF21}" srcOrd="4" destOrd="0" presId="urn:microsoft.com/office/officeart/2005/8/layout/chevronAccent+Icon"/>
    <dgm:cxn modelId="{9801B163-4183-47A0-A492-DCC87151C17F}" type="presParOf" srcId="{653246A4-DAA4-4270-836D-59D06674BF21}" destId="{29835859-2378-42C3-AB40-F6706B967831}" srcOrd="0" destOrd="0" presId="urn:microsoft.com/office/officeart/2005/8/layout/chevronAccent+Icon"/>
    <dgm:cxn modelId="{0F53DEB1-E92C-4CB0-B535-BE729A05FC4C}" type="presParOf" srcId="{653246A4-DAA4-4270-836D-59D06674BF21}" destId="{9AA65318-7E14-4DD1-A897-19DCC7699CEB}" srcOrd="1" destOrd="0" presId="urn:microsoft.com/office/officeart/2005/8/layout/chevronAccent+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8B38FD1-BB14-44D6-AAC4-0009290C7542}" type="doc">
      <dgm:prSet loTypeId="urn:microsoft.com/office/officeart/2005/8/layout/chevronAccent+Icon" loCatId="process" qsTypeId="urn:microsoft.com/office/officeart/2005/8/quickstyle/simple2" qsCatId="simple" csTypeId="urn:microsoft.com/office/officeart/2005/8/colors/accent2_2" csCatId="accent2" phldr="1"/>
      <dgm:spPr/>
      <dgm:t>
        <a:bodyPr/>
        <a:lstStyle/>
        <a:p>
          <a:endParaRPr lang="en-US"/>
        </a:p>
      </dgm:t>
    </dgm:pt>
    <dgm:pt modelId="{AF17BAFF-B5F6-4937-B101-937504CFC887}">
      <dgm:prSet custT="1"/>
      <dgm:spPr>
        <a:ln>
          <a:solidFill>
            <a:srgbClr val="0E5993"/>
          </a:solidFill>
        </a:ln>
      </dgm:spPr>
      <dgm:t>
        <a:bodyPr/>
        <a:lstStyle/>
        <a:p>
          <a:r>
            <a:rPr lang="en-US" sz="2400" b="1" dirty="0">
              <a:solidFill>
                <a:srgbClr val="343433"/>
              </a:solidFill>
              <a:latin typeface="Arial" panose="020B0604020202020204" pitchFamily="34" charset="0"/>
              <a:cs typeface="Arial" panose="020B0604020202020204" pitchFamily="34" charset="0"/>
            </a:rPr>
            <a:t>No or Unsure</a:t>
          </a:r>
          <a:endParaRPr lang="en-US" sz="2400" dirty="0">
            <a:solidFill>
              <a:srgbClr val="343433"/>
            </a:solidFill>
            <a:latin typeface="Arial" panose="020B0604020202020204" pitchFamily="34" charset="0"/>
            <a:cs typeface="Arial" panose="020B0604020202020204" pitchFamily="34" charset="0"/>
          </a:endParaRPr>
        </a:p>
      </dgm:t>
    </dgm:pt>
    <dgm:pt modelId="{F8165931-05B1-45DC-8E15-8967D479B624}" type="parTrans" cxnId="{C1FE7907-45F4-4275-ADAF-16B0E6F4000A}">
      <dgm:prSet/>
      <dgm:spPr/>
      <dgm:t>
        <a:bodyPr/>
        <a:lstStyle/>
        <a:p>
          <a:endParaRPr lang="en-US"/>
        </a:p>
      </dgm:t>
    </dgm:pt>
    <dgm:pt modelId="{CE1A2FAC-A058-4E89-8C0A-F8F4C339A746}" type="sibTrans" cxnId="{C1FE7907-45F4-4275-ADAF-16B0E6F4000A}">
      <dgm:prSet/>
      <dgm:spPr/>
      <dgm:t>
        <a:bodyPr/>
        <a:lstStyle/>
        <a:p>
          <a:endParaRPr lang="en-US"/>
        </a:p>
      </dgm:t>
    </dgm:pt>
    <dgm:pt modelId="{CDC5A7AF-A357-4BE1-8EFD-49F05C6F3829}">
      <dgm:prSet custT="1"/>
      <dgm:spPr>
        <a:ln>
          <a:solidFill>
            <a:srgbClr val="0E5993"/>
          </a:solidFill>
        </a:ln>
      </dgm:spPr>
      <dgm:t>
        <a:bodyPr/>
        <a:lstStyle/>
        <a:p>
          <a:r>
            <a:rPr lang="en-US" sz="1200" i="1" dirty="0">
              <a:solidFill>
                <a:srgbClr val="343433"/>
              </a:solidFill>
              <a:latin typeface="Arial" panose="020B0604020202020204" pitchFamily="34" charset="0"/>
              <a:cs typeface="Arial" panose="020B0604020202020204" pitchFamily="34" charset="0"/>
            </a:rPr>
            <a:t>I apologize, maybe I missed something. My previous borrowers who have felt this way have either not understood something or not liked something about the program. Which one are you? </a:t>
          </a:r>
          <a:endParaRPr lang="en-US" sz="1200" dirty="0">
            <a:solidFill>
              <a:srgbClr val="343433"/>
            </a:solidFill>
            <a:latin typeface="Arial" panose="020B0604020202020204" pitchFamily="34" charset="0"/>
            <a:cs typeface="Arial" panose="020B0604020202020204" pitchFamily="34" charset="0"/>
          </a:endParaRPr>
        </a:p>
      </dgm:t>
    </dgm:pt>
    <dgm:pt modelId="{D4BDF683-652D-49C6-8BB4-CBC835AC81A1}" type="parTrans" cxnId="{F131854D-6270-4B01-B47B-A4C659A75135}">
      <dgm:prSet/>
      <dgm:spPr/>
      <dgm:t>
        <a:bodyPr/>
        <a:lstStyle/>
        <a:p>
          <a:endParaRPr lang="en-US"/>
        </a:p>
      </dgm:t>
    </dgm:pt>
    <dgm:pt modelId="{29AF355F-C8AF-471C-B3D8-C08C0560CAF9}" type="sibTrans" cxnId="{F131854D-6270-4B01-B47B-A4C659A75135}">
      <dgm:prSet/>
      <dgm:spPr/>
      <dgm:t>
        <a:bodyPr/>
        <a:lstStyle/>
        <a:p>
          <a:endParaRPr lang="en-US"/>
        </a:p>
      </dgm:t>
    </dgm:pt>
    <dgm:pt modelId="{59385E74-E396-42AF-9B98-5A9240FEC938}" type="pres">
      <dgm:prSet presAssocID="{58B38FD1-BB14-44D6-AAC4-0009290C7542}" presName="Name0" presStyleCnt="0">
        <dgm:presLayoutVars>
          <dgm:dir/>
          <dgm:resizeHandles val="exact"/>
        </dgm:presLayoutVars>
      </dgm:prSet>
      <dgm:spPr/>
    </dgm:pt>
    <dgm:pt modelId="{72D7D347-9AFA-4F0F-BADB-9F1E172C2217}" type="pres">
      <dgm:prSet presAssocID="{AF17BAFF-B5F6-4937-B101-937504CFC887}" presName="composite" presStyleCnt="0"/>
      <dgm:spPr/>
    </dgm:pt>
    <dgm:pt modelId="{8C5546AB-99C9-466D-AD0D-C8396EFCAB5C}" type="pres">
      <dgm:prSet presAssocID="{AF17BAFF-B5F6-4937-B101-937504CFC887}" presName="bgChev" presStyleLbl="node1" presStyleIdx="0" presStyleCnt="2"/>
      <dgm:spPr>
        <a:solidFill>
          <a:srgbClr val="0E5993"/>
        </a:solidFill>
        <a:ln>
          <a:solidFill>
            <a:srgbClr val="0E5993"/>
          </a:solidFill>
        </a:ln>
      </dgm:spPr>
    </dgm:pt>
    <dgm:pt modelId="{BA23C0C5-2FF0-488B-87D4-03428A35457B}" type="pres">
      <dgm:prSet presAssocID="{AF17BAFF-B5F6-4937-B101-937504CFC887}" presName="txNode" presStyleLbl="fgAcc1" presStyleIdx="0" presStyleCnt="2" custLinFactNeighborY="0">
        <dgm:presLayoutVars>
          <dgm:bulletEnabled val="1"/>
        </dgm:presLayoutVars>
      </dgm:prSet>
      <dgm:spPr/>
    </dgm:pt>
    <dgm:pt modelId="{89297031-D432-4B34-90C2-945DCDAB85C9}" type="pres">
      <dgm:prSet presAssocID="{CE1A2FAC-A058-4E89-8C0A-F8F4C339A746}" presName="compositeSpace" presStyleCnt="0"/>
      <dgm:spPr/>
    </dgm:pt>
    <dgm:pt modelId="{130F2EDB-0B6D-46D1-822C-9F3D8BCE6D39}" type="pres">
      <dgm:prSet presAssocID="{CDC5A7AF-A357-4BE1-8EFD-49F05C6F3829}" presName="composite" presStyleCnt="0"/>
      <dgm:spPr/>
    </dgm:pt>
    <dgm:pt modelId="{AB4386A6-7C09-4DF0-AF42-874A2E6EAA51}" type="pres">
      <dgm:prSet presAssocID="{CDC5A7AF-A357-4BE1-8EFD-49F05C6F3829}" presName="bgChev" presStyleLbl="node1" presStyleIdx="1" presStyleCnt="2"/>
      <dgm:spPr>
        <a:solidFill>
          <a:srgbClr val="0E5993"/>
        </a:solidFill>
        <a:ln>
          <a:solidFill>
            <a:srgbClr val="0E5993"/>
          </a:solidFill>
        </a:ln>
      </dgm:spPr>
    </dgm:pt>
    <dgm:pt modelId="{99F20600-6A14-49C6-AE1A-D3A95B3B75BB}" type="pres">
      <dgm:prSet presAssocID="{CDC5A7AF-A357-4BE1-8EFD-49F05C6F3829}" presName="txNode" presStyleLbl="fgAcc1" presStyleIdx="1" presStyleCnt="2" custLinFactNeighborY="0">
        <dgm:presLayoutVars>
          <dgm:bulletEnabled val="1"/>
        </dgm:presLayoutVars>
      </dgm:prSet>
      <dgm:spPr/>
    </dgm:pt>
  </dgm:ptLst>
  <dgm:cxnLst>
    <dgm:cxn modelId="{C1FE7907-45F4-4275-ADAF-16B0E6F4000A}" srcId="{58B38FD1-BB14-44D6-AAC4-0009290C7542}" destId="{AF17BAFF-B5F6-4937-B101-937504CFC887}" srcOrd="0" destOrd="0" parTransId="{F8165931-05B1-45DC-8E15-8967D479B624}" sibTransId="{CE1A2FAC-A058-4E89-8C0A-F8F4C339A746}"/>
    <dgm:cxn modelId="{79EB1062-3830-49FC-BC0B-131DD333D185}" type="presOf" srcId="{58B38FD1-BB14-44D6-AAC4-0009290C7542}" destId="{59385E74-E396-42AF-9B98-5A9240FEC938}" srcOrd="0" destOrd="0" presId="urn:microsoft.com/office/officeart/2005/8/layout/chevronAccent+Icon"/>
    <dgm:cxn modelId="{F131854D-6270-4B01-B47B-A4C659A75135}" srcId="{58B38FD1-BB14-44D6-AAC4-0009290C7542}" destId="{CDC5A7AF-A357-4BE1-8EFD-49F05C6F3829}" srcOrd="1" destOrd="0" parTransId="{D4BDF683-652D-49C6-8BB4-CBC835AC81A1}" sibTransId="{29AF355F-C8AF-471C-B3D8-C08C0560CAF9}"/>
    <dgm:cxn modelId="{7CD5BF9B-C9AB-4364-BEA4-99EE7682ECB4}" type="presOf" srcId="{CDC5A7AF-A357-4BE1-8EFD-49F05C6F3829}" destId="{99F20600-6A14-49C6-AE1A-D3A95B3B75BB}" srcOrd="0" destOrd="0" presId="urn:microsoft.com/office/officeart/2005/8/layout/chevronAccent+Icon"/>
    <dgm:cxn modelId="{67C533D7-AAA7-410E-A29E-2DFCE72637EC}" type="presOf" srcId="{AF17BAFF-B5F6-4937-B101-937504CFC887}" destId="{BA23C0C5-2FF0-488B-87D4-03428A35457B}" srcOrd="0" destOrd="0" presId="urn:microsoft.com/office/officeart/2005/8/layout/chevronAccent+Icon"/>
    <dgm:cxn modelId="{3D6C378D-0264-4418-B448-778654AA214F}" type="presParOf" srcId="{59385E74-E396-42AF-9B98-5A9240FEC938}" destId="{72D7D347-9AFA-4F0F-BADB-9F1E172C2217}" srcOrd="0" destOrd="0" presId="urn:microsoft.com/office/officeart/2005/8/layout/chevronAccent+Icon"/>
    <dgm:cxn modelId="{F8E3D7B7-CFF6-41E3-9CC7-848862A69534}" type="presParOf" srcId="{72D7D347-9AFA-4F0F-BADB-9F1E172C2217}" destId="{8C5546AB-99C9-466D-AD0D-C8396EFCAB5C}" srcOrd="0" destOrd="0" presId="urn:microsoft.com/office/officeart/2005/8/layout/chevronAccent+Icon"/>
    <dgm:cxn modelId="{07A89CF9-925D-48A5-9039-E6EAD8886EF7}" type="presParOf" srcId="{72D7D347-9AFA-4F0F-BADB-9F1E172C2217}" destId="{BA23C0C5-2FF0-488B-87D4-03428A35457B}" srcOrd="1" destOrd="0" presId="urn:microsoft.com/office/officeart/2005/8/layout/chevronAccent+Icon"/>
    <dgm:cxn modelId="{94D7E13C-33A6-4A6E-A650-60B5AF2A6E52}" type="presParOf" srcId="{59385E74-E396-42AF-9B98-5A9240FEC938}" destId="{89297031-D432-4B34-90C2-945DCDAB85C9}" srcOrd="1" destOrd="0" presId="urn:microsoft.com/office/officeart/2005/8/layout/chevronAccent+Icon"/>
    <dgm:cxn modelId="{6BCAA31E-D4DB-4BF9-A1FA-96BA96277DCC}" type="presParOf" srcId="{59385E74-E396-42AF-9B98-5A9240FEC938}" destId="{130F2EDB-0B6D-46D1-822C-9F3D8BCE6D39}" srcOrd="2" destOrd="0" presId="urn:microsoft.com/office/officeart/2005/8/layout/chevronAccent+Icon"/>
    <dgm:cxn modelId="{844D1831-CCDC-4B95-A2A9-C74A28DAB837}" type="presParOf" srcId="{130F2EDB-0B6D-46D1-822C-9F3D8BCE6D39}" destId="{AB4386A6-7C09-4DF0-AF42-874A2E6EAA51}" srcOrd="0" destOrd="0" presId="urn:microsoft.com/office/officeart/2005/8/layout/chevronAccent+Icon"/>
    <dgm:cxn modelId="{4D6768E2-49D3-4B41-81EA-412F64702C58}" type="presParOf" srcId="{130F2EDB-0B6D-46D1-822C-9F3D8BCE6D39}" destId="{99F20600-6A14-49C6-AE1A-D3A95B3B75BB}" srcOrd="1" destOrd="0" presId="urn:microsoft.com/office/officeart/2005/8/layout/chevronAccent+Icon"/>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05589BF-91B5-4DF0-84D0-45697CCB9908}" type="doc">
      <dgm:prSet loTypeId="urn:microsoft.com/office/officeart/2016/7/layout/HorizontalActionList" loCatId="List" qsTypeId="urn:microsoft.com/office/officeart/2005/8/quickstyle/simple2" qsCatId="simple" csTypeId="urn:microsoft.com/office/officeart/2005/8/colors/accent1_2" csCatId="accent1" phldr="1"/>
      <dgm:spPr/>
      <dgm:t>
        <a:bodyPr/>
        <a:lstStyle/>
        <a:p>
          <a:endParaRPr lang="en-US"/>
        </a:p>
      </dgm:t>
    </dgm:pt>
    <dgm:pt modelId="{5A6B2799-FFDD-4120-99B5-42FB08D51AE3}">
      <dgm:prSet/>
      <dgm:spPr>
        <a:solidFill>
          <a:srgbClr val="DEDFDE"/>
        </a:solidFill>
        <a:ln>
          <a:noFill/>
        </a:ln>
      </dgm:spPr>
      <dgm:t>
        <a:bodyPr/>
        <a:lstStyle/>
        <a:p>
          <a:pPr>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The Market and Myths</a:t>
          </a:r>
        </a:p>
      </dgm:t>
    </dgm:pt>
    <dgm:pt modelId="{88F899A0-2499-4E72-BDB2-E4F5D6BCF9CE}" type="parTrans" cxnId="{28E76D21-5B04-4972-B083-0B1B60F9336C}">
      <dgm:prSet/>
      <dgm:spPr/>
      <dgm:t>
        <a:bodyPr/>
        <a:lstStyle/>
        <a:p>
          <a:endParaRPr lang="en-US"/>
        </a:p>
      </dgm:t>
    </dgm:pt>
    <dgm:pt modelId="{95D7CAFD-A9F8-4422-968F-E3A68E55AB6F}" type="sibTrans" cxnId="{28E76D21-5B04-4972-B083-0B1B60F9336C}">
      <dgm:prSet/>
      <dgm:spPr/>
      <dgm:t>
        <a:bodyPr/>
        <a:lstStyle/>
        <a:p>
          <a:endParaRPr lang="en-US"/>
        </a:p>
      </dgm:t>
    </dgm:pt>
    <dgm:pt modelId="{A93EDF99-00F9-4729-A6F2-DB76F1977804}">
      <dgm:prSet/>
      <dgm:spPr>
        <a:solidFill>
          <a:srgbClr val="DEDFDE"/>
        </a:solidFill>
        <a:ln>
          <a:noFill/>
        </a:ln>
      </dgm:spPr>
      <dgm:t>
        <a:bodyPr/>
        <a:lstStyle/>
        <a:p>
          <a:pPr>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Forward vs. Reverse</a:t>
          </a:r>
        </a:p>
      </dgm:t>
    </dgm:pt>
    <dgm:pt modelId="{1F901794-A219-428E-9199-7859070F1E8A}" type="parTrans" cxnId="{C9883C66-DE62-4C4A-972F-90773A49BA1D}">
      <dgm:prSet/>
      <dgm:spPr/>
      <dgm:t>
        <a:bodyPr/>
        <a:lstStyle/>
        <a:p>
          <a:endParaRPr lang="en-US"/>
        </a:p>
      </dgm:t>
    </dgm:pt>
    <dgm:pt modelId="{324A6272-1EB0-40D9-A41A-2208639DFA89}" type="sibTrans" cxnId="{C9883C66-DE62-4C4A-972F-90773A49BA1D}">
      <dgm:prSet/>
      <dgm:spPr/>
      <dgm:t>
        <a:bodyPr/>
        <a:lstStyle/>
        <a:p>
          <a:endParaRPr lang="en-US"/>
        </a:p>
      </dgm:t>
    </dgm:pt>
    <dgm:pt modelId="{68556836-9FE8-43E4-9D99-84B8391964A2}">
      <dgm:prSet/>
      <dgm:spPr>
        <a:solidFill>
          <a:srgbClr val="DEDFDE"/>
        </a:solidFill>
        <a:ln>
          <a:noFill/>
        </a:ln>
      </dgm:spPr>
      <dgm:t>
        <a:bodyPr/>
        <a:lstStyle/>
        <a:p>
          <a:pPr>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Reverse Basics</a:t>
          </a:r>
        </a:p>
      </dgm:t>
    </dgm:pt>
    <dgm:pt modelId="{FEBE3740-9E68-44DC-9E97-1F8198312CE9}" type="parTrans" cxnId="{27DA70B5-7D6A-4C75-A323-32392F7588F6}">
      <dgm:prSet/>
      <dgm:spPr/>
      <dgm:t>
        <a:bodyPr/>
        <a:lstStyle/>
        <a:p>
          <a:endParaRPr lang="en-US"/>
        </a:p>
      </dgm:t>
    </dgm:pt>
    <dgm:pt modelId="{B5956263-ADC7-41E5-B3CC-A692E23CC200}" type="sibTrans" cxnId="{27DA70B5-7D6A-4C75-A323-32392F7588F6}">
      <dgm:prSet/>
      <dgm:spPr/>
      <dgm:t>
        <a:bodyPr/>
        <a:lstStyle/>
        <a:p>
          <a:endParaRPr lang="en-US"/>
        </a:p>
      </dgm:t>
    </dgm:pt>
    <dgm:pt modelId="{DBA0C44B-3007-4644-AA59-D08882FF1530}">
      <dgm:prSet/>
      <dgm:spPr>
        <a:solidFill>
          <a:srgbClr val="DEDFDE"/>
        </a:solidFill>
        <a:ln>
          <a:noFill/>
        </a:ln>
      </dgm:spPr>
      <dgm:t>
        <a:bodyPr/>
        <a:lstStyle/>
        <a:p>
          <a:pPr>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Reverse Products</a:t>
          </a:r>
        </a:p>
      </dgm:t>
    </dgm:pt>
    <dgm:pt modelId="{330A6DAE-57FD-48CC-8786-DB6BE90CE13B}" type="parTrans" cxnId="{6C99597A-F606-45FD-B8FF-177C18C5E6F4}">
      <dgm:prSet/>
      <dgm:spPr/>
      <dgm:t>
        <a:bodyPr/>
        <a:lstStyle/>
        <a:p>
          <a:endParaRPr lang="en-US"/>
        </a:p>
      </dgm:t>
    </dgm:pt>
    <dgm:pt modelId="{35296E5E-3974-4997-9317-39087B34C5A9}" type="sibTrans" cxnId="{6C99597A-F606-45FD-B8FF-177C18C5E6F4}">
      <dgm:prSet/>
      <dgm:spPr/>
      <dgm:t>
        <a:bodyPr/>
        <a:lstStyle/>
        <a:p>
          <a:endParaRPr lang="en-US"/>
        </a:p>
      </dgm:t>
    </dgm:pt>
    <dgm:pt modelId="{D5A1580F-8476-4DCC-BA43-112CE8F3DB9F}">
      <dgm:prSet custT="1"/>
      <dgm:spPr>
        <a:solidFill>
          <a:srgbClr val="0E5993"/>
        </a:solidFill>
      </dgm:spPr>
      <dgm:t>
        <a:bodyPr/>
        <a:lstStyle/>
        <a:p>
          <a:r>
            <a:rPr lang="en-US" sz="2000" b="1" kern="1200" dirty="0">
              <a:solidFill>
                <a:srgbClr val="FEFAF2"/>
              </a:solidFill>
              <a:latin typeface="Arial" panose="020B0604020202020204" pitchFamily="34" charset="0"/>
              <a:ea typeface="+mn-ea"/>
              <a:cs typeface="Arial" panose="020B0604020202020204" pitchFamily="34" charset="0"/>
            </a:rPr>
            <a:t>Part II</a:t>
          </a:r>
        </a:p>
      </dgm:t>
    </dgm:pt>
    <dgm:pt modelId="{744C2273-F7DB-4A2D-A165-08FB016F1684}" type="parTrans" cxnId="{DD8B17E4-C858-47FE-A6E5-A1B1856F5E6C}">
      <dgm:prSet/>
      <dgm:spPr/>
      <dgm:t>
        <a:bodyPr/>
        <a:lstStyle/>
        <a:p>
          <a:endParaRPr lang="en-US"/>
        </a:p>
      </dgm:t>
    </dgm:pt>
    <dgm:pt modelId="{FC1CCFB3-606E-4B08-BB19-FAA291AC540A}" type="sibTrans" cxnId="{DD8B17E4-C858-47FE-A6E5-A1B1856F5E6C}">
      <dgm:prSet/>
      <dgm:spPr/>
      <dgm:t>
        <a:bodyPr/>
        <a:lstStyle/>
        <a:p>
          <a:endParaRPr lang="en-US"/>
        </a:p>
      </dgm:t>
    </dgm:pt>
    <dgm:pt modelId="{285F78BA-CD37-4BDF-86C8-C9D89E53258B}">
      <dgm:prSet custT="1"/>
      <dgm:spPr>
        <a:solidFill>
          <a:srgbClr val="0E5993"/>
        </a:solidFill>
      </dgm:spPr>
      <dgm:t>
        <a:bodyPr/>
        <a:lstStyle/>
        <a:p>
          <a:r>
            <a:rPr lang="en-US" sz="2000" b="1" kern="1200" dirty="0">
              <a:solidFill>
                <a:srgbClr val="FEFAF2"/>
              </a:solidFill>
              <a:latin typeface="Arial" panose="020B0604020202020204" pitchFamily="34" charset="0"/>
              <a:ea typeface="+mn-ea"/>
              <a:cs typeface="Arial" panose="020B0604020202020204" pitchFamily="34" charset="0"/>
            </a:rPr>
            <a:t>Part III</a:t>
          </a:r>
        </a:p>
      </dgm:t>
    </dgm:pt>
    <dgm:pt modelId="{273A4CE2-5696-447F-B523-59BF76F13C5B}" type="parTrans" cxnId="{B1C0994D-1997-49CF-96BB-23D7BD051747}">
      <dgm:prSet/>
      <dgm:spPr/>
      <dgm:t>
        <a:bodyPr/>
        <a:lstStyle/>
        <a:p>
          <a:endParaRPr lang="en-US"/>
        </a:p>
      </dgm:t>
    </dgm:pt>
    <dgm:pt modelId="{3AACB36B-91CB-451D-8EB3-0C9009CB6720}" type="sibTrans" cxnId="{B1C0994D-1997-49CF-96BB-23D7BD051747}">
      <dgm:prSet/>
      <dgm:spPr/>
      <dgm:t>
        <a:bodyPr/>
        <a:lstStyle/>
        <a:p>
          <a:endParaRPr lang="en-US"/>
        </a:p>
      </dgm:t>
    </dgm:pt>
    <dgm:pt modelId="{34CC2992-5775-44FE-8F30-6912E659159F}">
      <dgm:prSet custT="1"/>
      <dgm:spPr>
        <a:solidFill>
          <a:srgbClr val="0E5993"/>
        </a:solidFill>
      </dgm:spPr>
      <dgm:t>
        <a:bodyPr/>
        <a:lstStyle/>
        <a:p>
          <a:r>
            <a:rPr lang="en-US" sz="2000" b="1" kern="1200" dirty="0">
              <a:solidFill>
                <a:srgbClr val="FEFAF2"/>
              </a:solidFill>
              <a:latin typeface="Arial" panose="020B0604020202020204" pitchFamily="34" charset="0"/>
              <a:ea typeface="+mn-ea"/>
              <a:cs typeface="Arial" panose="020B0604020202020204" pitchFamily="34" charset="0"/>
            </a:rPr>
            <a:t>Part IV</a:t>
          </a:r>
        </a:p>
      </dgm:t>
    </dgm:pt>
    <dgm:pt modelId="{44478A26-3AD1-4C45-91B8-6723E52DC6BF}" type="parTrans" cxnId="{860940A7-898F-4474-A206-FBEF09A2C9AF}">
      <dgm:prSet/>
      <dgm:spPr/>
      <dgm:t>
        <a:bodyPr/>
        <a:lstStyle/>
        <a:p>
          <a:endParaRPr lang="en-US"/>
        </a:p>
      </dgm:t>
    </dgm:pt>
    <dgm:pt modelId="{F6CBA595-8E53-4CBE-AE5F-1A91024AAE52}" type="sibTrans" cxnId="{860940A7-898F-4474-A206-FBEF09A2C9AF}">
      <dgm:prSet/>
      <dgm:spPr/>
      <dgm:t>
        <a:bodyPr/>
        <a:lstStyle/>
        <a:p>
          <a:endParaRPr lang="en-US"/>
        </a:p>
      </dgm:t>
    </dgm:pt>
    <dgm:pt modelId="{2DB711BE-B69D-4CF6-B915-ACE9366C16FB}">
      <dgm:prSet custT="1"/>
      <dgm:spPr>
        <a:solidFill>
          <a:srgbClr val="0E5993"/>
        </a:solidFill>
      </dgm:spPr>
      <dgm:t>
        <a:bodyPr/>
        <a:lstStyle/>
        <a:p>
          <a:r>
            <a:rPr lang="en-US" sz="2000" b="1" kern="1200" dirty="0">
              <a:solidFill>
                <a:srgbClr val="FEFAF2"/>
              </a:solidFill>
              <a:latin typeface="Arial" panose="020B0604020202020204" pitchFamily="34" charset="0"/>
              <a:ea typeface="+mn-ea"/>
              <a:cs typeface="Arial" panose="020B0604020202020204" pitchFamily="34" charset="0"/>
            </a:rPr>
            <a:t>Part V</a:t>
          </a:r>
        </a:p>
      </dgm:t>
    </dgm:pt>
    <dgm:pt modelId="{04817C2E-AE2C-4BB1-8AB9-6B2E116D6418}" type="parTrans" cxnId="{F28B61EA-B1B2-4CDE-A0AE-F7F124CE800A}">
      <dgm:prSet/>
      <dgm:spPr/>
      <dgm:t>
        <a:bodyPr/>
        <a:lstStyle/>
        <a:p>
          <a:endParaRPr lang="en-US"/>
        </a:p>
      </dgm:t>
    </dgm:pt>
    <dgm:pt modelId="{6284A5FD-5313-48DE-BE4A-49AADA825623}" type="sibTrans" cxnId="{F28B61EA-B1B2-4CDE-A0AE-F7F124CE800A}">
      <dgm:prSet/>
      <dgm:spPr/>
      <dgm:t>
        <a:bodyPr/>
        <a:lstStyle/>
        <a:p>
          <a:endParaRPr lang="en-US"/>
        </a:p>
      </dgm:t>
    </dgm:pt>
    <dgm:pt modelId="{5680F7A7-BF61-4680-BCE6-FD78E4CA3984}">
      <dgm:prSet custT="1"/>
      <dgm:spPr>
        <a:solidFill>
          <a:srgbClr val="0E5993"/>
        </a:solidFill>
      </dgm:spPr>
      <dgm:t>
        <a:bodyPr/>
        <a:lstStyle/>
        <a:p>
          <a:r>
            <a:rPr lang="en-US" sz="2000" b="1" dirty="0">
              <a:latin typeface="Arial" panose="020B0604020202020204" pitchFamily="34" charset="0"/>
              <a:cs typeface="Arial" panose="020B0604020202020204" pitchFamily="34" charset="0"/>
            </a:rPr>
            <a:t>Part I</a:t>
          </a:r>
        </a:p>
      </dgm:t>
    </dgm:pt>
    <dgm:pt modelId="{09CEEE2C-7643-4BBB-808B-0140B1C4035D}" type="sibTrans" cxnId="{A209957A-A635-4435-BDB6-68414305F7BC}">
      <dgm:prSet/>
      <dgm:spPr/>
      <dgm:t>
        <a:bodyPr/>
        <a:lstStyle/>
        <a:p>
          <a:endParaRPr lang="en-US"/>
        </a:p>
      </dgm:t>
    </dgm:pt>
    <dgm:pt modelId="{CBA66D1E-9208-4D6F-9F42-43950C23BA8A}" type="parTrans" cxnId="{A209957A-A635-4435-BDB6-68414305F7BC}">
      <dgm:prSet/>
      <dgm:spPr/>
      <dgm:t>
        <a:bodyPr/>
        <a:lstStyle/>
        <a:p>
          <a:endParaRPr lang="en-US"/>
        </a:p>
      </dgm:t>
    </dgm:pt>
    <dgm:pt modelId="{E8B696C7-79A3-4402-A0BB-33D38E1EA5E3}">
      <dgm:prSet/>
      <dgm:spPr>
        <a:solidFill>
          <a:srgbClr val="F2F2F1"/>
        </a:solidFill>
        <a:ln>
          <a:noFill/>
        </a:ln>
      </dgm:spPr>
      <dgm:t>
        <a:bodyPr/>
        <a:lstStyle/>
        <a:p>
          <a:pPr>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Borrowers</a:t>
          </a:r>
        </a:p>
      </dgm:t>
    </dgm:pt>
    <dgm:pt modelId="{8148E1CD-917E-4155-B0B5-FB9183FD106B}" type="sibTrans" cxnId="{6AA99C2F-A60D-49CD-A6F0-628911697598}">
      <dgm:prSet/>
      <dgm:spPr/>
      <dgm:t>
        <a:bodyPr/>
        <a:lstStyle/>
        <a:p>
          <a:endParaRPr lang="en-US"/>
        </a:p>
      </dgm:t>
    </dgm:pt>
    <dgm:pt modelId="{EFE9ACB6-C943-4968-97CD-4A65633953F5}" type="parTrans" cxnId="{6AA99C2F-A60D-49CD-A6F0-628911697598}">
      <dgm:prSet/>
      <dgm:spPr/>
      <dgm:t>
        <a:bodyPr/>
        <a:lstStyle/>
        <a:p>
          <a:endParaRPr lang="en-US"/>
        </a:p>
      </dgm:t>
    </dgm:pt>
    <dgm:pt modelId="{B6299234-DD26-41ED-9C17-CC8ED72AD5DB}">
      <dgm:prSet/>
      <dgm:spPr>
        <a:solidFill>
          <a:srgbClr val="F2F2F1"/>
        </a:solidFill>
        <a:ln>
          <a:noFill/>
        </a:ln>
      </dgm:spPr>
      <dgm:t>
        <a:bodyPr/>
        <a:lstStyle/>
        <a:p>
          <a:pPr>
            <a:lnSpc>
              <a:spcPct val="100000"/>
            </a:lnSpc>
            <a:spcBef>
              <a:spcPts val="500"/>
            </a:spcBef>
          </a:pPr>
          <a:r>
            <a:rPr lang="en-US">
              <a:solidFill>
                <a:srgbClr val="343433"/>
              </a:solidFill>
              <a:latin typeface="Arial" panose="020B0604020202020204" pitchFamily="34" charset="0"/>
              <a:cs typeface="Arial" panose="020B0604020202020204" pitchFamily="34" charset="0"/>
            </a:rPr>
            <a:t>Counseling</a:t>
          </a:r>
        </a:p>
      </dgm:t>
    </dgm:pt>
    <dgm:pt modelId="{36540878-7F02-4A8E-B91B-7132F0C18CD9}" type="sibTrans" cxnId="{94466C48-506B-4F56-8132-CC2349C261B6}">
      <dgm:prSet/>
      <dgm:spPr/>
      <dgm:t>
        <a:bodyPr/>
        <a:lstStyle/>
        <a:p>
          <a:endParaRPr lang="en-US"/>
        </a:p>
      </dgm:t>
    </dgm:pt>
    <dgm:pt modelId="{72B4E3D6-45F9-4975-B0F6-D1400CCD1445}" type="parTrans" cxnId="{94466C48-506B-4F56-8132-CC2349C261B6}">
      <dgm:prSet/>
      <dgm:spPr/>
      <dgm:t>
        <a:bodyPr/>
        <a:lstStyle/>
        <a:p>
          <a:endParaRPr lang="en-US"/>
        </a:p>
      </dgm:t>
    </dgm:pt>
    <dgm:pt modelId="{2FC9B57D-CACB-4B18-B86A-1564AA3CFD7A}">
      <dgm:prSet/>
      <dgm:spPr>
        <a:solidFill>
          <a:srgbClr val="F2F2F1"/>
        </a:solidFill>
        <a:ln>
          <a:noFill/>
        </a:ln>
      </dgm:spPr>
      <dgm:t>
        <a:bodyPr/>
        <a:lstStyle/>
        <a:p>
          <a:pPr>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Property</a:t>
          </a:r>
        </a:p>
      </dgm:t>
    </dgm:pt>
    <dgm:pt modelId="{98C9C9D9-2382-4420-8A98-3A2E0287140D}" type="sibTrans" cxnId="{06952DEF-5D5D-44B4-82EE-09F6075F0F7C}">
      <dgm:prSet/>
      <dgm:spPr/>
      <dgm:t>
        <a:bodyPr/>
        <a:lstStyle/>
        <a:p>
          <a:endParaRPr lang="en-US"/>
        </a:p>
      </dgm:t>
    </dgm:pt>
    <dgm:pt modelId="{3E635244-CA92-4A01-8649-9E36AF4E9BF4}" type="parTrans" cxnId="{06952DEF-5D5D-44B4-82EE-09F6075F0F7C}">
      <dgm:prSet/>
      <dgm:spPr/>
      <dgm:t>
        <a:bodyPr/>
        <a:lstStyle/>
        <a:p>
          <a:endParaRPr lang="en-US"/>
        </a:p>
      </dgm:t>
    </dgm:pt>
    <dgm:pt modelId="{6D174852-55EA-445B-A119-E56D399C4855}">
      <dgm:prSet/>
      <dgm:spPr>
        <a:solidFill>
          <a:srgbClr val="DEDFDE"/>
        </a:solidFill>
        <a:ln>
          <a:noFill/>
        </a:ln>
      </dgm:spPr>
      <dgm:t>
        <a:bodyPr/>
        <a:lstStyle/>
        <a:p>
          <a:pPr>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Calculations</a:t>
          </a:r>
        </a:p>
      </dgm:t>
    </dgm:pt>
    <dgm:pt modelId="{D32CC35E-5285-4A1E-9A69-863B2A86AF8D}" type="sibTrans" cxnId="{FBFA7B82-6E7D-4055-B961-02D6A9B8D64C}">
      <dgm:prSet/>
      <dgm:spPr/>
      <dgm:t>
        <a:bodyPr/>
        <a:lstStyle/>
        <a:p>
          <a:endParaRPr lang="en-US"/>
        </a:p>
      </dgm:t>
    </dgm:pt>
    <dgm:pt modelId="{8D1758CD-F451-430A-8597-F545B20ABECC}" type="parTrans" cxnId="{FBFA7B82-6E7D-4055-B961-02D6A9B8D64C}">
      <dgm:prSet/>
      <dgm:spPr/>
      <dgm:t>
        <a:bodyPr/>
        <a:lstStyle/>
        <a:p>
          <a:endParaRPr lang="en-US"/>
        </a:p>
      </dgm:t>
    </dgm:pt>
    <dgm:pt modelId="{2CEEE7B0-742B-4CB6-B43A-4CEA0BEA6963}">
      <dgm:prSet/>
      <dgm:spPr>
        <a:solidFill>
          <a:srgbClr val="DEDFDE"/>
        </a:solidFill>
        <a:ln>
          <a:noFill/>
        </a:ln>
      </dgm:spPr>
      <dgm:t>
        <a:bodyPr/>
        <a:lstStyle/>
        <a:p>
          <a:pPr>
            <a:lnSpc>
              <a:spcPct val="100000"/>
            </a:lnSpc>
            <a:spcBef>
              <a:spcPts val="500"/>
            </a:spcBef>
          </a:pPr>
          <a:r>
            <a:rPr lang="en-US">
              <a:solidFill>
                <a:srgbClr val="343433"/>
              </a:solidFill>
              <a:latin typeface="Arial" panose="020B0604020202020204" pitchFamily="34" charset="0"/>
              <a:cs typeface="Arial" panose="020B0604020202020204" pitchFamily="34" charset="0"/>
            </a:rPr>
            <a:t>Fees</a:t>
          </a:r>
        </a:p>
      </dgm:t>
    </dgm:pt>
    <dgm:pt modelId="{0825AF04-1EBA-4B06-A9D9-4DAE70406228}" type="sibTrans" cxnId="{75D47765-157A-43A9-A963-60CC31952214}">
      <dgm:prSet/>
      <dgm:spPr/>
      <dgm:t>
        <a:bodyPr/>
        <a:lstStyle/>
        <a:p>
          <a:endParaRPr lang="en-US"/>
        </a:p>
      </dgm:t>
    </dgm:pt>
    <dgm:pt modelId="{671CA1F8-029B-47B2-ACB6-3F75B2B22CC7}" type="parTrans" cxnId="{75D47765-157A-43A9-A963-60CC31952214}">
      <dgm:prSet/>
      <dgm:spPr/>
      <dgm:t>
        <a:bodyPr/>
        <a:lstStyle/>
        <a:p>
          <a:endParaRPr lang="en-US"/>
        </a:p>
      </dgm:t>
    </dgm:pt>
    <dgm:pt modelId="{4C630207-1920-4893-9DF1-646F6E3391B5}">
      <dgm:prSet/>
      <dgm:spPr>
        <a:solidFill>
          <a:srgbClr val="DEDFDE"/>
        </a:solidFill>
        <a:ln>
          <a:noFill/>
        </a:ln>
      </dgm:spPr>
      <dgm:t>
        <a:bodyPr/>
        <a:lstStyle/>
        <a:p>
          <a:pPr>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Disclosing</a:t>
          </a:r>
        </a:p>
      </dgm:t>
    </dgm:pt>
    <dgm:pt modelId="{C01EF4CD-C69B-44D8-9BB8-8B3B599F0ED5}" type="sibTrans" cxnId="{F9500625-316A-4ACF-B048-9E302987EE6D}">
      <dgm:prSet/>
      <dgm:spPr/>
      <dgm:t>
        <a:bodyPr/>
        <a:lstStyle/>
        <a:p>
          <a:endParaRPr lang="en-US"/>
        </a:p>
      </dgm:t>
    </dgm:pt>
    <dgm:pt modelId="{232C0B70-92C5-4D13-A5F3-C8CD28F6EEBD}" type="parTrans" cxnId="{F9500625-316A-4ACF-B048-9E302987EE6D}">
      <dgm:prSet/>
      <dgm:spPr/>
      <dgm:t>
        <a:bodyPr/>
        <a:lstStyle/>
        <a:p>
          <a:endParaRPr lang="en-US"/>
        </a:p>
      </dgm:t>
    </dgm:pt>
    <dgm:pt modelId="{053AC8C0-9151-45B3-9947-CA0C9F5E8E6E}">
      <dgm:prSet/>
      <dgm:spPr>
        <a:solidFill>
          <a:srgbClr val="F2F2F1"/>
        </a:solidFill>
        <a:ln>
          <a:noFill/>
        </a:ln>
      </dgm:spPr>
      <dgm:t>
        <a:bodyPr/>
        <a:lstStyle/>
        <a:p>
          <a:pPr>
            <a:lnSpc>
              <a:spcPct val="100000"/>
            </a:lnSpc>
            <a:spcBef>
              <a:spcPts val="500"/>
            </a:spcBef>
            <a:spcAft>
              <a:spcPts val="0"/>
            </a:spcAft>
          </a:pPr>
          <a:r>
            <a:rPr lang="en-US" dirty="0">
              <a:solidFill>
                <a:srgbClr val="343433"/>
              </a:solidFill>
              <a:latin typeface="Arial" panose="020B0604020202020204" pitchFamily="34" charset="0"/>
              <a:cs typeface="Arial" panose="020B0604020202020204" pitchFamily="34" charset="0"/>
            </a:rPr>
            <a:t>Selling Reverses</a:t>
          </a:r>
        </a:p>
      </dgm:t>
    </dgm:pt>
    <dgm:pt modelId="{1169923B-4D90-428B-B777-9FCDFF70E85B}" type="sibTrans" cxnId="{43E2ABAF-79A4-4CFA-BF82-9A2E07CEDEFC}">
      <dgm:prSet/>
      <dgm:spPr/>
      <dgm:t>
        <a:bodyPr/>
        <a:lstStyle/>
        <a:p>
          <a:endParaRPr lang="en-US"/>
        </a:p>
      </dgm:t>
    </dgm:pt>
    <dgm:pt modelId="{F15516AF-EA22-4C99-B9C0-4B65578AF099}" type="parTrans" cxnId="{43E2ABAF-79A4-4CFA-BF82-9A2E07CEDEFC}">
      <dgm:prSet/>
      <dgm:spPr/>
      <dgm:t>
        <a:bodyPr/>
        <a:lstStyle/>
        <a:p>
          <a:endParaRPr lang="en-US"/>
        </a:p>
      </dgm:t>
    </dgm:pt>
    <dgm:pt modelId="{02A896A7-6948-45BA-AAC0-BC1D508BCFAA}">
      <dgm:prSet/>
      <dgm:spPr>
        <a:solidFill>
          <a:srgbClr val="DEDFDE"/>
        </a:solidFill>
        <a:ln>
          <a:noFill/>
        </a:ln>
      </dgm:spPr>
      <dgm:t>
        <a:bodyPr/>
        <a:lstStyle/>
        <a:p>
          <a:pPr>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Loan Flow</a:t>
          </a:r>
        </a:p>
      </dgm:t>
    </dgm:pt>
    <dgm:pt modelId="{8E9FE276-5F62-41CE-8502-05D2AD2EC7E8}" type="sibTrans" cxnId="{9C223D3D-2D92-4411-AC2D-779BBA26E033}">
      <dgm:prSet/>
      <dgm:spPr/>
      <dgm:t>
        <a:bodyPr/>
        <a:lstStyle/>
        <a:p>
          <a:endParaRPr lang="en-US"/>
        </a:p>
      </dgm:t>
    </dgm:pt>
    <dgm:pt modelId="{B4874D34-4B1F-45F2-A9A1-5A92B852424F}" type="parTrans" cxnId="{9C223D3D-2D92-4411-AC2D-779BBA26E033}">
      <dgm:prSet/>
      <dgm:spPr/>
      <dgm:t>
        <a:bodyPr/>
        <a:lstStyle/>
        <a:p>
          <a:endParaRPr lang="en-US"/>
        </a:p>
      </dgm:t>
    </dgm:pt>
    <dgm:pt modelId="{D79530CD-8578-430B-B1BD-DB222FD40513}">
      <dgm:prSet/>
      <dgm:spPr>
        <a:solidFill>
          <a:srgbClr val="DEDFDE"/>
        </a:solidFill>
        <a:ln>
          <a:noFill/>
        </a:ln>
      </dgm:spPr>
      <dgm:t>
        <a:bodyPr/>
        <a:lstStyle/>
        <a:p>
          <a:pPr>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Life of Loan</a:t>
          </a:r>
        </a:p>
      </dgm:t>
    </dgm:pt>
    <dgm:pt modelId="{CE2F0399-1145-4696-9CF3-212FF4ABD7E5}" type="sibTrans" cxnId="{33E67EB0-36C7-4783-8DA7-2048185158D9}">
      <dgm:prSet/>
      <dgm:spPr/>
      <dgm:t>
        <a:bodyPr/>
        <a:lstStyle/>
        <a:p>
          <a:endParaRPr lang="en-US"/>
        </a:p>
      </dgm:t>
    </dgm:pt>
    <dgm:pt modelId="{9A9ADD3F-CC18-4068-A693-C76E8C732934}" type="parTrans" cxnId="{33E67EB0-36C7-4783-8DA7-2048185158D9}">
      <dgm:prSet/>
      <dgm:spPr/>
      <dgm:t>
        <a:bodyPr/>
        <a:lstStyle/>
        <a:p>
          <a:endParaRPr lang="en-US"/>
        </a:p>
      </dgm:t>
    </dgm:pt>
    <dgm:pt modelId="{0337555F-4451-4F17-9C8B-A603A1ABC7F2}" type="pres">
      <dgm:prSet presAssocID="{505589BF-91B5-4DF0-84D0-45697CCB9908}" presName="Name0" presStyleCnt="0">
        <dgm:presLayoutVars>
          <dgm:dir/>
          <dgm:animLvl val="lvl"/>
          <dgm:resizeHandles val="exact"/>
        </dgm:presLayoutVars>
      </dgm:prSet>
      <dgm:spPr/>
    </dgm:pt>
    <dgm:pt modelId="{DDF14094-3900-4530-9F14-57473983CD12}" type="pres">
      <dgm:prSet presAssocID="{5680F7A7-BF61-4680-BCE6-FD78E4CA3984}" presName="composite" presStyleCnt="0"/>
      <dgm:spPr/>
    </dgm:pt>
    <dgm:pt modelId="{42954793-1401-41CD-8163-4075F9DEA816}" type="pres">
      <dgm:prSet presAssocID="{5680F7A7-BF61-4680-BCE6-FD78E4CA3984}" presName="parTx" presStyleLbl="alignNode1" presStyleIdx="0" presStyleCnt="5">
        <dgm:presLayoutVars>
          <dgm:chMax val="0"/>
          <dgm:chPref val="0"/>
        </dgm:presLayoutVars>
      </dgm:prSet>
      <dgm:spPr/>
    </dgm:pt>
    <dgm:pt modelId="{DC3DB5AA-49C3-4620-AEE3-81F1A1D39730}" type="pres">
      <dgm:prSet presAssocID="{5680F7A7-BF61-4680-BCE6-FD78E4CA3984}" presName="desTx" presStyleLbl="alignAccFollowNode1" presStyleIdx="0" presStyleCnt="5">
        <dgm:presLayoutVars/>
      </dgm:prSet>
      <dgm:spPr/>
    </dgm:pt>
    <dgm:pt modelId="{1F636562-B994-498E-BDD2-5850B634404C}" type="pres">
      <dgm:prSet presAssocID="{09CEEE2C-7643-4BBB-808B-0140B1C4035D}" presName="space" presStyleCnt="0"/>
      <dgm:spPr/>
    </dgm:pt>
    <dgm:pt modelId="{31E93FB5-CDA9-49A3-966E-25F9D23F97A7}" type="pres">
      <dgm:prSet presAssocID="{D5A1580F-8476-4DCC-BA43-112CE8F3DB9F}" presName="composite" presStyleCnt="0"/>
      <dgm:spPr/>
    </dgm:pt>
    <dgm:pt modelId="{864E6765-32CE-40A1-AA9F-D58DCEE897E2}" type="pres">
      <dgm:prSet presAssocID="{D5A1580F-8476-4DCC-BA43-112CE8F3DB9F}" presName="parTx" presStyleLbl="alignNode1" presStyleIdx="1" presStyleCnt="5">
        <dgm:presLayoutVars>
          <dgm:chMax val="0"/>
          <dgm:chPref val="0"/>
        </dgm:presLayoutVars>
      </dgm:prSet>
      <dgm:spPr/>
    </dgm:pt>
    <dgm:pt modelId="{0BC650D7-9796-4C2F-9304-AE70E71255AA}" type="pres">
      <dgm:prSet presAssocID="{D5A1580F-8476-4DCC-BA43-112CE8F3DB9F}" presName="desTx" presStyleLbl="alignAccFollowNode1" presStyleIdx="1" presStyleCnt="5">
        <dgm:presLayoutVars/>
      </dgm:prSet>
      <dgm:spPr/>
    </dgm:pt>
    <dgm:pt modelId="{50C76851-3722-4E2A-9691-0A815770BDB2}" type="pres">
      <dgm:prSet presAssocID="{FC1CCFB3-606E-4B08-BB19-FAA291AC540A}" presName="space" presStyleCnt="0"/>
      <dgm:spPr/>
    </dgm:pt>
    <dgm:pt modelId="{17722604-9AB5-4929-BA8C-DF7207B4B00C}" type="pres">
      <dgm:prSet presAssocID="{285F78BA-CD37-4BDF-86C8-C9D89E53258B}" presName="composite" presStyleCnt="0"/>
      <dgm:spPr/>
    </dgm:pt>
    <dgm:pt modelId="{2B3CA903-0CA1-48A0-AA5B-31AA71B3F1A2}" type="pres">
      <dgm:prSet presAssocID="{285F78BA-CD37-4BDF-86C8-C9D89E53258B}" presName="parTx" presStyleLbl="alignNode1" presStyleIdx="2" presStyleCnt="5">
        <dgm:presLayoutVars>
          <dgm:chMax val="0"/>
          <dgm:chPref val="0"/>
        </dgm:presLayoutVars>
      </dgm:prSet>
      <dgm:spPr/>
    </dgm:pt>
    <dgm:pt modelId="{9506C156-2E26-4919-92F8-C6FA898981EA}" type="pres">
      <dgm:prSet presAssocID="{285F78BA-CD37-4BDF-86C8-C9D89E53258B}" presName="desTx" presStyleLbl="alignAccFollowNode1" presStyleIdx="2" presStyleCnt="5">
        <dgm:presLayoutVars/>
      </dgm:prSet>
      <dgm:spPr/>
    </dgm:pt>
    <dgm:pt modelId="{28C71704-E5CE-4ADF-B736-69E89295CBF2}" type="pres">
      <dgm:prSet presAssocID="{3AACB36B-91CB-451D-8EB3-0C9009CB6720}" presName="space" presStyleCnt="0"/>
      <dgm:spPr/>
    </dgm:pt>
    <dgm:pt modelId="{E016C3D6-6389-491D-8199-4524B2810B1C}" type="pres">
      <dgm:prSet presAssocID="{34CC2992-5775-44FE-8F30-6912E659159F}" presName="composite" presStyleCnt="0"/>
      <dgm:spPr/>
    </dgm:pt>
    <dgm:pt modelId="{F22DF3EB-83F0-4477-AA97-082BB6FD7772}" type="pres">
      <dgm:prSet presAssocID="{34CC2992-5775-44FE-8F30-6912E659159F}" presName="parTx" presStyleLbl="alignNode1" presStyleIdx="3" presStyleCnt="5">
        <dgm:presLayoutVars>
          <dgm:chMax val="0"/>
          <dgm:chPref val="0"/>
        </dgm:presLayoutVars>
      </dgm:prSet>
      <dgm:spPr/>
    </dgm:pt>
    <dgm:pt modelId="{38A59CB0-7B3D-43CB-BE1C-3A828A6AC113}" type="pres">
      <dgm:prSet presAssocID="{34CC2992-5775-44FE-8F30-6912E659159F}" presName="desTx" presStyleLbl="alignAccFollowNode1" presStyleIdx="3" presStyleCnt="5">
        <dgm:presLayoutVars/>
      </dgm:prSet>
      <dgm:spPr/>
    </dgm:pt>
    <dgm:pt modelId="{9C16FBF5-ADD4-41A9-A3E6-3988A93F6BDA}" type="pres">
      <dgm:prSet presAssocID="{F6CBA595-8E53-4CBE-AE5F-1A91024AAE52}" presName="space" presStyleCnt="0"/>
      <dgm:spPr/>
    </dgm:pt>
    <dgm:pt modelId="{12239BC4-3B6A-4C44-A802-514BBEAA6951}" type="pres">
      <dgm:prSet presAssocID="{2DB711BE-B69D-4CF6-B915-ACE9366C16FB}" presName="composite" presStyleCnt="0"/>
      <dgm:spPr/>
    </dgm:pt>
    <dgm:pt modelId="{278BB3C4-99A1-4499-985B-076417F6A4C8}" type="pres">
      <dgm:prSet presAssocID="{2DB711BE-B69D-4CF6-B915-ACE9366C16FB}" presName="parTx" presStyleLbl="alignNode1" presStyleIdx="4" presStyleCnt="5">
        <dgm:presLayoutVars>
          <dgm:chMax val="0"/>
          <dgm:chPref val="0"/>
        </dgm:presLayoutVars>
      </dgm:prSet>
      <dgm:spPr/>
    </dgm:pt>
    <dgm:pt modelId="{1D432BEE-5418-410E-A6D3-AAB655076174}" type="pres">
      <dgm:prSet presAssocID="{2DB711BE-B69D-4CF6-B915-ACE9366C16FB}" presName="desTx" presStyleLbl="alignAccFollowNode1" presStyleIdx="4" presStyleCnt="5">
        <dgm:presLayoutVars/>
      </dgm:prSet>
      <dgm:spPr/>
    </dgm:pt>
  </dgm:ptLst>
  <dgm:cxnLst>
    <dgm:cxn modelId="{C8C03A00-8996-4746-AE58-B29C229B7913}" type="presOf" srcId="{2CEEE7B0-742B-4CB6-B43A-4CEA0BEA6963}" destId="{9506C156-2E26-4919-92F8-C6FA898981EA}" srcOrd="0" destOrd="1" presId="urn:microsoft.com/office/officeart/2016/7/layout/HorizontalActionList"/>
    <dgm:cxn modelId="{B8C93F1B-28BA-48B2-AD69-F63C174DC06A}" type="presOf" srcId="{5A6B2799-FFDD-4120-99B5-42FB08D51AE3}" destId="{DC3DB5AA-49C3-4620-AEE3-81F1A1D39730}" srcOrd="0" destOrd="0" presId="urn:microsoft.com/office/officeart/2016/7/layout/HorizontalActionList"/>
    <dgm:cxn modelId="{28E76D21-5B04-4972-B083-0B1B60F9336C}" srcId="{5680F7A7-BF61-4680-BCE6-FD78E4CA3984}" destId="{5A6B2799-FFDD-4120-99B5-42FB08D51AE3}" srcOrd="0" destOrd="0" parTransId="{88F899A0-2499-4E72-BDB2-E4F5D6BCF9CE}" sibTransId="{95D7CAFD-A9F8-4422-968F-E3A68E55AB6F}"/>
    <dgm:cxn modelId="{F9500625-316A-4ACF-B048-9E302987EE6D}" srcId="{6D174852-55EA-445B-A119-E56D399C4855}" destId="{4C630207-1920-4893-9DF1-646F6E3391B5}" srcOrd="1" destOrd="0" parTransId="{232C0B70-92C5-4D13-A5F3-C8CD28F6EEBD}" sibTransId="{C01EF4CD-C69B-44D8-9BB8-8B3B599F0ED5}"/>
    <dgm:cxn modelId="{6AA99C2F-A60D-49CD-A6F0-628911697598}" srcId="{D5A1580F-8476-4DCC-BA43-112CE8F3DB9F}" destId="{E8B696C7-79A3-4402-A0BB-33D38E1EA5E3}" srcOrd="0" destOrd="0" parTransId="{EFE9ACB6-C943-4968-97CD-4A65633953F5}" sibTransId="{8148E1CD-917E-4155-B0B5-FB9183FD106B}"/>
    <dgm:cxn modelId="{A0AF9939-DCDA-4099-BD8F-D8327056288B}" type="presOf" srcId="{285F78BA-CD37-4BDF-86C8-C9D89E53258B}" destId="{2B3CA903-0CA1-48A0-AA5B-31AA71B3F1A2}" srcOrd="0" destOrd="0" presId="urn:microsoft.com/office/officeart/2016/7/layout/HorizontalActionList"/>
    <dgm:cxn modelId="{9C223D3D-2D92-4411-AC2D-779BBA26E033}" srcId="{2DB711BE-B69D-4CF6-B915-ACE9366C16FB}" destId="{02A896A7-6948-45BA-AAC0-BC1D508BCFAA}" srcOrd="0" destOrd="0" parTransId="{B4874D34-4B1F-45F2-A9A1-5A92B852424F}" sibTransId="{8E9FE276-5F62-41CE-8502-05D2AD2EC7E8}"/>
    <dgm:cxn modelId="{75D47765-157A-43A9-A963-60CC31952214}" srcId="{6D174852-55EA-445B-A119-E56D399C4855}" destId="{2CEEE7B0-742B-4CB6-B43A-4CEA0BEA6963}" srcOrd="0" destOrd="0" parTransId="{671CA1F8-029B-47B2-ACB6-3F75B2B22CC7}" sibTransId="{0825AF04-1EBA-4B06-A9D9-4DAE70406228}"/>
    <dgm:cxn modelId="{C9883C66-DE62-4C4A-972F-90773A49BA1D}" srcId="{5A6B2799-FFDD-4120-99B5-42FB08D51AE3}" destId="{A93EDF99-00F9-4729-A6F2-DB76F1977804}" srcOrd="0" destOrd="0" parTransId="{1F901794-A219-428E-9199-7859070F1E8A}" sibTransId="{324A6272-1EB0-40D9-A41A-2208639DFA89}"/>
    <dgm:cxn modelId="{BD48F267-88DA-484E-B75D-5714B31F60A6}" type="presOf" srcId="{5680F7A7-BF61-4680-BCE6-FD78E4CA3984}" destId="{42954793-1401-41CD-8163-4075F9DEA816}" srcOrd="0" destOrd="0" presId="urn:microsoft.com/office/officeart/2016/7/layout/HorizontalActionList"/>
    <dgm:cxn modelId="{94466C48-506B-4F56-8132-CC2349C261B6}" srcId="{E8B696C7-79A3-4402-A0BB-33D38E1EA5E3}" destId="{B6299234-DD26-41ED-9C17-CC8ED72AD5DB}" srcOrd="0" destOrd="0" parTransId="{72B4E3D6-45F9-4975-B0F6-D1400CCD1445}" sibTransId="{36540878-7F02-4A8E-B91B-7132F0C18CD9}"/>
    <dgm:cxn modelId="{B1C0994D-1997-49CF-96BB-23D7BD051747}" srcId="{505589BF-91B5-4DF0-84D0-45697CCB9908}" destId="{285F78BA-CD37-4BDF-86C8-C9D89E53258B}" srcOrd="2" destOrd="0" parTransId="{273A4CE2-5696-447F-B523-59BF76F13C5B}" sibTransId="{3AACB36B-91CB-451D-8EB3-0C9009CB6720}"/>
    <dgm:cxn modelId="{69FB3F4E-29C3-4F46-AA7A-281AA822EC2D}" type="presOf" srcId="{A93EDF99-00F9-4729-A6F2-DB76F1977804}" destId="{DC3DB5AA-49C3-4620-AEE3-81F1A1D39730}" srcOrd="0" destOrd="1" presId="urn:microsoft.com/office/officeart/2016/7/layout/HorizontalActionList"/>
    <dgm:cxn modelId="{58069577-1B02-4198-A663-4467023CE593}" type="presOf" srcId="{E8B696C7-79A3-4402-A0BB-33D38E1EA5E3}" destId="{0BC650D7-9796-4C2F-9304-AE70E71255AA}" srcOrd="0" destOrd="0" presId="urn:microsoft.com/office/officeart/2016/7/layout/HorizontalActionList"/>
    <dgm:cxn modelId="{09B63B5A-5E2E-49A1-9765-6A93E3423B4F}" type="presOf" srcId="{DBA0C44B-3007-4644-AA59-D08882FF1530}" destId="{DC3DB5AA-49C3-4620-AEE3-81F1A1D39730}" srcOrd="0" destOrd="3" presId="urn:microsoft.com/office/officeart/2016/7/layout/HorizontalActionList"/>
    <dgm:cxn modelId="{6C99597A-F606-45FD-B8FF-177C18C5E6F4}" srcId="{5A6B2799-FFDD-4120-99B5-42FB08D51AE3}" destId="{DBA0C44B-3007-4644-AA59-D08882FF1530}" srcOrd="2" destOrd="0" parTransId="{330A6DAE-57FD-48CC-8786-DB6BE90CE13B}" sibTransId="{35296E5E-3974-4997-9317-39087B34C5A9}"/>
    <dgm:cxn modelId="{A209957A-A635-4435-BDB6-68414305F7BC}" srcId="{505589BF-91B5-4DF0-84D0-45697CCB9908}" destId="{5680F7A7-BF61-4680-BCE6-FD78E4CA3984}" srcOrd="0" destOrd="0" parTransId="{CBA66D1E-9208-4D6F-9F42-43950C23BA8A}" sibTransId="{09CEEE2C-7643-4BBB-808B-0140B1C4035D}"/>
    <dgm:cxn modelId="{FBFA7B82-6E7D-4055-B961-02D6A9B8D64C}" srcId="{285F78BA-CD37-4BDF-86C8-C9D89E53258B}" destId="{6D174852-55EA-445B-A119-E56D399C4855}" srcOrd="0" destOrd="0" parTransId="{8D1758CD-F451-430A-8597-F545B20ABECC}" sibTransId="{D32CC35E-5285-4A1E-9A69-863B2A86AF8D}"/>
    <dgm:cxn modelId="{AFBEBF83-9DD2-43B9-8184-98AD711845E7}" type="presOf" srcId="{2FC9B57D-CACB-4B18-B86A-1564AA3CFD7A}" destId="{0BC650D7-9796-4C2F-9304-AE70E71255AA}" srcOrd="0" destOrd="2" presId="urn:microsoft.com/office/officeart/2016/7/layout/HorizontalActionList"/>
    <dgm:cxn modelId="{43DD2395-6560-48D0-BE3B-3DF0CB48D32B}" type="presOf" srcId="{6D174852-55EA-445B-A119-E56D399C4855}" destId="{9506C156-2E26-4919-92F8-C6FA898981EA}" srcOrd="0" destOrd="0" presId="urn:microsoft.com/office/officeart/2016/7/layout/HorizontalActionList"/>
    <dgm:cxn modelId="{2F7E7699-A473-4131-B775-3460660B91E8}" type="presOf" srcId="{D5A1580F-8476-4DCC-BA43-112CE8F3DB9F}" destId="{864E6765-32CE-40A1-AA9F-D58DCEE897E2}" srcOrd="0" destOrd="0" presId="urn:microsoft.com/office/officeart/2016/7/layout/HorizontalActionList"/>
    <dgm:cxn modelId="{328925A2-F610-4B5E-9612-0CC117BA3CAE}" type="presOf" srcId="{D79530CD-8578-430B-B1BD-DB222FD40513}" destId="{1D432BEE-5418-410E-A6D3-AAB655076174}" srcOrd="0" destOrd="1" presId="urn:microsoft.com/office/officeart/2016/7/layout/HorizontalActionList"/>
    <dgm:cxn modelId="{860940A7-898F-4474-A206-FBEF09A2C9AF}" srcId="{505589BF-91B5-4DF0-84D0-45697CCB9908}" destId="{34CC2992-5775-44FE-8F30-6912E659159F}" srcOrd="3" destOrd="0" parTransId="{44478A26-3AD1-4C45-91B8-6723E52DC6BF}" sibTransId="{F6CBA595-8E53-4CBE-AE5F-1A91024AAE52}"/>
    <dgm:cxn modelId="{FB25B8AC-92EA-41FD-A830-458F408A31E3}" type="presOf" srcId="{505589BF-91B5-4DF0-84D0-45697CCB9908}" destId="{0337555F-4451-4F17-9C8B-A603A1ABC7F2}" srcOrd="0" destOrd="0" presId="urn:microsoft.com/office/officeart/2016/7/layout/HorizontalActionList"/>
    <dgm:cxn modelId="{43E2ABAF-79A4-4CFA-BF82-9A2E07CEDEFC}" srcId="{34CC2992-5775-44FE-8F30-6912E659159F}" destId="{053AC8C0-9151-45B3-9947-CA0C9F5E8E6E}" srcOrd="0" destOrd="0" parTransId="{F15516AF-EA22-4C99-B9C0-4B65578AF099}" sibTransId="{1169923B-4D90-428B-B777-9FCDFF70E85B}"/>
    <dgm:cxn modelId="{33E67EB0-36C7-4783-8DA7-2048185158D9}" srcId="{02A896A7-6948-45BA-AAC0-BC1D508BCFAA}" destId="{D79530CD-8578-430B-B1BD-DB222FD40513}" srcOrd="0" destOrd="0" parTransId="{9A9ADD3F-CC18-4068-A693-C76E8C732934}" sibTransId="{CE2F0399-1145-4696-9CF3-212FF4ABD7E5}"/>
    <dgm:cxn modelId="{27DA70B5-7D6A-4C75-A323-32392F7588F6}" srcId="{5A6B2799-FFDD-4120-99B5-42FB08D51AE3}" destId="{68556836-9FE8-43E4-9D99-84B8391964A2}" srcOrd="1" destOrd="0" parTransId="{FEBE3740-9E68-44DC-9E97-1F8198312CE9}" sibTransId="{B5956263-ADC7-41E5-B3CC-A692E23CC200}"/>
    <dgm:cxn modelId="{4EEFF1C4-E9FF-4466-8212-83C6DCA15C19}" type="presOf" srcId="{02A896A7-6948-45BA-AAC0-BC1D508BCFAA}" destId="{1D432BEE-5418-410E-A6D3-AAB655076174}" srcOrd="0" destOrd="0" presId="urn:microsoft.com/office/officeart/2016/7/layout/HorizontalActionList"/>
    <dgm:cxn modelId="{71BD8ACF-2D4D-4F34-855E-2451223CDEE4}" type="presOf" srcId="{053AC8C0-9151-45B3-9947-CA0C9F5E8E6E}" destId="{38A59CB0-7B3D-43CB-BE1C-3A828A6AC113}" srcOrd="0" destOrd="0" presId="urn:microsoft.com/office/officeart/2016/7/layout/HorizontalActionList"/>
    <dgm:cxn modelId="{B3CD84E0-C9A5-4A55-B9A2-D88AAD2B4196}" type="presOf" srcId="{34CC2992-5775-44FE-8F30-6912E659159F}" destId="{F22DF3EB-83F0-4477-AA97-082BB6FD7772}" srcOrd="0" destOrd="0" presId="urn:microsoft.com/office/officeart/2016/7/layout/HorizontalActionList"/>
    <dgm:cxn modelId="{B6A1A8E2-693D-419D-B015-50A051137C16}" type="presOf" srcId="{68556836-9FE8-43E4-9D99-84B8391964A2}" destId="{DC3DB5AA-49C3-4620-AEE3-81F1A1D39730}" srcOrd="0" destOrd="2" presId="urn:microsoft.com/office/officeart/2016/7/layout/HorizontalActionList"/>
    <dgm:cxn modelId="{DD8B17E4-C858-47FE-A6E5-A1B1856F5E6C}" srcId="{505589BF-91B5-4DF0-84D0-45697CCB9908}" destId="{D5A1580F-8476-4DCC-BA43-112CE8F3DB9F}" srcOrd="1" destOrd="0" parTransId="{744C2273-F7DB-4A2D-A165-08FB016F1684}" sibTransId="{FC1CCFB3-606E-4B08-BB19-FAA291AC540A}"/>
    <dgm:cxn modelId="{9CA852E5-A387-43FD-A1E0-5F66ECAE78CD}" type="presOf" srcId="{B6299234-DD26-41ED-9C17-CC8ED72AD5DB}" destId="{0BC650D7-9796-4C2F-9304-AE70E71255AA}" srcOrd="0" destOrd="1" presId="urn:microsoft.com/office/officeart/2016/7/layout/HorizontalActionList"/>
    <dgm:cxn modelId="{F28B61EA-B1B2-4CDE-A0AE-F7F124CE800A}" srcId="{505589BF-91B5-4DF0-84D0-45697CCB9908}" destId="{2DB711BE-B69D-4CF6-B915-ACE9366C16FB}" srcOrd="4" destOrd="0" parTransId="{04817C2E-AE2C-4BB1-8AB9-6B2E116D6418}" sibTransId="{6284A5FD-5313-48DE-BE4A-49AADA825623}"/>
    <dgm:cxn modelId="{06952DEF-5D5D-44B4-82EE-09F6075F0F7C}" srcId="{E8B696C7-79A3-4402-A0BB-33D38E1EA5E3}" destId="{2FC9B57D-CACB-4B18-B86A-1564AA3CFD7A}" srcOrd="1" destOrd="0" parTransId="{3E635244-CA92-4A01-8649-9E36AF4E9BF4}" sibTransId="{98C9C9D9-2382-4420-8A98-3A2E0287140D}"/>
    <dgm:cxn modelId="{6EEC06F6-376C-4CEE-A0F4-A7F0FDC4B6B5}" type="presOf" srcId="{4C630207-1920-4893-9DF1-646F6E3391B5}" destId="{9506C156-2E26-4919-92F8-C6FA898981EA}" srcOrd="0" destOrd="2" presId="urn:microsoft.com/office/officeart/2016/7/layout/HorizontalActionList"/>
    <dgm:cxn modelId="{9A617EFD-CBFE-49A4-A223-D2D10B93A407}" type="presOf" srcId="{2DB711BE-B69D-4CF6-B915-ACE9366C16FB}" destId="{278BB3C4-99A1-4499-985B-076417F6A4C8}" srcOrd="0" destOrd="0" presId="urn:microsoft.com/office/officeart/2016/7/layout/HorizontalActionList"/>
    <dgm:cxn modelId="{AF0927FA-D3A6-4FA4-974F-9225B39ABB05}" type="presParOf" srcId="{0337555F-4451-4F17-9C8B-A603A1ABC7F2}" destId="{DDF14094-3900-4530-9F14-57473983CD12}" srcOrd="0" destOrd="0" presId="urn:microsoft.com/office/officeart/2016/7/layout/HorizontalActionList"/>
    <dgm:cxn modelId="{057B0803-7EB1-4F33-B97B-89C290D566B3}" type="presParOf" srcId="{DDF14094-3900-4530-9F14-57473983CD12}" destId="{42954793-1401-41CD-8163-4075F9DEA816}" srcOrd="0" destOrd="0" presId="urn:microsoft.com/office/officeart/2016/7/layout/HorizontalActionList"/>
    <dgm:cxn modelId="{5134B979-16C6-45FC-BD10-437FBDF28FA0}" type="presParOf" srcId="{DDF14094-3900-4530-9F14-57473983CD12}" destId="{DC3DB5AA-49C3-4620-AEE3-81F1A1D39730}" srcOrd="1" destOrd="0" presId="urn:microsoft.com/office/officeart/2016/7/layout/HorizontalActionList"/>
    <dgm:cxn modelId="{E512E287-6A2A-4CC3-8015-BD1FE2116525}" type="presParOf" srcId="{0337555F-4451-4F17-9C8B-A603A1ABC7F2}" destId="{1F636562-B994-498E-BDD2-5850B634404C}" srcOrd="1" destOrd="0" presId="urn:microsoft.com/office/officeart/2016/7/layout/HorizontalActionList"/>
    <dgm:cxn modelId="{84FA89AB-03E9-49EB-A16E-576576D75898}" type="presParOf" srcId="{0337555F-4451-4F17-9C8B-A603A1ABC7F2}" destId="{31E93FB5-CDA9-49A3-966E-25F9D23F97A7}" srcOrd="2" destOrd="0" presId="urn:microsoft.com/office/officeart/2016/7/layout/HorizontalActionList"/>
    <dgm:cxn modelId="{1B12F417-E5F3-4897-BFF8-A78AF573A435}" type="presParOf" srcId="{31E93FB5-CDA9-49A3-966E-25F9D23F97A7}" destId="{864E6765-32CE-40A1-AA9F-D58DCEE897E2}" srcOrd="0" destOrd="0" presId="urn:microsoft.com/office/officeart/2016/7/layout/HorizontalActionList"/>
    <dgm:cxn modelId="{DFB0FF1A-D435-4464-B6F9-109D9780ED32}" type="presParOf" srcId="{31E93FB5-CDA9-49A3-966E-25F9D23F97A7}" destId="{0BC650D7-9796-4C2F-9304-AE70E71255AA}" srcOrd="1" destOrd="0" presId="urn:microsoft.com/office/officeart/2016/7/layout/HorizontalActionList"/>
    <dgm:cxn modelId="{4806B48A-96B7-4719-BDE9-71906AE75A4A}" type="presParOf" srcId="{0337555F-4451-4F17-9C8B-A603A1ABC7F2}" destId="{50C76851-3722-4E2A-9691-0A815770BDB2}" srcOrd="3" destOrd="0" presId="urn:microsoft.com/office/officeart/2016/7/layout/HorizontalActionList"/>
    <dgm:cxn modelId="{D6D6F7F8-0AB3-4889-9A30-268902B83305}" type="presParOf" srcId="{0337555F-4451-4F17-9C8B-A603A1ABC7F2}" destId="{17722604-9AB5-4929-BA8C-DF7207B4B00C}" srcOrd="4" destOrd="0" presId="urn:microsoft.com/office/officeart/2016/7/layout/HorizontalActionList"/>
    <dgm:cxn modelId="{B12FD4E1-FB37-4921-827B-CE1E28B43299}" type="presParOf" srcId="{17722604-9AB5-4929-BA8C-DF7207B4B00C}" destId="{2B3CA903-0CA1-48A0-AA5B-31AA71B3F1A2}" srcOrd="0" destOrd="0" presId="urn:microsoft.com/office/officeart/2016/7/layout/HorizontalActionList"/>
    <dgm:cxn modelId="{C3D16D25-75CE-453D-95B2-36150EAB1A6F}" type="presParOf" srcId="{17722604-9AB5-4929-BA8C-DF7207B4B00C}" destId="{9506C156-2E26-4919-92F8-C6FA898981EA}" srcOrd="1" destOrd="0" presId="urn:microsoft.com/office/officeart/2016/7/layout/HorizontalActionList"/>
    <dgm:cxn modelId="{AB02AA9E-A7B9-4282-A939-5155B0D2B62C}" type="presParOf" srcId="{0337555F-4451-4F17-9C8B-A603A1ABC7F2}" destId="{28C71704-E5CE-4ADF-B736-69E89295CBF2}" srcOrd="5" destOrd="0" presId="urn:microsoft.com/office/officeart/2016/7/layout/HorizontalActionList"/>
    <dgm:cxn modelId="{0AD6510C-B840-40E5-A94D-8C1FAD7FA861}" type="presParOf" srcId="{0337555F-4451-4F17-9C8B-A603A1ABC7F2}" destId="{E016C3D6-6389-491D-8199-4524B2810B1C}" srcOrd="6" destOrd="0" presId="urn:microsoft.com/office/officeart/2016/7/layout/HorizontalActionList"/>
    <dgm:cxn modelId="{C4AED771-8523-4953-988A-13F22B94CCF5}" type="presParOf" srcId="{E016C3D6-6389-491D-8199-4524B2810B1C}" destId="{F22DF3EB-83F0-4477-AA97-082BB6FD7772}" srcOrd="0" destOrd="0" presId="urn:microsoft.com/office/officeart/2016/7/layout/HorizontalActionList"/>
    <dgm:cxn modelId="{1B4E1816-0C01-46B5-88D2-5566B4FDC0A4}" type="presParOf" srcId="{E016C3D6-6389-491D-8199-4524B2810B1C}" destId="{38A59CB0-7B3D-43CB-BE1C-3A828A6AC113}" srcOrd="1" destOrd="0" presId="urn:microsoft.com/office/officeart/2016/7/layout/HorizontalActionList"/>
    <dgm:cxn modelId="{690904B5-C7FC-423F-8A38-3332D95FE400}" type="presParOf" srcId="{0337555F-4451-4F17-9C8B-A603A1ABC7F2}" destId="{9C16FBF5-ADD4-41A9-A3E6-3988A93F6BDA}" srcOrd="7" destOrd="0" presId="urn:microsoft.com/office/officeart/2016/7/layout/HorizontalActionList"/>
    <dgm:cxn modelId="{F6169B1D-F7C2-4D7B-ACE1-A43AB6E980B6}" type="presParOf" srcId="{0337555F-4451-4F17-9C8B-A603A1ABC7F2}" destId="{12239BC4-3B6A-4C44-A802-514BBEAA6951}" srcOrd="8" destOrd="0" presId="urn:microsoft.com/office/officeart/2016/7/layout/HorizontalActionList"/>
    <dgm:cxn modelId="{E1529F27-04F2-409A-8B10-67FD3A36E5B8}" type="presParOf" srcId="{12239BC4-3B6A-4C44-A802-514BBEAA6951}" destId="{278BB3C4-99A1-4499-985B-076417F6A4C8}" srcOrd="0" destOrd="0" presId="urn:microsoft.com/office/officeart/2016/7/layout/HorizontalActionList"/>
    <dgm:cxn modelId="{FCF32A92-90C1-4596-9397-5CA5BC687589}" type="presParOf" srcId="{12239BC4-3B6A-4C44-A802-514BBEAA6951}" destId="{1D432BEE-5418-410E-A6D3-AAB655076174}"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3349C1-36BB-4114-9703-A7EEECB410F7}"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US"/>
        </a:p>
      </dgm:t>
    </dgm:pt>
    <dgm:pt modelId="{0AA6A9C9-53BD-4DA4-A639-5E020040C00F}">
      <dgm:prSet phldrT="[Text]" custT="1"/>
      <dgm:spPr>
        <a:solidFill>
          <a:srgbClr val="253661"/>
        </a:solidFill>
      </dgm:spPr>
      <dgm:t>
        <a:bodyPr/>
        <a:lstStyle/>
        <a:p>
          <a:pPr>
            <a:spcAft>
              <a:spcPts val="0"/>
            </a:spcAft>
          </a:pPr>
          <a:endParaRPr lang="en-US" sz="1100" b="0" i="0" dirty="0">
            <a:latin typeface="Arial" panose="020B0604020202020204" pitchFamily="34" charset="0"/>
            <a:cs typeface="Arial" panose="020B0604020202020204" pitchFamily="34" charset="0"/>
          </a:endParaRPr>
        </a:p>
      </dgm:t>
    </dgm:pt>
    <dgm:pt modelId="{41A57F63-F038-476E-BD4E-95C55F637429}" type="parTrans" cxnId="{21F0F909-DA6E-4FAE-BA93-694381BFEDD5}">
      <dgm:prSet/>
      <dgm:spPr/>
      <dgm:t>
        <a:bodyPr/>
        <a:lstStyle/>
        <a:p>
          <a:endParaRPr lang="en-US"/>
        </a:p>
      </dgm:t>
    </dgm:pt>
    <dgm:pt modelId="{2C95E051-2BF9-468E-B2E0-6C581EC2B8CB}" type="sibTrans" cxnId="{21F0F909-DA6E-4FAE-BA93-694381BFEDD5}">
      <dgm:prSet/>
      <dgm:spPr/>
      <dgm:t>
        <a:bodyPr/>
        <a:lstStyle/>
        <a:p>
          <a:endParaRPr lang="en-US"/>
        </a:p>
      </dgm:t>
    </dgm:pt>
    <dgm:pt modelId="{C95E62F9-9ABB-4A91-BF2F-1DCBF7481526}">
      <dgm:prSet phldrT="[Text]" custT="1"/>
      <dgm:spPr>
        <a:solidFill>
          <a:srgbClr val="0E5993"/>
        </a:solidFill>
      </dgm:spPr>
      <dgm:t>
        <a:bodyPr anchor="t" anchorCtr="0"/>
        <a:lstStyle/>
        <a:p>
          <a:pPr>
            <a:spcAft>
              <a:spcPts val="0"/>
            </a:spcAft>
          </a:pPr>
          <a:endParaRPr lang="en-US" sz="1100" b="0" i="0" dirty="0">
            <a:latin typeface="Arial" panose="020B0604020202020204" pitchFamily="34" charset="0"/>
            <a:cs typeface="Arial" panose="020B0604020202020204" pitchFamily="34" charset="0"/>
          </a:endParaRPr>
        </a:p>
      </dgm:t>
    </dgm:pt>
    <dgm:pt modelId="{50772B3B-766C-498A-83EF-E46472AC61AC}" type="parTrans" cxnId="{E99EE216-704E-4BFE-A9D5-C10B1648A868}">
      <dgm:prSet/>
      <dgm:spPr/>
      <dgm:t>
        <a:bodyPr/>
        <a:lstStyle/>
        <a:p>
          <a:endParaRPr lang="en-US"/>
        </a:p>
      </dgm:t>
    </dgm:pt>
    <dgm:pt modelId="{D5884650-1929-4BD6-904A-6BCF1BDE9CA1}" type="sibTrans" cxnId="{E99EE216-704E-4BFE-A9D5-C10B1648A868}">
      <dgm:prSet/>
      <dgm:spPr/>
      <dgm:t>
        <a:bodyPr/>
        <a:lstStyle/>
        <a:p>
          <a:endParaRPr lang="en-US"/>
        </a:p>
      </dgm:t>
    </dgm:pt>
    <dgm:pt modelId="{FCB13864-AB30-474A-823D-9F610B15B330}">
      <dgm:prSet phldrT="[Text]" custT="1"/>
      <dgm:spPr>
        <a:solidFill>
          <a:srgbClr val="343433"/>
        </a:solidFill>
      </dgm:spPr>
      <dgm:t>
        <a:bodyPr bIns="91440" anchor="t" anchorCtr="0"/>
        <a:lstStyle/>
        <a:p>
          <a:pPr>
            <a:spcAft>
              <a:spcPts val="0"/>
            </a:spcAft>
          </a:pPr>
          <a:endParaRPr lang="en-US" sz="1100" b="0" i="0" dirty="0">
            <a:latin typeface="Arial" panose="020B0604020202020204" pitchFamily="34" charset="0"/>
            <a:cs typeface="Arial" panose="020B0604020202020204" pitchFamily="34" charset="0"/>
          </a:endParaRPr>
        </a:p>
      </dgm:t>
    </dgm:pt>
    <dgm:pt modelId="{79EB54DB-3DB1-4416-AE49-DA881A6E76ED}" type="parTrans" cxnId="{751CFBAF-83AD-42AC-81E2-89D6AF2F1A29}">
      <dgm:prSet/>
      <dgm:spPr/>
      <dgm:t>
        <a:bodyPr/>
        <a:lstStyle/>
        <a:p>
          <a:endParaRPr lang="en-US"/>
        </a:p>
      </dgm:t>
    </dgm:pt>
    <dgm:pt modelId="{62A036CC-EDDE-41C7-A364-95C5CDF70B88}" type="sibTrans" cxnId="{751CFBAF-83AD-42AC-81E2-89D6AF2F1A29}">
      <dgm:prSet/>
      <dgm:spPr/>
      <dgm:t>
        <a:bodyPr/>
        <a:lstStyle/>
        <a:p>
          <a:endParaRPr lang="en-US"/>
        </a:p>
      </dgm:t>
    </dgm:pt>
    <dgm:pt modelId="{1BC28C82-79C0-4914-93E4-136688818750}">
      <dgm:prSet phldrT="[Text]" custT="1"/>
      <dgm:spPr>
        <a:solidFill>
          <a:srgbClr val="EBAD34"/>
        </a:solidFill>
      </dgm:spPr>
      <dgm:t>
        <a:bodyPr anchor="t" anchorCtr="0"/>
        <a:lstStyle/>
        <a:p>
          <a:pPr>
            <a:spcAft>
              <a:spcPts val="0"/>
            </a:spcAft>
          </a:pPr>
          <a:endParaRPr lang="en-US" sz="1100" b="0" i="0" u="none" dirty="0">
            <a:latin typeface="Arial" panose="020B0604020202020204" pitchFamily="34" charset="0"/>
            <a:cs typeface="Arial" panose="020B0604020202020204" pitchFamily="34" charset="0"/>
          </a:endParaRPr>
        </a:p>
      </dgm:t>
    </dgm:pt>
    <dgm:pt modelId="{E367EEE2-313A-41D0-A1AB-BD92B038D54B}" type="parTrans" cxnId="{9B5880C5-108B-4DCC-B363-9D3AB7EC9973}">
      <dgm:prSet/>
      <dgm:spPr/>
      <dgm:t>
        <a:bodyPr/>
        <a:lstStyle/>
        <a:p>
          <a:endParaRPr lang="en-US"/>
        </a:p>
      </dgm:t>
    </dgm:pt>
    <dgm:pt modelId="{122DF0D2-3A44-4403-9CCB-71A86D27829E}" type="sibTrans" cxnId="{9B5880C5-108B-4DCC-B363-9D3AB7EC9973}">
      <dgm:prSet/>
      <dgm:spPr/>
      <dgm:t>
        <a:bodyPr/>
        <a:lstStyle/>
        <a:p>
          <a:endParaRPr lang="en-US"/>
        </a:p>
      </dgm:t>
    </dgm:pt>
    <dgm:pt modelId="{883BD40D-B3B5-443F-B8F6-3CB5A9973B65}">
      <dgm:prSet phldrT="[Text]" custT="1"/>
      <dgm:spPr>
        <a:solidFill>
          <a:srgbClr val="156B62"/>
        </a:solidFill>
        <a:ln>
          <a:solidFill>
            <a:srgbClr val="F9FBFD"/>
          </a:solidFill>
        </a:ln>
      </dgm:spPr>
      <dgm:t>
        <a:bodyPr anchor="t" anchorCtr="0"/>
        <a:lstStyle/>
        <a:p>
          <a:endParaRPr lang="en-US" sz="1000" b="0" i="0" u="none" dirty="0">
            <a:solidFill>
              <a:schemeClr val="bg1"/>
            </a:solidFill>
            <a:latin typeface="Arial" panose="020B0604020202020204" pitchFamily="34" charset="0"/>
            <a:cs typeface="Arial" panose="020B0604020202020204" pitchFamily="34" charset="0"/>
          </a:endParaRPr>
        </a:p>
      </dgm:t>
    </dgm:pt>
    <dgm:pt modelId="{F7DED68C-87CC-4279-8C91-12A3486FADB8}" type="parTrans" cxnId="{ABD27447-80C0-4E68-91A8-D90A42AFA270}">
      <dgm:prSet/>
      <dgm:spPr/>
      <dgm:t>
        <a:bodyPr/>
        <a:lstStyle/>
        <a:p>
          <a:endParaRPr lang="en-US"/>
        </a:p>
      </dgm:t>
    </dgm:pt>
    <dgm:pt modelId="{D03B4DF2-F550-461A-84F1-A1B636A41304}" type="sibTrans" cxnId="{ABD27447-80C0-4E68-91A8-D90A42AFA270}">
      <dgm:prSet/>
      <dgm:spPr/>
      <dgm:t>
        <a:bodyPr/>
        <a:lstStyle/>
        <a:p>
          <a:endParaRPr lang="en-US"/>
        </a:p>
      </dgm:t>
    </dgm:pt>
    <dgm:pt modelId="{2B5BC611-FF3E-4BA5-8EE4-C14756831AE5}" type="pres">
      <dgm:prSet presAssocID="{553349C1-36BB-4114-9703-A7EEECB410F7}" presName="Name0" presStyleCnt="0">
        <dgm:presLayoutVars>
          <dgm:chMax val="7"/>
          <dgm:resizeHandles val="exact"/>
        </dgm:presLayoutVars>
      </dgm:prSet>
      <dgm:spPr/>
    </dgm:pt>
    <dgm:pt modelId="{09558FA8-AE66-46F5-A3F8-CBDD44A428BA}" type="pres">
      <dgm:prSet presAssocID="{553349C1-36BB-4114-9703-A7EEECB410F7}" presName="comp1" presStyleCnt="0"/>
      <dgm:spPr/>
    </dgm:pt>
    <dgm:pt modelId="{7836DFE6-6D9C-4A2F-9A41-3C3759360B67}" type="pres">
      <dgm:prSet presAssocID="{553349C1-36BB-4114-9703-A7EEECB410F7}" presName="circle1" presStyleLbl="node1" presStyleIdx="0" presStyleCnt="5" custLinFactNeighborX="6"/>
      <dgm:spPr/>
    </dgm:pt>
    <dgm:pt modelId="{B84F74AD-CF39-4DE1-B94F-0F3F36E127F4}" type="pres">
      <dgm:prSet presAssocID="{553349C1-36BB-4114-9703-A7EEECB410F7}" presName="c1text" presStyleLbl="node1" presStyleIdx="0" presStyleCnt="5">
        <dgm:presLayoutVars>
          <dgm:bulletEnabled val="1"/>
        </dgm:presLayoutVars>
      </dgm:prSet>
      <dgm:spPr/>
    </dgm:pt>
    <dgm:pt modelId="{4D8ACFCE-C35C-4AC4-A706-245403E59A37}" type="pres">
      <dgm:prSet presAssocID="{553349C1-36BB-4114-9703-A7EEECB410F7}" presName="comp2" presStyleCnt="0"/>
      <dgm:spPr/>
    </dgm:pt>
    <dgm:pt modelId="{C16C6571-ACB8-414A-8FD1-55900F1CA3C7}" type="pres">
      <dgm:prSet presAssocID="{553349C1-36BB-4114-9703-A7EEECB410F7}" presName="circle2" presStyleLbl="node1" presStyleIdx="1" presStyleCnt="5"/>
      <dgm:spPr/>
    </dgm:pt>
    <dgm:pt modelId="{0E4FB0D7-6092-4ED2-9D02-E12CB32976CF}" type="pres">
      <dgm:prSet presAssocID="{553349C1-36BB-4114-9703-A7EEECB410F7}" presName="c2text" presStyleLbl="node1" presStyleIdx="1" presStyleCnt="5">
        <dgm:presLayoutVars>
          <dgm:bulletEnabled val="1"/>
        </dgm:presLayoutVars>
      </dgm:prSet>
      <dgm:spPr/>
    </dgm:pt>
    <dgm:pt modelId="{F629764A-8F86-4882-B1C5-EE18914BB4A7}" type="pres">
      <dgm:prSet presAssocID="{553349C1-36BB-4114-9703-A7EEECB410F7}" presName="comp3" presStyleCnt="0"/>
      <dgm:spPr/>
    </dgm:pt>
    <dgm:pt modelId="{83541CC2-D5B9-4E54-85F2-76DA1EC284D1}" type="pres">
      <dgm:prSet presAssocID="{553349C1-36BB-4114-9703-A7EEECB410F7}" presName="circle3" presStyleLbl="node1" presStyleIdx="2" presStyleCnt="5"/>
      <dgm:spPr/>
    </dgm:pt>
    <dgm:pt modelId="{E6A21515-1935-42BA-864C-6FA2CD54C8D1}" type="pres">
      <dgm:prSet presAssocID="{553349C1-36BB-4114-9703-A7EEECB410F7}" presName="c3text" presStyleLbl="node1" presStyleIdx="2" presStyleCnt="5">
        <dgm:presLayoutVars>
          <dgm:bulletEnabled val="1"/>
        </dgm:presLayoutVars>
      </dgm:prSet>
      <dgm:spPr/>
    </dgm:pt>
    <dgm:pt modelId="{F1B0D37B-567B-4446-B5EB-8A3832DF419F}" type="pres">
      <dgm:prSet presAssocID="{553349C1-36BB-4114-9703-A7EEECB410F7}" presName="comp4" presStyleCnt="0"/>
      <dgm:spPr/>
    </dgm:pt>
    <dgm:pt modelId="{6B54A849-4FDC-416E-B98D-730C0A5DA02F}" type="pres">
      <dgm:prSet presAssocID="{553349C1-36BB-4114-9703-A7EEECB410F7}" presName="circle4" presStyleLbl="node1" presStyleIdx="3" presStyleCnt="5" custScaleX="83371" custScaleY="86955" custLinFactNeighborX="0" custLinFactNeighborY="38986"/>
      <dgm:spPr/>
    </dgm:pt>
    <dgm:pt modelId="{2C0EE6F2-9209-46F8-A2FD-1842DB1FC550}" type="pres">
      <dgm:prSet presAssocID="{553349C1-36BB-4114-9703-A7EEECB410F7}" presName="c4text" presStyleLbl="node1" presStyleIdx="3" presStyleCnt="5">
        <dgm:presLayoutVars>
          <dgm:bulletEnabled val="1"/>
        </dgm:presLayoutVars>
      </dgm:prSet>
      <dgm:spPr/>
    </dgm:pt>
    <dgm:pt modelId="{98AECA63-9E56-4D59-A41C-E19B747FC3A0}" type="pres">
      <dgm:prSet presAssocID="{553349C1-36BB-4114-9703-A7EEECB410F7}" presName="comp5" presStyleCnt="0"/>
      <dgm:spPr/>
    </dgm:pt>
    <dgm:pt modelId="{BDFAB73D-0080-49CB-A532-8D72D71B3768}" type="pres">
      <dgm:prSet presAssocID="{553349C1-36BB-4114-9703-A7EEECB410F7}" presName="circle5" presStyleLbl="node1" presStyleIdx="4" presStyleCnt="5" custScaleX="40877" custScaleY="39968" custLinFactNeighborX="377" custLinFactNeighborY="34075"/>
      <dgm:spPr>
        <a:solidFill>
          <a:srgbClr val="00602B"/>
        </a:solidFill>
      </dgm:spPr>
    </dgm:pt>
    <dgm:pt modelId="{F9243D55-EE53-4EE6-B4A9-32ECF46DFEAE}" type="pres">
      <dgm:prSet presAssocID="{553349C1-36BB-4114-9703-A7EEECB410F7}" presName="c5text" presStyleLbl="node1" presStyleIdx="4" presStyleCnt="5">
        <dgm:presLayoutVars>
          <dgm:bulletEnabled val="1"/>
        </dgm:presLayoutVars>
      </dgm:prSet>
      <dgm:spPr>
        <a:solidFill>
          <a:srgbClr val="FF0000"/>
        </a:solidFill>
      </dgm:spPr>
    </dgm:pt>
  </dgm:ptLst>
  <dgm:cxnLst>
    <dgm:cxn modelId="{21F0F909-DA6E-4FAE-BA93-694381BFEDD5}" srcId="{553349C1-36BB-4114-9703-A7EEECB410F7}" destId="{0AA6A9C9-53BD-4DA4-A639-5E020040C00F}" srcOrd="1" destOrd="0" parTransId="{41A57F63-F038-476E-BD4E-95C55F637429}" sibTransId="{2C95E051-2BF9-468E-B2E0-6C581EC2B8CB}"/>
    <dgm:cxn modelId="{619CD815-FC17-4D31-9930-CAD343F43264}" type="presOf" srcId="{0AA6A9C9-53BD-4DA4-A639-5E020040C00F}" destId="{C16C6571-ACB8-414A-8FD1-55900F1CA3C7}" srcOrd="0" destOrd="0" presId="urn:microsoft.com/office/officeart/2005/8/layout/venn2"/>
    <dgm:cxn modelId="{E99EE216-704E-4BFE-A9D5-C10B1648A868}" srcId="{553349C1-36BB-4114-9703-A7EEECB410F7}" destId="{C95E62F9-9ABB-4A91-BF2F-1DCBF7481526}" srcOrd="2" destOrd="0" parTransId="{50772B3B-766C-498A-83EF-E46472AC61AC}" sibTransId="{D5884650-1929-4BD6-904A-6BCF1BDE9CA1}"/>
    <dgm:cxn modelId="{D85ED11A-A0F9-4080-884C-32ED85BEC7BD}" type="presOf" srcId="{553349C1-36BB-4114-9703-A7EEECB410F7}" destId="{2B5BC611-FF3E-4BA5-8EE4-C14756831AE5}" srcOrd="0" destOrd="0" presId="urn:microsoft.com/office/officeart/2005/8/layout/venn2"/>
    <dgm:cxn modelId="{ACB30525-80D6-4AB0-BB2D-86EDBE7CDBF6}" type="presOf" srcId="{883BD40D-B3B5-443F-B8F6-3CB5A9973B65}" destId="{F9243D55-EE53-4EE6-B4A9-32ECF46DFEAE}" srcOrd="1" destOrd="0" presId="urn:microsoft.com/office/officeart/2005/8/layout/venn2"/>
    <dgm:cxn modelId="{2B687E25-27D1-47B8-9E37-6CA5F2172C8B}" type="presOf" srcId="{FCB13864-AB30-474A-823D-9F610B15B330}" destId="{B84F74AD-CF39-4DE1-B94F-0F3F36E127F4}" srcOrd="1" destOrd="0" presId="urn:microsoft.com/office/officeart/2005/8/layout/venn2"/>
    <dgm:cxn modelId="{99629F5E-5386-4E2F-990A-645C17EA7502}" type="presOf" srcId="{1BC28C82-79C0-4914-93E4-136688818750}" destId="{6B54A849-4FDC-416E-B98D-730C0A5DA02F}" srcOrd="0" destOrd="0" presId="urn:microsoft.com/office/officeart/2005/8/layout/venn2"/>
    <dgm:cxn modelId="{ABD27447-80C0-4E68-91A8-D90A42AFA270}" srcId="{553349C1-36BB-4114-9703-A7EEECB410F7}" destId="{883BD40D-B3B5-443F-B8F6-3CB5A9973B65}" srcOrd="4" destOrd="0" parTransId="{F7DED68C-87CC-4279-8C91-12A3486FADB8}" sibTransId="{D03B4DF2-F550-461A-84F1-A1B636A41304}"/>
    <dgm:cxn modelId="{8E366BAB-CE4C-4BF6-9EDC-2455F7762562}" type="presOf" srcId="{FCB13864-AB30-474A-823D-9F610B15B330}" destId="{7836DFE6-6D9C-4A2F-9A41-3C3759360B67}" srcOrd="0" destOrd="0" presId="urn:microsoft.com/office/officeart/2005/8/layout/venn2"/>
    <dgm:cxn modelId="{751CFBAF-83AD-42AC-81E2-89D6AF2F1A29}" srcId="{553349C1-36BB-4114-9703-A7EEECB410F7}" destId="{FCB13864-AB30-474A-823D-9F610B15B330}" srcOrd="0" destOrd="0" parTransId="{79EB54DB-3DB1-4416-AE49-DA881A6E76ED}" sibTransId="{62A036CC-EDDE-41C7-A364-95C5CDF70B88}"/>
    <dgm:cxn modelId="{12535ABB-37AC-4120-8685-6A3DFC6D9628}" type="presOf" srcId="{C95E62F9-9ABB-4A91-BF2F-1DCBF7481526}" destId="{E6A21515-1935-42BA-864C-6FA2CD54C8D1}" srcOrd="1" destOrd="0" presId="urn:microsoft.com/office/officeart/2005/8/layout/venn2"/>
    <dgm:cxn modelId="{9B5880C5-108B-4DCC-B363-9D3AB7EC9973}" srcId="{553349C1-36BB-4114-9703-A7EEECB410F7}" destId="{1BC28C82-79C0-4914-93E4-136688818750}" srcOrd="3" destOrd="0" parTransId="{E367EEE2-313A-41D0-A1AB-BD92B038D54B}" sibTransId="{122DF0D2-3A44-4403-9CCB-71A86D27829E}"/>
    <dgm:cxn modelId="{E3AAB5D1-B0CB-4587-8839-1AFE190A20C7}" type="presOf" srcId="{C95E62F9-9ABB-4A91-BF2F-1DCBF7481526}" destId="{83541CC2-D5B9-4E54-85F2-76DA1EC284D1}" srcOrd="0" destOrd="0" presId="urn:microsoft.com/office/officeart/2005/8/layout/venn2"/>
    <dgm:cxn modelId="{A526EDE3-86DC-4FEE-93A4-E4B90297F1C5}" type="presOf" srcId="{883BD40D-B3B5-443F-B8F6-3CB5A9973B65}" destId="{BDFAB73D-0080-49CB-A532-8D72D71B3768}" srcOrd="0" destOrd="0" presId="urn:microsoft.com/office/officeart/2005/8/layout/venn2"/>
    <dgm:cxn modelId="{E5039DE5-EB82-4644-BDF0-C34631F82EFA}" type="presOf" srcId="{1BC28C82-79C0-4914-93E4-136688818750}" destId="{2C0EE6F2-9209-46F8-A2FD-1842DB1FC550}" srcOrd="1" destOrd="0" presId="urn:microsoft.com/office/officeart/2005/8/layout/venn2"/>
    <dgm:cxn modelId="{D05DE5F7-C668-4C32-9BB7-78A5681291A5}" type="presOf" srcId="{0AA6A9C9-53BD-4DA4-A639-5E020040C00F}" destId="{0E4FB0D7-6092-4ED2-9D02-E12CB32976CF}" srcOrd="1" destOrd="0" presId="urn:microsoft.com/office/officeart/2005/8/layout/venn2"/>
    <dgm:cxn modelId="{19781508-B421-4422-AA7F-5217ACF9CEC0}" type="presParOf" srcId="{2B5BC611-FF3E-4BA5-8EE4-C14756831AE5}" destId="{09558FA8-AE66-46F5-A3F8-CBDD44A428BA}" srcOrd="0" destOrd="0" presId="urn:microsoft.com/office/officeart/2005/8/layout/venn2"/>
    <dgm:cxn modelId="{79F016DA-F6FB-4CB5-9CA1-26409C3B2818}" type="presParOf" srcId="{09558FA8-AE66-46F5-A3F8-CBDD44A428BA}" destId="{7836DFE6-6D9C-4A2F-9A41-3C3759360B67}" srcOrd="0" destOrd="0" presId="urn:microsoft.com/office/officeart/2005/8/layout/venn2"/>
    <dgm:cxn modelId="{3D0FBCFA-9503-4E53-939D-29DE81B7DD31}" type="presParOf" srcId="{09558FA8-AE66-46F5-A3F8-CBDD44A428BA}" destId="{B84F74AD-CF39-4DE1-B94F-0F3F36E127F4}" srcOrd="1" destOrd="0" presId="urn:microsoft.com/office/officeart/2005/8/layout/venn2"/>
    <dgm:cxn modelId="{612A33FB-F202-4DAD-9271-E9FF2734871E}" type="presParOf" srcId="{2B5BC611-FF3E-4BA5-8EE4-C14756831AE5}" destId="{4D8ACFCE-C35C-4AC4-A706-245403E59A37}" srcOrd="1" destOrd="0" presId="urn:microsoft.com/office/officeart/2005/8/layout/venn2"/>
    <dgm:cxn modelId="{813F2346-CC9A-4122-973F-6333B3F86EDC}" type="presParOf" srcId="{4D8ACFCE-C35C-4AC4-A706-245403E59A37}" destId="{C16C6571-ACB8-414A-8FD1-55900F1CA3C7}" srcOrd="0" destOrd="0" presId="urn:microsoft.com/office/officeart/2005/8/layout/venn2"/>
    <dgm:cxn modelId="{FF908A36-EA79-4469-8CD7-82281BA1A3BA}" type="presParOf" srcId="{4D8ACFCE-C35C-4AC4-A706-245403E59A37}" destId="{0E4FB0D7-6092-4ED2-9D02-E12CB32976CF}" srcOrd="1" destOrd="0" presId="urn:microsoft.com/office/officeart/2005/8/layout/venn2"/>
    <dgm:cxn modelId="{E2AFAB44-94DB-4771-901E-AF036042387C}" type="presParOf" srcId="{2B5BC611-FF3E-4BA5-8EE4-C14756831AE5}" destId="{F629764A-8F86-4882-B1C5-EE18914BB4A7}" srcOrd="2" destOrd="0" presId="urn:microsoft.com/office/officeart/2005/8/layout/venn2"/>
    <dgm:cxn modelId="{E986C056-5069-4554-A588-3A9B03B822D8}" type="presParOf" srcId="{F629764A-8F86-4882-B1C5-EE18914BB4A7}" destId="{83541CC2-D5B9-4E54-85F2-76DA1EC284D1}" srcOrd="0" destOrd="0" presId="urn:microsoft.com/office/officeart/2005/8/layout/venn2"/>
    <dgm:cxn modelId="{9EDF4B34-389C-480A-88C9-0B57FD5FE5FA}" type="presParOf" srcId="{F629764A-8F86-4882-B1C5-EE18914BB4A7}" destId="{E6A21515-1935-42BA-864C-6FA2CD54C8D1}" srcOrd="1" destOrd="0" presId="urn:microsoft.com/office/officeart/2005/8/layout/venn2"/>
    <dgm:cxn modelId="{A03028D8-AD63-4B9B-8B4F-4EEBDEB95E07}" type="presParOf" srcId="{2B5BC611-FF3E-4BA5-8EE4-C14756831AE5}" destId="{F1B0D37B-567B-4446-B5EB-8A3832DF419F}" srcOrd="3" destOrd="0" presId="urn:microsoft.com/office/officeart/2005/8/layout/venn2"/>
    <dgm:cxn modelId="{243568EE-D602-4081-8F53-7B7761AEA18D}" type="presParOf" srcId="{F1B0D37B-567B-4446-B5EB-8A3832DF419F}" destId="{6B54A849-4FDC-416E-B98D-730C0A5DA02F}" srcOrd="0" destOrd="0" presId="urn:microsoft.com/office/officeart/2005/8/layout/venn2"/>
    <dgm:cxn modelId="{08D7E27A-5BF2-4A3D-880E-B5025C967129}" type="presParOf" srcId="{F1B0D37B-567B-4446-B5EB-8A3832DF419F}" destId="{2C0EE6F2-9209-46F8-A2FD-1842DB1FC550}" srcOrd="1" destOrd="0" presId="urn:microsoft.com/office/officeart/2005/8/layout/venn2"/>
    <dgm:cxn modelId="{5A77310C-DBD7-4186-848D-2502FD15560B}" type="presParOf" srcId="{2B5BC611-FF3E-4BA5-8EE4-C14756831AE5}" destId="{98AECA63-9E56-4D59-A41C-E19B747FC3A0}" srcOrd="4" destOrd="0" presId="urn:microsoft.com/office/officeart/2005/8/layout/venn2"/>
    <dgm:cxn modelId="{CDF99341-5CAE-4E09-BD82-54EDC6FE65A6}" type="presParOf" srcId="{98AECA63-9E56-4D59-A41C-E19B747FC3A0}" destId="{BDFAB73D-0080-49CB-A532-8D72D71B3768}" srcOrd="0" destOrd="0" presId="urn:microsoft.com/office/officeart/2005/8/layout/venn2"/>
    <dgm:cxn modelId="{70E3D6C3-1406-4AA5-B4EB-2907A15E9D66}" type="presParOf" srcId="{98AECA63-9E56-4D59-A41C-E19B747FC3A0}" destId="{F9243D55-EE53-4EE6-B4A9-32ECF46DFEAE}"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8045CC-03A5-4B06-8B66-DF5E93E79DF3}" type="doc">
      <dgm:prSet loTypeId="urn:microsoft.com/office/officeart/2005/8/layout/arrow6" loCatId="relationship" qsTypeId="urn:microsoft.com/office/officeart/2005/8/quickstyle/simple4" qsCatId="simple" csTypeId="urn:microsoft.com/office/officeart/2005/8/colors/accent1_2" csCatId="accent1" phldr="1"/>
      <dgm:spPr/>
      <dgm:t>
        <a:bodyPr/>
        <a:lstStyle/>
        <a:p>
          <a:endParaRPr lang="en-US"/>
        </a:p>
      </dgm:t>
    </dgm:pt>
    <dgm:pt modelId="{C9104A01-8740-48D1-9B1D-1E3F017DDC35}">
      <dgm:prSet phldrT="[Text]" phldr="0" custT="1"/>
      <dgm:spPr/>
      <dgm:t>
        <a:bodyPr/>
        <a:lstStyle/>
        <a:p>
          <a:r>
            <a:rPr lang="en-US" sz="2000" b="1" dirty="0">
              <a:solidFill>
                <a:schemeClr val="bg1"/>
              </a:solidFill>
              <a:latin typeface="Arial" panose="020B0604020202020204" pitchFamily="34" charset="0"/>
              <a:cs typeface="Arial" panose="020B0604020202020204" pitchFamily="34" charset="0"/>
            </a:rPr>
            <a:t>LOC</a:t>
          </a:r>
        </a:p>
      </dgm:t>
    </dgm:pt>
    <dgm:pt modelId="{F8F8A711-4AF2-4170-9049-B9ECEDBFB42A}" type="parTrans" cxnId="{E62C214C-756B-4AC8-B174-383965C04D86}">
      <dgm:prSet/>
      <dgm:spPr/>
      <dgm:t>
        <a:bodyPr/>
        <a:lstStyle/>
        <a:p>
          <a:endParaRPr lang="en-US"/>
        </a:p>
      </dgm:t>
    </dgm:pt>
    <dgm:pt modelId="{C4D4D78C-B5AE-468E-A30A-1448F9D9DAA0}" type="sibTrans" cxnId="{E62C214C-756B-4AC8-B174-383965C04D86}">
      <dgm:prSet/>
      <dgm:spPr/>
      <dgm:t>
        <a:bodyPr/>
        <a:lstStyle/>
        <a:p>
          <a:endParaRPr lang="en-US"/>
        </a:p>
      </dgm:t>
    </dgm:pt>
    <dgm:pt modelId="{2F88BFAC-9191-4775-8723-C391C9637F8C}">
      <dgm:prSet phldrT="[Text]" phldr="1"/>
      <dgm:spPr/>
      <dgm:t>
        <a:bodyPr/>
        <a:lstStyle/>
        <a:p>
          <a:endParaRPr lang="en-US"/>
        </a:p>
      </dgm:t>
    </dgm:pt>
    <dgm:pt modelId="{CBE26582-016B-44AF-85DE-03CBA9351E6C}" type="parTrans" cxnId="{AFCB7B4B-486A-4864-8AB3-3460ACE10325}">
      <dgm:prSet/>
      <dgm:spPr/>
      <dgm:t>
        <a:bodyPr/>
        <a:lstStyle/>
        <a:p>
          <a:endParaRPr lang="en-US"/>
        </a:p>
      </dgm:t>
    </dgm:pt>
    <dgm:pt modelId="{CC88F121-038F-4652-9544-E30AE6ADB928}" type="sibTrans" cxnId="{AFCB7B4B-486A-4864-8AB3-3460ACE10325}">
      <dgm:prSet/>
      <dgm:spPr/>
      <dgm:t>
        <a:bodyPr/>
        <a:lstStyle/>
        <a:p>
          <a:endParaRPr lang="en-US"/>
        </a:p>
      </dgm:t>
    </dgm:pt>
    <dgm:pt modelId="{896289DD-C0D5-4E63-B51C-EABF7EF00955}">
      <dgm:prSet phldrT="[Text]" phldr="0" custT="1"/>
      <dgm:spPr/>
      <dgm:t>
        <a:bodyPr/>
        <a:lstStyle/>
        <a:p>
          <a:pPr>
            <a:lnSpc>
              <a:spcPct val="100000"/>
            </a:lnSpc>
          </a:pPr>
          <a:r>
            <a:rPr lang="en-US" sz="2000" b="1" dirty="0">
              <a:latin typeface="Arial" panose="020B0604020202020204" pitchFamily="34" charset="0"/>
              <a:cs typeface="Arial" panose="020B0604020202020204" pitchFamily="34" charset="0"/>
            </a:rPr>
            <a:t>Monthly Payments</a:t>
          </a:r>
        </a:p>
      </dgm:t>
    </dgm:pt>
    <dgm:pt modelId="{61A91794-9CBD-40A0-8EAD-A55EAE1CA98C}" type="parTrans" cxnId="{61FBC3E1-C7F4-4339-BD29-B0D70852F6B7}">
      <dgm:prSet/>
      <dgm:spPr/>
      <dgm:t>
        <a:bodyPr/>
        <a:lstStyle/>
        <a:p>
          <a:endParaRPr lang="en-US"/>
        </a:p>
      </dgm:t>
    </dgm:pt>
    <dgm:pt modelId="{81BDD2E9-A655-4740-B387-16AAB82BF181}" type="sibTrans" cxnId="{61FBC3E1-C7F4-4339-BD29-B0D70852F6B7}">
      <dgm:prSet/>
      <dgm:spPr/>
      <dgm:t>
        <a:bodyPr/>
        <a:lstStyle/>
        <a:p>
          <a:endParaRPr lang="en-US"/>
        </a:p>
      </dgm:t>
    </dgm:pt>
    <dgm:pt modelId="{59B8C538-D071-4AEE-A674-B361D7DAB5C9}" type="pres">
      <dgm:prSet presAssocID="{9A8045CC-03A5-4B06-8B66-DF5E93E79DF3}" presName="compositeShape" presStyleCnt="0">
        <dgm:presLayoutVars>
          <dgm:chMax val="2"/>
          <dgm:dir/>
          <dgm:resizeHandles val="exact"/>
        </dgm:presLayoutVars>
      </dgm:prSet>
      <dgm:spPr/>
    </dgm:pt>
    <dgm:pt modelId="{8D733A91-7DDE-4855-ADEA-F4C7497E01FA}" type="pres">
      <dgm:prSet presAssocID="{9A8045CC-03A5-4B06-8B66-DF5E93E79DF3}" presName="ribbon" presStyleLbl="node1" presStyleIdx="0" presStyleCnt="1"/>
      <dgm:spPr>
        <a:solidFill>
          <a:srgbClr val="0E5993"/>
        </a:solidFill>
      </dgm:spPr>
    </dgm:pt>
    <dgm:pt modelId="{810ECB67-37B1-4176-95D6-F6008A9D3B67}" type="pres">
      <dgm:prSet presAssocID="{9A8045CC-03A5-4B06-8B66-DF5E93E79DF3}" presName="leftArrowText" presStyleLbl="node1" presStyleIdx="0" presStyleCnt="1" custLinFactNeighborX="11060" custLinFactNeighborY="1242">
        <dgm:presLayoutVars>
          <dgm:chMax val="0"/>
          <dgm:bulletEnabled val="1"/>
        </dgm:presLayoutVars>
      </dgm:prSet>
      <dgm:spPr/>
    </dgm:pt>
    <dgm:pt modelId="{24D7BA39-3114-41EC-BC24-7361CFFFB671}" type="pres">
      <dgm:prSet presAssocID="{9A8045CC-03A5-4B06-8B66-DF5E93E79DF3}" presName="rightArrowText" presStyleLbl="node1" presStyleIdx="0" presStyleCnt="1">
        <dgm:presLayoutVars>
          <dgm:chMax val="0"/>
          <dgm:bulletEnabled val="1"/>
        </dgm:presLayoutVars>
      </dgm:prSet>
      <dgm:spPr/>
    </dgm:pt>
  </dgm:ptLst>
  <dgm:cxnLst>
    <dgm:cxn modelId="{4604CB20-99C1-4537-8390-D86C981D9196}" type="presOf" srcId="{9A8045CC-03A5-4B06-8B66-DF5E93E79DF3}" destId="{59B8C538-D071-4AEE-A674-B361D7DAB5C9}" srcOrd="0" destOrd="0" presId="urn:microsoft.com/office/officeart/2005/8/layout/arrow6"/>
    <dgm:cxn modelId="{4268B144-0339-4FB3-BBEF-F59E46F8D0F4}" type="presOf" srcId="{896289DD-C0D5-4E63-B51C-EABF7EF00955}" destId="{24D7BA39-3114-41EC-BC24-7361CFFFB671}" srcOrd="0" destOrd="0" presId="urn:microsoft.com/office/officeart/2005/8/layout/arrow6"/>
    <dgm:cxn modelId="{AFCB7B4B-486A-4864-8AB3-3460ACE10325}" srcId="{9A8045CC-03A5-4B06-8B66-DF5E93E79DF3}" destId="{2F88BFAC-9191-4775-8723-C391C9637F8C}" srcOrd="2" destOrd="0" parTransId="{CBE26582-016B-44AF-85DE-03CBA9351E6C}" sibTransId="{CC88F121-038F-4652-9544-E30AE6ADB928}"/>
    <dgm:cxn modelId="{E62C214C-756B-4AC8-B174-383965C04D86}" srcId="{9A8045CC-03A5-4B06-8B66-DF5E93E79DF3}" destId="{C9104A01-8740-48D1-9B1D-1E3F017DDC35}" srcOrd="0" destOrd="0" parTransId="{F8F8A711-4AF2-4170-9049-B9ECEDBFB42A}" sibTransId="{C4D4D78C-B5AE-468E-A30A-1448F9D9DAA0}"/>
    <dgm:cxn modelId="{56E33692-1133-435D-8811-1515E0E179DB}" type="presOf" srcId="{C9104A01-8740-48D1-9B1D-1E3F017DDC35}" destId="{810ECB67-37B1-4176-95D6-F6008A9D3B67}" srcOrd="0" destOrd="0" presId="urn:microsoft.com/office/officeart/2005/8/layout/arrow6"/>
    <dgm:cxn modelId="{61FBC3E1-C7F4-4339-BD29-B0D70852F6B7}" srcId="{9A8045CC-03A5-4B06-8B66-DF5E93E79DF3}" destId="{896289DD-C0D5-4E63-B51C-EABF7EF00955}" srcOrd="1" destOrd="0" parTransId="{61A91794-9CBD-40A0-8EAD-A55EAE1CA98C}" sibTransId="{81BDD2E9-A655-4740-B387-16AAB82BF181}"/>
    <dgm:cxn modelId="{7D8A67B5-9192-4486-824A-A5DC4797BE20}" type="presParOf" srcId="{59B8C538-D071-4AEE-A674-B361D7DAB5C9}" destId="{8D733A91-7DDE-4855-ADEA-F4C7497E01FA}" srcOrd="0" destOrd="0" presId="urn:microsoft.com/office/officeart/2005/8/layout/arrow6"/>
    <dgm:cxn modelId="{67CE1B72-686C-46E2-8DA1-4595DE1B4EE4}" type="presParOf" srcId="{59B8C538-D071-4AEE-A674-B361D7DAB5C9}" destId="{810ECB67-37B1-4176-95D6-F6008A9D3B67}" srcOrd="1" destOrd="0" presId="urn:microsoft.com/office/officeart/2005/8/layout/arrow6"/>
    <dgm:cxn modelId="{32470BE8-05DE-4C94-B44A-E9DF8F0901C1}" type="presParOf" srcId="{59B8C538-D071-4AEE-A674-B361D7DAB5C9}" destId="{24D7BA39-3114-41EC-BC24-7361CFFFB671}" srcOrd="2" destOrd="0" presId="urn:microsoft.com/office/officeart/2005/8/layout/arrow6"/>
  </dgm:cxnLst>
  <dgm:bg>
    <a:solidFill>
      <a:schemeClr val="bg1"/>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3DD506-E91A-4C3D-9C26-FB38F3C73398}"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8456C492-9F42-4774-97E8-360D17C2D2BE}">
      <dgm:prSet/>
      <dgm:spPr/>
      <dgm:t>
        <a:bodyPr/>
        <a:lstStyle/>
        <a:p>
          <a:r>
            <a:rPr lang="en-US" b="1" dirty="0">
              <a:solidFill>
                <a:srgbClr val="343433"/>
              </a:solidFill>
              <a:latin typeface="Arial" panose="020B0604020202020204" pitchFamily="34" charset="0"/>
              <a:cs typeface="Arial" panose="020B0604020202020204" pitchFamily="34" charset="0"/>
            </a:rPr>
            <a:t>Monthly Statement </a:t>
          </a:r>
          <a:r>
            <a:rPr lang="en-US" dirty="0">
              <a:solidFill>
                <a:srgbClr val="343433"/>
              </a:solidFill>
              <a:latin typeface="Arial" panose="020B0604020202020204" pitchFamily="34" charset="0"/>
              <a:cs typeface="Arial" panose="020B0604020202020204" pitchFamily="34" charset="0"/>
            </a:rPr>
            <a:t>– Provides current information that can estimate the monetary tests and possibly seasoning. </a:t>
          </a:r>
        </a:p>
      </dgm:t>
    </dgm:pt>
    <dgm:pt modelId="{F62C62CC-A18C-45A1-9D12-3DDFE806A23C}" type="parTrans" cxnId="{C67B476D-66F3-433A-AA83-4E707AF007D5}">
      <dgm:prSet/>
      <dgm:spPr/>
      <dgm:t>
        <a:bodyPr/>
        <a:lstStyle/>
        <a:p>
          <a:endParaRPr lang="en-US"/>
        </a:p>
      </dgm:t>
    </dgm:pt>
    <dgm:pt modelId="{F6F2F6DF-B96C-4EBE-A57F-83331B806F30}" type="sibTrans" cxnId="{C67B476D-66F3-433A-AA83-4E707AF007D5}">
      <dgm:prSet phldrT="1" phldr="0"/>
      <dgm:spPr/>
      <dgm:t>
        <a:bodyPr/>
        <a:lstStyle/>
        <a:p>
          <a:endParaRPr lang="en-US"/>
        </a:p>
      </dgm:t>
    </dgm:pt>
    <dgm:pt modelId="{1DF952AE-E88D-457D-B796-4F7427E4DDD8}">
      <dgm:prSet/>
      <dgm:spPr/>
      <dgm:t>
        <a:bodyPr/>
        <a:lstStyle/>
        <a:p>
          <a:r>
            <a:rPr lang="en-US" b="1" dirty="0">
              <a:solidFill>
                <a:srgbClr val="343433"/>
              </a:solidFill>
              <a:latin typeface="Arial" panose="020B0604020202020204" pitchFamily="34" charset="0"/>
              <a:cs typeface="Arial" panose="020B0604020202020204" pitchFamily="34" charset="0"/>
            </a:rPr>
            <a:t>Anti-Churning Disclosure </a:t>
          </a:r>
          <a:r>
            <a:rPr lang="en-US" dirty="0">
              <a:solidFill>
                <a:srgbClr val="343433"/>
              </a:solidFill>
              <a:latin typeface="Arial" panose="020B0604020202020204" pitchFamily="34" charset="0"/>
              <a:cs typeface="Arial" panose="020B0604020202020204" pitchFamily="34" charset="0"/>
            </a:rPr>
            <a:t>– Required on all HECM refinances. Provides calculations for monetary tests.</a:t>
          </a:r>
        </a:p>
      </dgm:t>
    </dgm:pt>
    <dgm:pt modelId="{D17E4BEE-321A-413A-9E01-D1D8D66A25CB}" type="parTrans" cxnId="{36D00AAD-EEE7-4D47-B9F2-C9E41ED70103}">
      <dgm:prSet/>
      <dgm:spPr/>
      <dgm:t>
        <a:bodyPr/>
        <a:lstStyle/>
        <a:p>
          <a:endParaRPr lang="en-US"/>
        </a:p>
      </dgm:t>
    </dgm:pt>
    <dgm:pt modelId="{C68FFE07-DFDF-486E-A7B5-177538EDB1DD}" type="sibTrans" cxnId="{36D00AAD-EEE7-4D47-B9F2-C9E41ED70103}">
      <dgm:prSet phldrT="2" phldr="0"/>
      <dgm:spPr/>
      <dgm:t>
        <a:bodyPr/>
        <a:lstStyle/>
        <a:p>
          <a:endParaRPr lang="en-US"/>
        </a:p>
      </dgm:t>
    </dgm:pt>
    <dgm:pt modelId="{F58E7724-91AF-437A-BE4C-523F3A2F4CB1}">
      <dgm:prSet/>
      <dgm:spPr/>
      <dgm:t>
        <a:bodyPr/>
        <a:lstStyle/>
        <a:p>
          <a:r>
            <a:rPr lang="en-US" b="1" dirty="0">
              <a:solidFill>
                <a:srgbClr val="343433"/>
              </a:solidFill>
              <a:latin typeface="Arial" panose="020B0604020202020204" pitchFamily="34" charset="0"/>
              <a:cs typeface="Arial" panose="020B0604020202020204" pitchFamily="34" charset="0"/>
            </a:rPr>
            <a:t>HECM Refinance Worksheet </a:t>
          </a:r>
          <a:r>
            <a:rPr lang="en-US" dirty="0">
              <a:solidFill>
                <a:srgbClr val="343433"/>
              </a:solidFill>
              <a:latin typeface="Arial" panose="020B0604020202020204" pitchFamily="34" charset="0"/>
              <a:cs typeface="Arial" panose="020B0604020202020204" pitchFamily="34" charset="0"/>
            </a:rPr>
            <a:t>– Provides the final numbers used to calculate all benefits. Should be ordered later in the process.</a:t>
          </a:r>
        </a:p>
      </dgm:t>
    </dgm:pt>
    <dgm:pt modelId="{20C4176F-E19B-4C54-882F-761E8FCABE33}" type="parTrans" cxnId="{4DD2E404-669F-49A5-83E5-B356434E70D9}">
      <dgm:prSet/>
      <dgm:spPr/>
      <dgm:t>
        <a:bodyPr/>
        <a:lstStyle/>
        <a:p>
          <a:endParaRPr lang="en-US"/>
        </a:p>
      </dgm:t>
    </dgm:pt>
    <dgm:pt modelId="{1B032A99-06A4-44F9-851A-5FE0CDE751BA}" type="sibTrans" cxnId="{4DD2E404-669F-49A5-83E5-B356434E70D9}">
      <dgm:prSet phldrT="3" phldr="0"/>
      <dgm:spPr/>
      <dgm:t>
        <a:bodyPr/>
        <a:lstStyle/>
        <a:p>
          <a:endParaRPr lang="en-US"/>
        </a:p>
      </dgm:t>
    </dgm:pt>
    <dgm:pt modelId="{D999CC14-BA60-430B-A865-C3A45D32F319}">
      <dgm:prSet/>
      <dgm:spPr/>
      <dgm:t>
        <a:bodyPr/>
        <a:lstStyle/>
        <a:p>
          <a:r>
            <a:rPr lang="en-US" b="1" dirty="0">
              <a:solidFill>
                <a:srgbClr val="343433"/>
              </a:solidFill>
              <a:latin typeface="Arial" panose="020B0604020202020204" pitchFamily="34" charset="0"/>
              <a:cs typeface="Arial" panose="020B0604020202020204" pitchFamily="34" charset="0"/>
            </a:rPr>
            <a:t>Payoff Statement </a:t>
          </a:r>
          <a:r>
            <a:rPr lang="en-US" dirty="0">
              <a:solidFill>
                <a:srgbClr val="343433"/>
              </a:solidFill>
              <a:latin typeface="Arial" panose="020B0604020202020204" pitchFamily="34" charset="0"/>
              <a:cs typeface="Arial" panose="020B0604020202020204" pitchFamily="34" charset="0"/>
            </a:rPr>
            <a:t>– Provide payoff balance including good-thru dates and per-diem interest. </a:t>
          </a:r>
        </a:p>
      </dgm:t>
    </dgm:pt>
    <dgm:pt modelId="{E3820A9F-DAEB-4EC4-B3D5-647F58A344DD}" type="parTrans" cxnId="{F55757B7-FA77-4AD4-AD9D-D83670DABCF1}">
      <dgm:prSet/>
      <dgm:spPr/>
      <dgm:t>
        <a:bodyPr/>
        <a:lstStyle/>
        <a:p>
          <a:endParaRPr lang="en-US"/>
        </a:p>
      </dgm:t>
    </dgm:pt>
    <dgm:pt modelId="{404DA943-9B0A-45BC-AD09-72A0564B9874}" type="sibTrans" cxnId="{F55757B7-FA77-4AD4-AD9D-D83670DABCF1}">
      <dgm:prSet phldrT="4" phldr="0"/>
      <dgm:spPr/>
      <dgm:t>
        <a:bodyPr/>
        <a:lstStyle/>
        <a:p>
          <a:endParaRPr lang="en-US"/>
        </a:p>
      </dgm:t>
    </dgm:pt>
    <dgm:pt modelId="{80C902D6-AFAC-4A2F-BA8D-389E743A06B8}" type="pres">
      <dgm:prSet presAssocID="{B03DD506-E91A-4C3D-9C26-FB38F3C73398}" presName="vert0" presStyleCnt="0">
        <dgm:presLayoutVars>
          <dgm:dir/>
          <dgm:animOne val="branch"/>
          <dgm:animLvl val="lvl"/>
        </dgm:presLayoutVars>
      </dgm:prSet>
      <dgm:spPr/>
    </dgm:pt>
    <dgm:pt modelId="{8C945D37-8CC5-4D07-BB79-57535FB6E12B}" type="pres">
      <dgm:prSet presAssocID="{8456C492-9F42-4774-97E8-360D17C2D2BE}" presName="thickLine" presStyleLbl="alignNode1" presStyleIdx="0" presStyleCnt="4"/>
      <dgm:spPr/>
    </dgm:pt>
    <dgm:pt modelId="{B5D9EED6-206B-496F-AC16-F2572467BB0C}" type="pres">
      <dgm:prSet presAssocID="{8456C492-9F42-4774-97E8-360D17C2D2BE}" presName="horz1" presStyleCnt="0"/>
      <dgm:spPr/>
    </dgm:pt>
    <dgm:pt modelId="{635CBEDA-8239-4BDB-9650-DBF878F37DCA}" type="pres">
      <dgm:prSet presAssocID="{8456C492-9F42-4774-97E8-360D17C2D2BE}" presName="tx1" presStyleLbl="revTx" presStyleIdx="0" presStyleCnt="4"/>
      <dgm:spPr/>
    </dgm:pt>
    <dgm:pt modelId="{B634CDE9-1EB9-4D29-AB1D-A09E8FB6DA8C}" type="pres">
      <dgm:prSet presAssocID="{8456C492-9F42-4774-97E8-360D17C2D2BE}" presName="vert1" presStyleCnt="0"/>
      <dgm:spPr/>
    </dgm:pt>
    <dgm:pt modelId="{E1CCAB62-D563-44B9-A323-E8AC465206B2}" type="pres">
      <dgm:prSet presAssocID="{1DF952AE-E88D-457D-B796-4F7427E4DDD8}" presName="thickLine" presStyleLbl="alignNode1" presStyleIdx="1" presStyleCnt="4"/>
      <dgm:spPr>
        <a:ln>
          <a:solidFill>
            <a:srgbClr val="0E5993"/>
          </a:solidFill>
        </a:ln>
      </dgm:spPr>
    </dgm:pt>
    <dgm:pt modelId="{93766CAA-744F-49F1-A62A-FEDF5831CD19}" type="pres">
      <dgm:prSet presAssocID="{1DF952AE-E88D-457D-B796-4F7427E4DDD8}" presName="horz1" presStyleCnt="0"/>
      <dgm:spPr/>
    </dgm:pt>
    <dgm:pt modelId="{83C3B075-ED9D-4F2F-9A9D-E53E0AA69DA5}" type="pres">
      <dgm:prSet presAssocID="{1DF952AE-E88D-457D-B796-4F7427E4DDD8}" presName="tx1" presStyleLbl="revTx" presStyleIdx="1" presStyleCnt="4"/>
      <dgm:spPr/>
    </dgm:pt>
    <dgm:pt modelId="{574C2530-446F-4DF9-94EE-FA315ED6CDFB}" type="pres">
      <dgm:prSet presAssocID="{1DF952AE-E88D-457D-B796-4F7427E4DDD8}" presName="vert1" presStyleCnt="0"/>
      <dgm:spPr/>
    </dgm:pt>
    <dgm:pt modelId="{19C04019-3B7F-4F44-BF67-65A13A0FF6A1}" type="pres">
      <dgm:prSet presAssocID="{F58E7724-91AF-437A-BE4C-523F3A2F4CB1}" presName="thickLine" presStyleLbl="alignNode1" presStyleIdx="2" presStyleCnt="4"/>
      <dgm:spPr>
        <a:ln>
          <a:solidFill>
            <a:srgbClr val="0E5993"/>
          </a:solidFill>
        </a:ln>
      </dgm:spPr>
    </dgm:pt>
    <dgm:pt modelId="{821DC51C-B866-4548-A2C7-C5C607381A1C}" type="pres">
      <dgm:prSet presAssocID="{F58E7724-91AF-437A-BE4C-523F3A2F4CB1}" presName="horz1" presStyleCnt="0"/>
      <dgm:spPr/>
    </dgm:pt>
    <dgm:pt modelId="{5968C742-4785-4D1F-B6C7-6857642A2517}" type="pres">
      <dgm:prSet presAssocID="{F58E7724-91AF-437A-BE4C-523F3A2F4CB1}" presName="tx1" presStyleLbl="revTx" presStyleIdx="2" presStyleCnt="4"/>
      <dgm:spPr/>
    </dgm:pt>
    <dgm:pt modelId="{FCBCF33A-CB5A-4C75-8B38-A1B6F4C1CF00}" type="pres">
      <dgm:prSet presAssocID="{F58E7724-91AF-437A-BE4C-523F3A2F4CB1}" presName="vert1" presStyleCnt="0"/>
      <dgm:spPr/>
    </dgm:pt>
    <dgm:pt modelId="{79550CEC-3094-41CF-90DD-D75BD30FA5D5}" type="pres">
      <dgm:prSet presAssocID="{D999CC14-BA60-430B-A865-C3A45D32F319}" presName="thickLine" presStyleLbl="alignNode1" presStyleIdx="3" presStyleCnt="4"/>
      <dgm:spPr>
        <a:ln>
          <a:solidFill>
            <a:srgbClr val="0E5993"/>
          </a:solidFill>
        </a:ln>
      </dgm:spPr>
    </dgm:pt>
    <dgm:pt modelId="{B2BBC89C-22B8-4B1E-ABCF-29F5321D235D}" type="pres">
      <dgm:prSet presAssocID="{D999CC14-BA60-430B-A865-C3A45D32F319}" presName="horz1" presStyleCnt="0"/>
      <dgm:spPr/>
    </dgm:pt>
    <dgm:pt modelId="{60143665-12DD-4715-B732-72669A486077}" type="pres">
      <dgm:prSet presAssocID="{D999CC14-BA60-430B-A865-C3A45D32F319}" presName="tx1" presStyleLbl="revTx" presStyleIdx="3" presStyleCnt="4"/>
      <dgm:spPr/>
    </dgm:pt>
    <dgm:pt modelId="{DE07075E-A8DC-4C29-A95A-0B7466821D4F}" type="pres">
      <dgm:prSet presAssocID="{D999CC14-BA60-430B-A865-C3A45D32F319}" presName="vert1" presStyleCnt="0"/>
      <dgm:spPr/>
    </dgm:pt>
  </dgm:ptLst>
  <dgm:cxnLst>
    <dgm:cxn modelId="{4DD2E404-669F-49A5-83E5-B356434E70D9}" srcId="{B03DD506-E91A-4C3D-9C26-FB38F3C73398}" destId="{F58E7724-91AF-437A-BE4C-523F3A2F4CB1}" srcOrd="2" destOrd="0" parTransId="{20C4176F-E19B-4C54-882F-761E8FCABE33}" sibTransId="{1B032A99-06A4-44F9-851A-5FE0CDE751BA}"/>
    <dgm:cxn modelId="{B407635C-E39A-4C14-BD43-E195614DCDB8}" type="presOf" srcId="{1DF952AE-E88D-457D-B796-4F7427E4DDD8}" destId="{83C3B075-ED9D-4F2F-9A9D-E53E0AA69DA5}" srcOrd="0" destOrd="0" presId="urn:microsoft.com/office/officeart/2008/layout/LinedList"/>
    <dgm:cxn modelId="{C67B476D-66F3-433A-AA83-4E707AF007D5}" srcId="{B03DD506-E91A-4C3D-9C26-FB38F3C73398}" destId="{8456C492-9F42-4774-97E8-360D17C2D2BE}" srcOrd="0" destOrd="0" parTransId="{F62C62CC-A18C-45A1-9D12-3DDFE806A23C}" sibTransId="{F6F2F6DF-B96C-4EBE-A57F-83331B806F30}"/>
    <dgm:cxn modelId="{33A48198-B919-4B08-BE72-F11E475D9E00}" type="presOf" srcId="{8456C492-9F42-4774-97E8-360D17C2D2BE}" destId="{635CBEDA-8239-4BDB-9650-DBF878F37DCA}" srcOrd="0" destOrd="0" presId="urn:microsoft.com/office/officeart/2008/layout/LinedList"/>
    <dgm:cxn modelId="{36D00AAD-EEE7-4D47-B9F2-C9E41ED70103}" srcId="{B03DD506-E91A-4C3D-9C26-FB38F3C73398}" destId="{1DF952AE-E88D-457D-B796-4F7427E4DDD8}" srcOrd="1" destOrd="0" parTransId="{D17E4BEE-321A-413A-9E01-D1D8D66A25CB}" sibTransId="{C68FFE07-DFDF-486E-A7B5-177538EDB1DD}"/>
    <dgm:cxn modelId="{F55757B7-FA77-4AD4-AD9D-D83670DABCF1}" srcId="{B03DD506-E91A-4C3D-9C26-FB38F3C73398}" destId="{D999CC14-BA60-430B-A865-C3A45D32F319}" srcOrd="3" destOrd="0" parTransId="{E3820A9F-DAEB-4EC4-B3D5-647F58A344DD}" sibTransId="{404DA943-9B0A-45BC-AD09-72A0564B9874}"/>
    <dgm:cxn modelId="{33FC4CC0-08C9-4CF6-B18C-9CE0EA5268C6}" type="presOf" srcId="{F58E7724-91AF-437A-BE4C-523F3A2F4CB1}" destId="{5968C742-4785-4D1F-B6C7-6857642A2517}" srcOrd="0" destOrd="0" presId="urn:microsoft.com/office/officeart/2008/layout/LinedList"/>
    <dgm:cxn modelId="{F0AD3FF9-0E7C-44BD-8BAA-A5B7D0A71564}" type="presOf" srcId="{B03DD506-E91A-4C3D-9C26-FB38F3C73398}" destId="{80C902D6-AFAC-4A2F-BA8D-389E743A06B8}" srcOrd="0" destOrd="0" presId="urn:microsoft.com/office/officeart/2008/layout/LinedList"/>
    <dgm:cxn modelId="{09B3BAFE-F356-4116-808C-D28C0113B2F9}" type="presOf" srcId="{D999CC14-BA60-430B-A865-C3A45D32F319}" destId="{60143665-12DD-4715-B732-72669A486077}" srcOrd="0" destOrd="0" presId="urn:microsoft.com/office/officeart/2008/layout/LinedList"/>
    <dgm:cxn modelId="{E1897A31-672D-4462-A46B-FE20F7B027DF}" type="presParOf" srcId="{80C902D6-AFAC-4A2F-BA8D-389E743A06B8}" destId="{8C945D37-8CC5-4D07-BB79-57535FB6E12B}" srcOrd="0" destOrd="0" presId="urn:microsoft.com/office/officeart/2008/layout/LinedList"/>
    <dgm:cxn modelId="{E00E968A-CA90-4AD1-BDE2-6D270875F454}" type="presParOf" srcId="{80C902D6-AFAC-4A2F-BA8D-389E743A06B8}" destId="{B5D9EED6-206B-496F-AC16-F2572467BB0C}" srcOrd="1" destOrd="0" presId="urn:microsoft.com/office/officeart/2008/layout/LinedList"/>
    <dgm:cxn modelId="{5E9F8C81-21EA-4FBC-AB7E-DF363663A2E5}" type="presParOf" srcId="{B5D9EED6-206B-496F-AC16-F2572467BB0C}" destId="{635CBEDA-8239-4BDB-9650-DBF878F37DCA}" srcOrd="0" destOrd="0" presId="urn:microsoft.com/office/officeart/2008/layout/LinedList"/>
    <dgm:cxn modelId="{CD2454E0-9014-43CA-B846-561E5310DD00}" type="presParOf" srcId="{B5D9EED6-206B-496F-AC16-F2572467BB0C}" destId="{B634CDE9-1EB9-4D29-AB1D-A09E8FB6DA8C}" srcOrd="1" destOrd="0" presId="urn:microsoft.com/office/officeart/2008/layout/LinedList"/>
    <dgm:cxn modelId="{4DF3535D-2377-46C7-85F8-51D8F0584C8F}" type="presParOf" srcId="{80C902D6-AFAC-4A2F-BA8D-389E743A06B8}" destId="{E1CCAB62-D563-44B9-A323-E8AC465206B2}" srcOrd="2" destOrd="0" presId="urn:microsoft.com/office/officeart/2008/layout/LinedList"/>
    <dgm:cxn modelId="{0935444F-5883-4690-9BE8-D1B6E18F7FED}" type="presParOf" srcId="{80C902D6-AFAC-4A2F-BA8D-389E743A06B8}" destId="{93766CAA-744F-49F1-A62A-FEDF5831CD19}" srcOrd="3" destOrd="0" presId="urn:microsoft.com/office/officeart/2008/layout/LinedList"/>
    <dgm:cxn modelId="{5F4440DA-0BBF-4711-B982-BA91EDD162CC}" type="presParOf" srcId="{93766CAA-744F-49F1-A62A-FEDF5831CD19}" destId="{83C3B075-ED9D-4F2F-9A9D-E53E0AA69DA5}" srcOrd="0" destOrd="0" presId="urn:microsoft.com/office/officeart/2008/layout/LinedList"/>
    <dgm:cxn modelId="{83101160-845C-420E-899F-2F457E2D32EF}" type="presParOf" srcId="{93766CAA-744F-49F1-A62A-FEDF5831CD19}" destId="{574C2530-446F-4DF9-94EE-FA315ED6CDFB}" srcOrd="1" destOrd="0" presId="urn:microsoft.com/office/officeart/2008/layout/LinedList"/>
    <dgm:cxn modelId="{8661105E-1BE0-49F3-8098-9308806674C4}" type="presParOf" srcId="{80C902D6-AFAC-4A2F-BA8D-389E743A06B8}" destId="{19C04019-3B7F-4F44-BF67-65A13A0FF6A1}" srcOrd="4" destOrd="0" presId="urn:microsoft.com/office/officeart/2008/layout/LinedList"/>
    <dgm:cxn modelId="{38C4824D-3EA8-4654-A8F4-CBDBDDF8E1BC}" type="presParOf" srcId="{80C902D6-AFAC-4A2F-BA8D-389E743A06B8}" destId="{821DC51C-B866-4548-A2C7-C5C607381A1C}" srcOrd="5" destOrd="0" presId="urn:microsoft.com/office/officeart/2008/layout/LinedList"/>
    <dgm:cxn modelId="{ECE2A6F9-E938-479B-84C9-6C2F1923D06F}" type="presParOf" srcId="{821DC51C-B866-4548-A2C7-C5C607381A1C}" destId="{5968C742-4785-4D1F-B6C7-6857642A2517}" srcOrd="0" destOrd="0" presId="urn:microsoft.com/office/officeart/2008/layout/LinedList"/>
    <dgm:cxn modelId="{F12D373B-9F12-4EEC-86F2-67331D4243CB}" type="presParOf" srcId="{821DC51C-B866-4548-A2C7-C5C607381A1C}" destId="{FCBCF33A-CB5A-4C75-8B38-A1B6F4C1CF00}" srcOrd="1" destOrd="0" presId="urn:microsoft.com/office/officeart/2008/layout/LinedList"/>
    <dgm:cxn modelId="{2FAFD111-3C4B-4DD4-B0F8-9E2315DF617B}" type="presParOf" srcId="{80C902D6-AFAC-4A2F-BA8D-389E743A06B8}" destId="{79550CEC-3094-41CF-90DD-D75BD30FA5D5}" srcOrd="6" destOrd="0" presId="urn:microsoft.com/office/officeart/2008/layout/LinedList"/>
    <dgm:cxn modelId="{E7FEA82F-E093-46CC-800C-FC1C4B987FE1}" type="presParOf" srcId="{80C902D6-AFAC-4A2F-BA8D-389E743A06B8}" destId="{B2BBC89C-22B8-4B1E-ABCF-29F5321D235D}" srcOrd="7" destOrd="0" presId="urn:microsoft.com/office/officeart/2008/layout/LinedList"/>
    <dgm:cxn modelId="{52C68726-5FFB-4E92-A33A-6952641473B6}" type="presParOf" srcId="{B2BBC89C-22B8-4B1E-ABCF-29F5321D235D}" destId="{60143665-12DD-4715-B732-72669A486077}" srcOrd="0" destOrd="0" presId="urn:microsoft.com/office/officeart/2008/layout/LinedList"/>
    <dgm:cxn modelId="{A7320457-73F2-49F3-91CB-AEBA4E4B0289}" type="presParOf" srcId="{B2BBC89C-22B8-4B1E-ABCF-29F5321D235D}" destId="{DE07075E-A8DC-4C29-A95A-0B7466821D4F}"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346C50-F564-48DF-BD0F-D949A5744199}" type="doc">
      <dgm:prSet loTypeId="urn:microsoft.com/office/officeart/2005/8/layout/default" loCatId="list" qsTypeId="urn:microsoft.com/office/officeart/2005/8/quickstyle/simple2" qsCatId="simple" csTypeId="urn:microsoft.com/office/officeart/2005/8/colors/accent2_2" csCatId="accent2" phldr="1"/>
      <dgm:spPr/>
      <dgm:t>
        <a:bodyPr/>
        <a:lstStyle/>
        <a:p>
          <a:endParaRPr lang="en-US"/>
        </a:p>
      </dgm:t>
    </dgm:pt>
    <dgm:pt modelId="{2EE8378D-E4F8-48FF-923E-F367F859F334}">
      <dgm:prSet/>
      <dgm:spPr>
        <a:solidFill>
          <a:srgbClr val="0E5993"/>
        </a:solidFill>
      </dgm:spPr>
      <dgm:t>
        <a:bodyPr/>
        <a:lstStyle/>
        <a:p>
          <a:r>
            <a:rPr lang="en-US" dirty="0">
              <a:latin typeface="Arial" panose="020B0604020202020204" pitchFamily="34" charset="0"/>
              <a:cs typeface="Arial" panose="020B0604020202020204" pitchFamily="34" charset="0"/>
            </a:rPr>
            <a:t>Great products for borrowers who are downsizing or rightsizing.</a:t>
          </a:r>
        </a:p>
      </dgm:t>
    </dgm:pt>
    <dgm:pt modelId="{1BA122E6-BE42-48F3-8A19-E6C8DCE00491}" type="parTrans" cxnId="{20AADDB1-03EA-4471-9F46-E0FC36F2424B}">
      <dgm:prSet/>
      <dgm:spPr/>
      <dgm:t>
        <a:bodyPr/>
        <a:lstStyle/>
        <a:p>
          <a:endParaRPr lang="en-US"/>
        </a:p>
      </dgm:t>
    </dgm:pt>
    <dgm:pt modelId="{0770E2D2-079E-4D65-B544-EFA65D9773F2}" type="sibTrans" cxnId="{20AADDB1-03EA-4471-9F46-E0FC36F2424B}">
      <dgm:prSet/>
      <dgm:spPr/>
      <dgm:t>
        <a:bodyPr/>
        <a:lstStyle/>
        <a:p>
          <a:endParaRPr lang="en-US"/>
        </a:p>
      </dgm:t>
    </dgm:pt>
    <dgm:pt modelId="{97CC33D3-A6A9-4810-980C-2ED7D75200EA}">
      <dgm:prSet/>
      <dgm:spPr>
        <a:solidFill>
          <a:srgbClr val="0E5993"/>
        </a:solidFill>
      </dgm:spPr>
      <dgm:t>
        <a:bodyPr/>
        <a:lstStyle/>
        <a:p>
          <a:r>
            <a:rPr lang="en-US" dirty="0">
              <a:latin typeface="Arial" panose="020B0604020202020204" pitchFamily="34" charset="0"/>
              <a:cs typeface="Arial" panose="020B0604020202020204" pitchFamily="34" charset="0"/>
            </a:rPr>
            <a:t>Gives borrowers ability to upgrade their purchase.</a:t>
          </a:r>
        </a:p>
      </dgm:t>
    </dgm:pt>
    <dgm:pt modelId="{A2F5D02A-CC1B-4336-90E6-586E59DFDDD0}" type="parTrans" cxnId="{00EF4713-93F7-463E-9420-12B46DB97DE7}">
      <dgm:prSet/>
      <dgm:spPr/>
      <dgm:t>
        <a:bodyPr/>
        <a:lstStyle/>
        <a:p>
          <a:endParaRPr lang="en-US"/>
        </a:p>
      </dgm:t>
    </dgm:pt>
    <dgm:pt modelId="{5FB1DF91-84D7-4862-87D5-6B47F3CB83B1}" type="sibTrans" cxnId="{00EF4713-93F7-463E-9420-12B46DB97DE7}">
      <dgm:prSet/>
      <dgm:spPr/>
      <dgm:t>
        <a:bodyPr/>
        <a:lstStyle/>
        <a:p>
          <a:endParaRPr lang="en-US"/>
        </a:p>
      </dgm:t>
    </dgm:pt>
    <dgm:pt modelId="{747FD204-1156-41C0-B72A-D30864CCEEC1}">
      <dgm:prSet/>
      <dgm:spPr>
        <a:solidFill>
          <a:srgbClr val="0E5993"/>
        </a:solidFill>
      </dgm:spPr>
      <dgm:t>
        <a:bodyPr/>
        <a:lstStyle/>
        <a:p>
          <a:r>
            <a:rPr lang="en-US" dirty="0">
              <a:latin typeface="Arial" panose="020B0604020202020204" pitchFamily="34" charset="0"/>
              <a:cs typeface="Arial" panose="020B0604020202020204" pitchFamily="34" charset="0"/>
            </a:rPr>
            <a:t>Always requires a borrower investment, typically 40-60%.</a:t>
          </a:r>
        </a:p>
      </dgm:t>
    </dgm:pt>
    <dgm:pt modelId="{F39EA901-9E86-4915-8920-C4236A89A3EC}" type="parTrans" cxnId="{1B1818A5-B6C1-4BD4-9D2F-A4E394B839B7}">
      <dgm:prSet/>
      <dgm:spPr/>
      <dgm:t>
        <a:bodyPr/>
        <a:lstStyle/>
        <a:p>
          <a:endParaRPr lang="en-US"/>
        </a:p>
      </dgm:t>
    </dgm:pt>
    <dgm:pt modelId="{837974C5-A0C2-4B50-A600-3D2AB5AC7D99}" type="sibTrans" cxnId="{1B1818A5-B6C1-4BD4-9D2F-A4E394B839B7}">
      <dgm:prSet/>
      <dgm:spPr/>
      <dgm:t>
        <a:bodyPr/>
        <a:lstStyle/>
        <a:p>
          <a:endParaRPr lang="en-US"/>
        </a:p>
      </dgm:t>
    </dgm:pt>
    <dgm:pt modelId="{8814C4FA-7BAE-4663-906E-3E5005C907D1}">
      <dgm:prSet/>
      <dgm:spPr>
        <a:solidFill>
          <a:srgbClr val="0E5993"/>
        </a:solidFill>
      </dgm:spPr>
      <dgm:t>
        <a:bodyPr/>
        <a:lstStyle/>
        <a:p>
          <a:r>
            <a:rPr lang="en-US" dirty="0">
              <a:latin typeface="Arial" panose="020B0604020202020204" pitchFamily="34" charset="0"/>
              <a:cs typeface="Arial" panose="020B0604020202020204" pitchFamily="34" charset="0"/>
            </a:rPr>
            <a:t>Principal Limit calculated the same a traditional reverse.</a:t>
          </a:r>
        </a:p>
      </dgm:t>
    </dgm:pt>
    <dgm:pt modelId="{24FA979F-9F3B-4BDC-96D1-641D72E9BD4B}" type="parTrans" cxnId="{4C0D8D33-F334-4E6C-AAD1-B67A05A5E1FC}">
      <dgm:prSet/>
      <dgm:spPr/>
      <dgm:t>
        <a:bodyPr/>
        <a:lstStyle/>
        <a:p>
          <a:endParaRPr lang="en-US"/>
        </a:p>
      </dgm:t>
    </dgm:pt>
    <dgm:pt modelId="{9B5789A2-6786-4DAC-A76F-13AAE27B125F}" type="sibTrans" cxnId="{4C0D8D33-F334-4E6C-AAD1-B67A05A5E1FC}">
      <dgm:prSet/>
      <dgm:spPr/>
      <dgm:t>
        <a:bodyPr/>
        <a:lstStyle/>
        <a:p>
          <a:endParaRPr lang="en-US"/>
        </a:p>
      </dgm:t>
    </dgm:pt>
    <dgm:pt modelId="{0D86DC10-5325-44F0-B24A-1E0BCB1BC1B7}">
      <dgm:prSet/>
      <dgm:spPr>
        <a:solidFill>
          <a:srgbClr val="0E5993"/>
        </a:solidFill>
      </dgm:spPr>
      <dgm:t>
        <a:bodyPr/>
        <a:lstStyle/>
        <a:p>
          <a:r>
            <a:rPr lang="en-US" dirty="0">
              <a:latin typeface="Arial" panose="020B0604020202020204" pitchFamily="34" charset="0"/>
              <a:cs typeface="Arial" panose="020B0604020202020204" pitchFamily="34" charset="0"/>
            </a:rPr>
            <a:t>Up to a 6% Interested Party Contribution is allowed towards Closing Costs. </a:t>
          </a:r>
        </a:p>
      </dgm:t>
    </dgm:pt>
    <dgm:pt modelId="{6A4D0BE5-A937-4B76-8005-B9BC7399D2DF}" type="parTrans" cxnId="{250CD31F-FD90-4CBE-AD36-C84728187856}">
      <dgm:prSet/>
      <dgm:spPr/>
      <dgm:t>
        <a:bodyPr/>
        <a:lstStyle/>
        <a:p>
          <a:endParaRPr lang="en-US"/>
        </a:p>
      </dgm:t>
    </dgm:pt>
    <dgm:pt modelId="{3405E964-4AD0-42EC-9889-59272A907E78}" type="sibTrans" cxnId="{250CD31F-FD90-4CBE-AD36-C84728187856}">
      <dgm:prSet/>
      <dgm:spPr/>
      <dgm:t>
        <a:bodyPr/>
        <a:lstStyle/>
        <a:p>
          <a:endParaRPr lang="en-US"/>
        </a:p>
      </dgm:t>
    </dgm:pt>
    <dgm:pt modelId="{2D401D12-426D-4858-8A41-56E703387C9B}">
      <dgm:prSet/>
      <dgm:spPr>
        <a:solidFill>
          <a:srgbClr val="0E5993"/>
        </a:solidFill>
      </dgm:spPr>
      <dgm:t>
        <a:bodyPr/>
        <a:lstStyle/>
        <a:p>
          <a:r>
            <a:rPr lang="en-US" dirty="0">
              <a:latin typeface="Arial" panose="020B0604020202020204" pitchFamily="34" charset="0"/>
              <a:cs typeface="Arial" panose="020B0604020202020204" pitchFamily="34" charset="0"/>
            </a:rPr>
            <a:t>Seller paid closing costs are allowed when reasonable and customary for the market</a:t>
          </a:r>
        </a:p>
      </dgm:t>
    </dgm:pt>
    <dgm:pt modelId="{A837FC8A-58D7-4FAD-AD52-E867A3C478F9}" type="parTrans" cxnId="{D7526213-FB4D-4655-8FA2-BAE6B9C5A4E6}">
      <dgm:prSet/>
      <dgm:spPr/>
      <dgm:t>
        <a:bodyPr/>
        <a:lstStyle/>
        <a:p>
          <a:endParaRPr lang="en-US"/>
        </a:p>
      </dgm:t>
    </dgm:pt>
    <dgm:pt modelId="{8A2FAD46-C8DD-457C-A899-E5F8D959357C}" type="sibTrans" cxnId="{D7526213-FB4D-4655-8FA2-BAE6B9C5A4E6}">
      <dgm:prSet/>
      <dgm:spPr/>
      <dgm:t>
        <a:bodyPr/>
        <a:lstStyle/>
        <a:p>
          <a:endParaRPr lang="en-US"/>
        </a:p>
      </dgm:t>
    </dgm:pt>
    <dgm:pt modelId="{39FE11E7-C86F-4B45-B660-95814B4DE56C}" type="pres">
      <dgm:prSet presAssocID="{9B346C50-F564-48DF-BD0F-D949A5744199}" presName="diagram" presStyleCnt="0">
        <dgm:presLayoutVars>
          <dgm:dir/>
          <dgm:resizeHandles val="exact"/>
        </dgm:presLayoutVars>
      </dgm:prSet>
      <dgm:spPr/>
    </dgm:pt>
    <dgm:pt modelId="{10CDFCF8-3067-4E1D-850B-2F2991E5D2C8}" type="pres">
      <dgm:prSet presAssocID="{2EE8378D-E4F8-48FF-923E-F367F859F334}" presName="node" presStyleLbl="node1" presStyleIdx="0" presStyleCnt="6">
        <dgm:presLayoutVars>
          <dgm:bulletEnabled val="1"/>
        </dgm:presLayoutVars>
      </dgm:prSet>
      <dgm:spPr/>
    </dgm:pt>
    <dgm:pt modelId="{5771F85F-07A3-42A4-9D4B-92790F052189}" type="pres">
      <dgm:prSet presAssocID="{0770E2D2-079E-4D65-B544-EFA65D9773F2}" presName="sibTrans" presStyleCnt="0"/>
      <dgm:spPr/>
    </dgm:pt>
    <dgm:pt modelId="{09523685-49A6-4182-8E6A-F4EA3EBE4729}" type="pres">
      <dgm:prSet presAssocID="{97CC33D3-A6A9-4810-980C-2ED7D75200EA}" presName="node" presStyleLbl="node1" presStyleIdx="1" presStyleCnt="6">
        <dgm:presLayoutVars>
          <dgm:bulletEnabled val="1"/>
        </dgm:presLayoutVars>
      </dgm:prSet>
      <dgm:spPr/>
    </dgm:pt>
    <dgm:pt modelId="{65589213-AE5D-40C1-A2D9-5610FC623AFA}" type="pres">
      <dgm:prSet presAssocID="{5FB1DF91-84D7-4862-87D5-6B47F3CB83B1}" presName="sibTrans" presStyleCnt="0"/>
      <dgm:spPr/>
    </dgm:pt>
    <dgm:pt modelId="{4BB95C80-E7D7-4222-B34A-055723303FB2}" type="pres">
      <dgm:prSet presAssocID="{747FD204-1156-41C0-B72A-D30864CCEEC1}" presName="node" presStyleLbl="node1" presStyleIdx="2" presStyleCnt="6">
        <dgm:presLayoutVars>
          <dgm:bulletEnabled val="1"/>
        </dgm:presLayoutVars>
      </dgm:prSet>
      <dgm:spPr/>
    </dgm:pt>
    <dgm:pt modelId="{2332A63E-B7CD-4AA7-B36A-0D324E07B78E}" type="pres">
      <dgm:prSet presAssocID="{837974C5-A0C2-4B50-A600-3D2AB5AC7D99}" presName="sibTrans" presStyleCnt="0"/>
      <dgm:spPr/>
    </dgm:pt>
    <dgm:pt modelId="{6D36C6AC-DC85-4C50-956A-A518960E28E3}" type="pres">
      <dgm:prSet presAssocID="{8814C4FA-7BAE-4663-906E-3E5005C907D1}" presName="node" presStyleLbl="node1" presStyleIdx="3" presStyleCnt="6">
        <dgm:presLayoutVars>
          <dgm:bulletEnabled val="1"/>
        </dgm:presLayoutVars>
      </dgm:prSet>
      <dgm:spPr/>
    </dgm:pt>
    <dgm:pt modelId="{A591B85B-51D3-4ABC-A9DE-936BF9912882}" type="pres">
      <dgm:prSet presAssocID="{9B5789A2-6786-4DAC-A76F-13AAE27B125F}" presName="sibTrans" presStyleCnt="0"/>
      <dgm:spPr/>
    </dgm:pt>
    <dgm:pt modelId="{E5B939E5-3F3A-4950-BF49-156788E572F9}" type="pres">
      <dgm:prSet presAssocID="{0D86DC10-5325-44F0-B24A-1E0BCB1BC1B7}" presName="node" presStyleLbl="node1" presStyleIdx="4" presStyleCnt="6">
        <dgm:presLayoutVars>
          <dgm:bulletEnabled val="1"/>
        </dgm:presLayoutVars>
      </dgm:prSet>
      <dgm:spPr/>
    </dgm:pt>
    <dgm:pt modelId="{0EF61A6C-96DA-49A8-B3D4-A5C29155906F}" type="pres">
      <dgm:prSet presAssocID="{3405E964-4AD0-42EC-9889-59272A907E78}" presName="sibTrans" presStyleCnt="0"/>
      <dgm:spPr/>
    </dgm:pt>
    <dgm:pt modelId="{F35F5B6F-9BEF-4D41-8EAB-94311A422E05}" type="pres">
      <dgm:prSet presAssocID="{2D401D12-426D-4858-8A41-56E703387C9B}" presName="node" presStyleLbl="node1" presStyleIdx="5" presStyleCnt="6">
        <dgm:presLayoutVars>
          <dgm:bulletEnabled val="1"/>
        </dgm:presLayoutVars>
      </dgm:prSet>
      <dgm:spPr/>
    </dgm:pt>
  </dgm:ptLst>
  <dgm:cxnLst>
    <dgm:cxn modelId="{8E43250B-0202-4AD5-B4A4-DE4830E4DD89}" type="presOf" srcId="{2D401D12-426D-4858-8A41-56E703387C9B}" destId="{F35F5B6F-9BEF-4D41-8EAB-94311A422E05}" srcOrd="0" destOrd="0" presId="urn:microsoft.com/office/officeart/2005/8/layout/default"/>
    <dgm:cxn modelId="{70B6070F-6CF1-4C1C-9178-30A2F7186AD9}" type="presOf" srcId="{747FD204-1156-41C0-B72A-D30864CCEEC1}" destId="{4BB95C80-E7D7-4222-B34A-055723303FB2}" srcOrd="0" destOrd="0" presId="urn:microsoft.com/office/officeart/2005/8/layout/default"/>
    <dgm:cxn modelId="{D7526213-FB4D-4655-8FA2-BAE6B9C5A4E6}" srcId="{9B346C50-F564-48DF-BD0F-D949A5744199}" destId="{2D401D12-426D-4858-8A41-56E703387C9B}" srcOrd="5" destOrd="0" parTransId="{A837FC8A-58D7-4FAD-AD52-E867A3C478F9}" sibTransId="{8A2FAD46-C8DD-457C-A899-E5F8D959357C}"/>
    <dgm:cxn modelId="{00EF4713-93F7-463E-9420-12B46DB97DE7}" srcId="{9B346C50-F564-48DF-BD0F-D949A5744199}" destId="{97CC33D3-A6A9-4810-980C-2ED7D75200EA}" srcOrd="1" destOrd="0" parTransId="{A2F5D02A-CC1B-4336-90E6-586E59DFDDD0}" sibTransId="{5FB1DF91-84D7-4862-87D5-6B47F3CB83B1}"/>
    <dgm:cxn modelId="{F3F30418-BF71-43F7-92CA-732AD319EB6C}" type="presOf" srcId="{97CC33D3-A6A9-4810-980C-2ED7D75200EA}" destId="{09523685-49A6-4182-8E6A-F4EA3EBE4729}" srcOrd="0" destOrd="0" presId="urn:microsoft.com/office/officeart/2005/8/layout/default"/>
    <dgm:cxn modelId="{250CD31F-FD90-4CBE-AD36-C84728187856}" srcId="{9B346C50-F564-48DF-BD0F-D949A5744199}" destId="{0D86DC10-5325-44F0-B24A-1E0BCB1BC1B7}" srcOrd="4" destOrd="0" parTransId="{6A4D0BE5-A937-4B76-8005-B9BC7399D2DF}" sibTransId="{3405E964-4AD0-42EC-9889-59272A907E78}"/>
    <dgm:cxn modelId="{AD3DB129-BD90-4839-823A-68EE7A3DE8D9}" type="presOf" srcId="{9B346C50-F564-48DF-BD0F-D949A5744199}" destId="{39FE11E7-C86F-4B45-B660-95814B4DE56C}" srcOrd="0" destOrd="0" presId="urn:microsoft.com/office/officeart/2005/8/layout/default"/>
    <dgm:cxn modelId="{4C0D8D33-F334-4E6C-AAD1-B67A05A5E1FC}" srcId="{9B346C50-F564-48DF-BD0F-D949A5744199}" destId="{8814C4FA-7BAE-4663-906E-3E5005C907D1}" srcOrd="3" destOrd="0" parTransId="{24FA979F-9F3B-4BDC-96D1-641D72E9BD4B}" sibTransId="{9B5789A2-6786-4DAC-A76F-13AAE27B125F}"/>
    <dgm:cxn modelId="{A0411781-FD92-4D72-8483-CF1932E6568B}" type="presOf" srcId="{8814C4FA-7BAE-4663-906E-3E5005C907D1}" destId="{6D36C6AC-DC85-4C50-956A-A518960E28E3}" srcOrd="0" destOrd="0" presId="urn:microsoft.com/office/officeart/2005/8/layout/default"/>
    <dgm:cxn modelId="{E53AC095-FD45-4168-B0AD-0B99C5A538E6}" type="presOf" srcId="{2EE8378D-E4F8-48FF-923E-F367F859F334}" destId="{10CDFCF8-3067-4E1D-850B-2F2991E5D2C8}" srcOrd="0" destOrd="0" presId="urn:microsoft.com/office/officeart/2005/8/layout/default"/>
    <dgm:cxn modelId="{1B1818A5-B6C1-4BD4-9D2F-A4E394B839B7}" srcId="{9B346C50-F564-48DF-BD0F-D949A5744199}" destId="{747FD204-1156-41C0-B72A-D30864CCEEC1}" srcOrd="2" destOrd="0" parTransId="{F39EA901-9E86-4915-8920-C4236A89A3EC}" sibTransId="{837974C5-A0C2-4B50-A600-3D2AB5AC7D99}"/>
    <dgm:cxn modelId="{20AADDB1-03EA-4471-9F46-E0FC36F2424B}" srcId="{9B346C50-F564-48DF-BD0F-D949A5744199}" destId="{2EE8378D-E4F8-48FF-923E-F367F859F334}" srcOrd="0" destOrd="0" parTransId="{1BA122E6-BE42-48F3-8A19-E6C8DCE00491}" sibTransId="{0770E2D2-079E-4D65-B544-EFA65D9773F2}"/>
    <dgm:cxn modelId="{38C011C1-A2C3-4C5F-B2EC-3C119A6B5993}" type="presOf" srcId="{0D86DC10-5325-44F0-B24A-1E0BCB1BC1B7}" destId="{E5B939E5-3F3A-4950-BF49-156788E572F9}" srcOrd="0" destOrd="0" presId="urn:microsoft.com/office/officeart/2005/8/layout/default"/>
    <dgm:cxn modelId="{2BF0855D-ACF1-4CA1-8A3F-E2009291392F}" type="presParOf" srcId="{39FE11E7-C86F-4B45-B660-95814B4DE56C}" destId="{10CDFCF8-3067-4E1D-850B-2F2991E5D2C8}" srcOrd="0" destOrd="0" presId="urn:microsoft.com/office/officeart/2005/8/layout/default"/>
    <dgm:cxn modelId="{EFEDDF64-4D1D-4796-90A5-88B18600A3C7}" type="presParOf" srcId="{39FE11E7-C86F-4B45-B660-95814B4DE56C}" destId="{5771F85F-07A3-42A4-9D4B-92790F052189}" srcOrd="1" destOrd="0" presId="urn:microsoft.com/office/officeart/2005/8/layout/default"/>
    <dgm:cxn modelId="{1790CFA3-F443-4264-87F7-773D2D3E499A}" type="presParOf" srcId="{39FE11E7-C86F-4B45-B660-95814B4DE56C}" destId="{09523685-49A6-4182-8E6A-F4EA3EBE4729}" srcOrd="2" destOrd="0" presId="urn:microsoft.com/office/officeart/2005/8/layout/default"/>
    <dgm:cxn modelId="{DDCA046B-A460-48EA-AB97-20F95A0A3CC8}" type="presParOf" srcId="{39FE11E7-C86F-4B45-B660-95814B4DE56C}" destId="{65589213-AE5D-40C1-A2D9-5610FC623AFA}" srcOrd="3" destOrd="0" presId="urn:microsoft.com/office/officeart/2005/8/layout/default"/>
    <dgm:cxn modelId="{A1955C4F-546A-4F39-9633-453575E3B8CE}" type="presParOf" srcId="{39FE11E7-C86F-4B45-B660-95814B4DE56C}" destId="{4BB95C80-E7D7-4222-B34A-055723303FB2}" srcOrd="4" destOrd="0" presId="urn:microsoft.com/office/officeart/2005/8/layout/default"/>
    <dgm:cxn modelId="{6907F4DA-5731-4305-8DC3-EE4ABE18DE6F}" type="presParOf" srcId="{39FE11E7-C86F-4B45-B660-95814B4DE56C}" destId="{2332A63E-B7CD-4AA7-B36A-0D324E07B78E}" srcOrd="5" destOrd="0" presId="urn:microsoft.com/office/officeart/2005/8/layout/default"/>
    <dgm:cxn modelId="{FCF42A0B-B3D9-43D2-AF39-BD57719F617A}" type="presParOf" srcId="{39FE11E7-C86F-4B45-B660-95814B4DE56C}" destId="{6D36C6AC-DC85-4C50-956A-A518960E28E3}" srcOrd="6" destOrd="0" presId="urn:microsoft.com/office/officeart/2005/8/layout/default"/>
    <dgm:cxn modelId="{B48BBDD1-6F7E-4FC8-8A7A-D19F879CB37C}" type="presParOf" srcId="{39FE11E7-C86F-4B45-B660-95814B4DE56C}" destId="{A591B85B-51D3-4ABC-A9DE-936BF9912882}" srcOrd="7" destOrd="0" presId="urn:microsoft.com/office/officeart/2005/8/layout/default"/>
    <dgm:cxn modelId="{199257F9-D996-49E7-832B-1961FEFABD01}" type="presParOf" srcId="{39FE11E7-C86F-4B45-B660-95814B4DE56C}" destId="{E5B939E5-3F3A-4950-BF49-156788E572F9}" srcOrd="8" destOrd="0" presId="urn:microsoft.com/office/officeart/2005/8/layout/default"/>
    <dgm:cxn modelId="{6A9263E4-0DD6-4E0E-9817-CCF21E16B760}" type="presParOf" srcId="{39FE11E7-C86F-4B45-B660-95814B4DE56C}" destId="{0EF61A6C-96DA-49A8-B3D4-A5C29155906F}" srcOrd="9" destOrd="0" presId="urn:microsoft.com/office/officeart/2005/8/layout/default"/>
    <dgm:cxn modelId="{817447BE-0A85-461C-9158-270DB574DB8C}" type="presParOf" srcId="{39FE11E7-C86F-4B45-B660-95814B4DE56C}" destId="{F35F5B6F-9BEF-4D41-8EAB-94311A422E05}"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8A23212-4362-45C5-B85E-8F7B4DE1D47A}"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US"/>
        </a:p>
      </dgm:t>
    </dgm:pt>
    <dgm:pt modelId="{29DE4F82-B427-4BA0-9471-BEDDDA908681}">
      <dgm:prSet phldrT="[Text]"/>
      <dgm:spPr/>
      <dgm:t>
        <a:bodyPr/>
        <a:lstStyle/>
        <a:p>
          <a:r>
            <a:rPr lang="en-US"/>
            <a:t>Be married at the time of Closing </a:t>
          </a:r>
          <a:endParaRPr lang="en-US" dirty="0"/>
        </a:p>
      </dgm:t>
    </dgm:pt>
    <dgm:pt modelId="{54A99DB0-7003-4263-8730-C04AADAF6B03}" type="parTrans" cxnId="{AA62A9FC-868C-4D24-8D6E-0DD15E0D115C}">
      <dgm:prSet/>
      <dgm:spPr/>
      <dgm:t>
        <a:bodyPr/>
        <a:lstStyle/>
        <a:p>
          <a:endParaRPr lang="en-US"/>
        </a:p>
      </dgm:t>
    </dgm:pt>
    <dgm:pt modelId="{E73BE074-11B8-4B0C-8AE8-0577477AB30A}" type="sibTrans" cxnId="{AA62A9FC-868C-4D24-8D6E-0DD15E0D115C}">
      <dgm:prSet/>
      <dgm:spPr/>
      <dgm:t>
        <a:bodyPr/>
        <a:lstStyle/>
        <a:p>
          <a:endParaRPr lang="en-US"/>
        </a:p>
      </dgm:t>
    </dgm:pt>
    <dgm:pt modelId="{2ECB3580-B892-4DC5-87A2-9F73D0E1D514}">
      <dgm:prSet/>
      <dgm:spPr/>
      <dgm:t>
        <a:bodyPr/>
        <a:lstStyle/>
        <a:p>
          <a:r>
            <a:rPr lang="en-US"/>
            <a:t>Occupy the subject property for the duration of the loan</a:t>
          </a:r>
          <a:endParaRPr lang="en-US" dirty="0"/>
        </a:p>
      </dgm:t>
    </dgm:pt>
    <dgm:pt modelId="{A597ED70-AE92-461E-82AD-4DCDE44FDC47}" type="parTrans" cxnId="{687E9D3C-C39E-4B42-9E25-FF44AEF701F4}">
      <dgm:prSet/>
      <dgm:spPr/>
      <dgm:t>
        <a:bodyPr/>
        <a:lstStyle/>
        <a:p>
          <a:endParaRPr lang="en-US"/>
        </a:p>
      </dgm:t>
    </dgm:pt>
    <dgm:pt modelId="{E623536A-6571-4E55-BC2A-AEBB122E91E7}" type="sibTrans" cxnId="{687E9D3C-C39E-4B42-9E25-FF44AEF701F4}">
      <dgm:prSet/>
      <dgm:spPr/>
      <dgm:t>
        <a:bodyPr/>
        <a:lstStyle/>
        <a:p>
          <a:endParaRPr lang="en-US"/>
        </a:p>
      </dgm:t>
    </dgm:pt>
    <dgm:pt modelId="{6C863AF7-686A-4017-A7D1-C2A7EAABF719}">
      <dgm:prSet/>
      <dgm:spPr/>
      <dgm:t>
        <a:bodyPr/>
        <a:lstStyle/>
        <a:p>
          <a:r>
            <a:rPr lang="en-US"/>
            <a:t>Be married at the time the D&amp;P event occurred</a:t>
          </a:r>
          <a:endParaRPr lang="en-US" dirty="0"/>
        </a:p>
      </dgm:t>
    </dgm:pt>
    <dgm:pt modelId="{BC7A2CCD-965C-4656-8CE8-474048871206}" type="parTrans" cxnId="{860A7844-1D29-4ABC-8588-4A212CD9D3A4}">
      <dgm:prSet/>
      <dgm:spPr/>
      <dgm:t>
        <a:bodyPr/>
        <a:lstStyle/>
        <a:p>
          <a:endParaRPr lang="en-US"/>
        </a:p>
      </dgm:t>
    </dgm:pt>
    <dgm:pt modelId="{8991AB2E-73EE-4457-8EE3-5872397418B4}" type="sibTrans" cxnId="{860A7844-1D29-4ABC-8588-4A212CD9D3A4}">
      <dgm:prSet/>
      <dgm:spPr/>
      <dgm:t>
        <a:bodyPr/>
        <a:lstStyle/>
        <a:p>
          <a:endParaRPr lang="en-US"/>
        </a:p>
      </dgm:t>
    </dgm:pt>
    <dgm:pt modelId="{916A33A7-8698-4429-8C5E-5DC282FF0B34}">
      <dgm:prSet phldrT="[Text]" phldr="0"/>
      <dgm:spPr/>
      <dgm:t>
        <a:bodyPr/>
        <a:lstStyle/>
        <a:p>
          <a:r>
            <a:rPr lang="en-US" b="1" dirty="0"/>
            <a:t>Protected (Eligible) Non-Borrowing Spouse</a:t>
          </a:r>
        </a:p>
      </dgm:t>
    </dgm:pt>
    <dgm:pt modelId="{7D6C3705-B271-44B3-996C-4109E471BA93}" type="parTrans" cxnId="{0D25F78D-1FE1-4B8E-B14B-C5AB3240A475}">
      <dgm:prSet/>
      <dgm:spPr/>
      <dgm:t>
        <a:bodyPr/>
        <a:lstStyle/>
        <a:p>
          <a:endParaRPr lang="en-US"/>
        </a:p>
      </dgm:t>
    </dgm:pt>
    <dgm:pt modelId="{A3FD3BAF-D8DD-474A-A39F-0DB285095061}" type="sibTrans" cxnId="{0D25F78D-1FE1-4B8E-B14B-C5AB3240A475}">
      <dgm:prSet/>
      <dgm:spPr/>
      <dgm:t>
        <a:bodyPr/>
        <a:lstStyle/>
        <a:p>
          <a:endParaRPr lang="en-US"/>
        </a:p>
      </dgm:t>
    </dgm:pt>
    <dgm:pt modelId="{4736BF07-3D77-489F-BE7F-FFD2D085AFB7}" type="pres">
      <dgm:prSet presAssocID="{C8A23212-4362-45C5-B85E-8F7B4DE1D47A}" presName="Name0" presStyleCnt="0">
        <dgm:presLayoutVars>
          <dgm:chMax val="4"/>
          <dgm:resizeHandles val="exact"/>
        </dgm:presLayoutVars>
      </dgm:prSet>
      <dgm:spPr/>
    </dgm:pt>
    <dgm:pt modelId="{339EF69A-B8F6-4CDE-919C-02258AF9DBB1}" type="pres">
      <dgm:prSet presAssocID="{C8A23212-4362-45C5-B85E-8F7B4DE1D47A}" presName="ellipse" presStyleLbl="trBgShp" presStyleIdx="0" presStyleCnt="1"/>
      <dgm:spPr>
        <a:solidFill>
          <a:srgbClr val="DEDFDE">
            <a:alpha val="40000"/>
          </a:srgbClr>
        </a:solidFill>
      </dgm:spPr>
    </dgm:pt>
    <dgm:pt modelId="{94E3A6C8-4CDC-4FE4-9FF4-226C8D97B3E1}" type="pres">
      <dgm:prSet presAssocID="{C8A23212-4362-45C5-B85E-8F7B4DE1D47A}" presName="arrow1" presStyleLbl="fgShp" presStyleIdx="0" presStyleCnt="1"/>
      <dgm:spPr/>
    </dgm:pt>
    <dgm:pt modelId="{4FAE8635-A130-4F85-BDCD-5C679F54B23B}" type="pres">
      <dgm:prSet presAssocID="{C8A23212-4362-45C5-B85E-8F7B4DE1D47A}" presName="rectangle" presStyleLbl="revTx" presStyleIdx="0" presStyleCnt="1">
        <dgm:presLayoutVars>
          <dgm:bulletEnabled val="1"/>
        </dgm:presLayoutVars>
      </dgm:prSet>
      <dgm:spPr/>
    </dgm:pt>
    <dgm:pt modelId="{BC262258-2B14-4F97-BD8E-7C542E0E0133}" type="pres">
      <dgm:prSet presAssocID="{2ECB3580-B892-4DC5-87A2-9F73D0E1D514}" presName="item1" presStyleLbl="node1" presStyleIdx="0" presStyleCnt="3">
        <dgm:presLayoutVars>
          <dgm:bulletEnabled val="1"/>
        </dgm:presLayoutVars>
      </dgm:prSet>
      <dgm:spPr/>
    </dgm:pt>
    <dgm:pt modelId="{9D5E2434-F64F-452F-9A60-51E32EAF6770}" type="pres">
      <dgm:prSet presAssocID="{6C863AF7-686A-4017-A7D1-C2A7EAABF719}" presName="item2" presStyleLbl="node1" presStyleIdx="1" presStyleCnt="3">
        <dgm:presLayoutVars>
          <dgm:bulletEnabled val="1"/>
        </dgm:presLayoutVars>
      </dgm:prSet>
      <dgm:spPr/>
    </dgm:pt>
    <dgm:pt modelId="{74D633C8-A238-47DA-B7F4-423B4B584852}" type="pres">
      <dgm:prSet presAssocID="{916A33A7-8698-4429-8C5E-5DC282FF0B34}" presName="item3" presStyleLbl="node1" presStyleIdx="2" presStyleCnt="3">
        <dgm:presLayoutVars>
          <dgm:bulletEnabled val="1"/>
        </dgm:presLayoutVars>
      </dgm:prSet>
      <dgm:spPr/>
    </dgm:pt>
    <dgm:pt modelId="{E2B1429D-5F12-46E2-A44C-7A988B1018D5}" type="pres">
      <dgm:prSet presAssocID="{C8A23212-4362-45C5-B85E-8F7B4DE1D47A}" presName="funnel" presStyleLbl="trAlignAcc1" presStyleIdx="0" presStyleCnt="1"/>
      <dgm:spPr/>
    </dgm:pt>
  </dgm:ptLst>
  <dgm:cxnLst>
    <dgm:cxn modelId="{687E9D3C-C39E-4B42-9E25-FF44AEF701F4}" srcId="{C8A23212-4362-45C5-B85E-8F7B4DE1D47A}" destId="{2ECB3580-B892-4DC5-87A2-9F73D0E1D514}" srcOrd="1" destOrd="0" parTransId="{A597ED70-AE92-461E-82AD-4DCDE44FDC47}" sibTransId="{E623536A-6571-4E55-BC2A-AEBB122E91E7}"/>
    <dgm:cxn modelId="{860A7844-1D29-4ABC-8588-4A212CD9D3A4}" srcId="{C8A23212-4362-45C5-B85E-8F7B4DE1D47A}" destId="{6C863AF7-686A-4017-A7D1-C2A7EAABF719}" srcOrd="2" destOrd="0" parTransId="{BC7A2CCD-965C-4656-8CE8-474048871206}" sibTransId="{8991AB2E-73EE-4457-8EE3-5872397418B4}"/>
    <dgm:cxn modelId="{A453C94F-0D5C-4B61-8132-21EC5C772C09}" type="presOf" srcId="{916A33A7-8698-4429-8C5E-5DC282FF0B34}" destId="{4FAE8635-A130-4F85-BDCD-5C679F54B23B}" srcOrd="0" destOrd="0" presId="urn:microsoft.com/office/officeart/2005/8/layout/funnel1"/>
    <dgm:cxn modelId="{A22B337D-8250-41A1-B264-CF9ADC172859}" type="presOf" srcId="{29DE4F82-B427-4BA0-9471-BEDDDA908681}" destId="{74D633C8-A238-47DA-B7F4-423B4B584852}" srcOrd="0" destOrd="0" presId="urn:microsoft.com/office/officeart/2005/8/layout/funnel1"/>
    <dgm:cxn modelId="{0D25F78D-1FE1-4B8E-B14B-C5AB3240A475}" srcId="{C8A23212-4362-45C5-B85E-8F7B4DE1D47A}" destId="{916A33A7-8698-4429-8C5E-5DC282FF0B34}" srcOrd="3" destOrd="0" parTransId="{7D6C3705-B271-44B3-996C-4109E471BA93}" sibTransId="{A3FD3BAF-D8DD-474A-A39F-0DB285095061}"/>
    <dgm:cxn modelId="{394C8CA7-3967-4EC9-B9AE-E0B04B52BAA6}" type="presOf" srcId="{C8A23212-4362-45C5-B85E-8F7B4DE1D47A}" destId="{4736BF07-3D77-489F-BE7F-FFD2D085AFB7}" srcOrd="0" destOrd="0" presId="urn:microsoft.com/office/officeart/2005/8/layout/funnel1"/>
    <dgm:cxn modelId="{3ADD96CE-5D4F-4CD6-8359-EFEAFA350268}" type="presOf" srcId="{6C863AF7-686A-4017-A7D1-C2A7EAABF719}" destId="{BC262258-2B14-4F97-BD8E-7C542E0E0133}" srcOrd="0" destOrd="0" presId="urn:microsoft.com/office/officeart/2005/8/layout/funnel1"/>
    <dgm:cxn modelId="{F53C27E8-A969-4ADE-AD77-6E4EEDB44C06}" type="presOf" srcId="{2ECB3580-B892-4DC5-87A2-9F73D0E1D514}" destId="{9D5E2434-F64F-452F-9A60-51E32EAF6770}" srcOrd="0" destOrd="0" presId="urn:microsoft.com/office/officeart/2005/8/layout/funnel1"/>
    <dgm:cxn modelId="{AA62A9FC-868C-4D24-8D6E-0DD15E0D115C}" srcId="{C8A23212-4362-45C5-B85E-8F7B4DE1D47A}" destId="{29DE4F82-B427-4BA0-9471-BEDDDA908681}" srcOrd="0" destOrd="0" parTransId="{54A99DB0-7003-4263-8730-C04AADAF6B03}" sibTransId="{E73BE074-11B8-4B0C-8AE8-0577477AB30A}"/>
    <dgm:cxn modelId="{27609202-4303-48B2-8AF7-E5F0CB38583D}" type="presParOf" srcId="{4736BF07-3D77-489F-BE7F-FFD2D085AFB7}" destId="{339EF69A-B8F6-4CDE-919C-02258AF9DBB1}" srcOrd="0" destOrd="0" presId="urn:microsoft.com/office/officeart/2005/8/layout/funnel1"/>
    <dgm:cxn modelId="{0545021C-11DC-4CEC-A6CB-577EFDAFB135}" type="presParOf" srcId="{4736BF07-3D77-489F-BE7F-FFD2D085AFB7}" destId="{94E3A6C8-4CDC-4FE4-9FF4-226C8D97B3E1}" srcOrd="1" destOrd="0" presId="urn:microsoft.com/office/officeart/2005/8/layout/funnel1"/>
    <dgm:cxn modelId="{2337B722-456B-4C76-9F79-98A73B34591B}" type="presParOf" srcId="{4736BF07-3D77-489F-BE7F-FFD2D085AFB7}" destId="{4FAE8635-A130-4F85-BDCD-5C679F54B23B}" srcOrd="2" destOrd="0" presId="urn:microsoft.com/office/officeart/2005/8/layout/funnel1"/>
    <dgm:cxn modelId="{7425D275-C960-461E-92B3-224DE8FC88B4}" type="presParOf" srcId="{4736BF07-3D77-489F-BE7F-FFD2D085AFB7}" destId="{BC262258-2B14-4F97-BD8E-7C542E0E0133}" srcOrd="3" destOrd="0" presId="urn:microsoft.com/office/officeart/2005/8/layout/funnel1"/>
    <dgm:cxn modelId="{565023F8-869E-47AE-81AB-5776720BC73D}" type="presParOf" srcId="{4736BF07-3D77-489F-BE7F-FFD2D085AFB7}" destId="{9D5E2434-F64F-452F-9A60-51E32EAF6770}" srcOrd="4" destOrd="0" presId="urn:microsoft.com/office/officeart/2005/8/layout/funnel1"/>
    <dgm:cxn modelId="{7D44DF5A-BB15-4170-9FFC-84EBAC128B33}" type="presParOf" srcId="{4736BF07-3D77-489F-BE7F-FFD2D085AFB7}" destId="{74D633C8-A238-47DA-B7F4-423B4B584852}" srcOrd="5" destOrd="0" presId="urn:microsoft.com/office/officeart/2005/8/layout/funnel1"/>
    <dgm:cxn modelId="{2AC9694A-F3BA-45DA-AA37-0A678C646982}" type="presParOf" srcId="{4736BF07-3D77-489F-BE7F-FFD2D085AFB7}" destId="{E2B1429D-5F12-46E2-A44C-7A988B1018D5}" srcOrd="6" destOrd="0" presId="urn:microsoft.com/office/officeart/2005/8/layout/funne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92C842F-A5FB-47B4-85E5-BA94F0B5E12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E9B0D102-A5F8-444F-A898-96601C06604B}">
      <dgm:prSet phldrT="[Text]" custT="1"/>
      <dgm:spPr>
        <a:solidFill>
          <a:srgbClr val="0E5993"/>
        </a:solidFill>
      </dgm:spPr>
      <dgm:t>
        <a:bodyPr/>
        <a:lstStyle/>
        <a:p>
          <a:r>
            <a:rPr lang="en-US" sz="1200" b="1" dirty="0">
              <a:latin typeface="Arial" panose="020B0604020202020204" pitchFamily="34" charset="0"/>
              <a:cs typeface="Arial" panose="020B0604020202020204" pitchFamily="34" charset="0"/>
            </a:rPr>
            <a:t>POA at Closing Only</a:t>
          </a:r>
        </a:p>
      </dgm:t>
    </dgm:pt>
    <dgm:pt modelId="{1065124F-C889-4A13-89F8-6667E1DAF028}" type="parTrans" cxnId="{3B8EDF93-5582-4EC1-9EE4-B9320A9AE946}">
      <dgm:prSet/>
      <dgm:spPr/>
      <dgm:t>
        <a:bodyPr/>
        <a:lstStyle/>
        <a:p>
          <a:endParaRPr lang="en-US"/>
        </a:p>
      </dgm:t>
    </dgm:pt>
    <dgm:pt modelId="{C622B929-B925-46FD-8996-9889241F999B}" type="sibTrans" cxnId="{3B8EDF93-5582-4EC1-9EE4-B9320A9AE946}">
      <dgm:prSet/>
      <dgm:spPr/>
      <dgm:t>
        <a:bodyPr/>
        <a:lstStyle/>
        <a:p>
          <a:endParaRPr lang="en-US"/>
        </a:p>
      </dgm:t>
    </dgm:pt>
    <dgm:pt modelId="{B6D8A86F-17AC-40BA-88A4-6FEF2513869D}">
      <dgm:prSet phldrT="[Text]"/>
      <dgm:spPr/>
      <dgm:t>
        <a:bodyPr lIns="182880" rIns="365760"/>
        <a:lstStyle/>
        <a:p>
          <a:r>
            <a:rPr lang="en-US" dirty="0">
              <a:latin typeface="Arial" panose="020B0604020202020204" pitchFamily="34" charset="0"/>
              <a:cs typeface="Arial" panose="020B0604020202020204" pitchFamily="34" charset="0"/>
            </a:rPr>
            <a:t>Borrower(s) must have executed entire application package and counseling certificate</a:t>
          </a:r>
        </a:p>
      </dgm:t>
    </dgm:pt>
    <dgm:pt modelId="{1AA848DB-0DA6-440A-9CAB-65F2E4CCCCB4}" type="parTrans" cxnId="{5F11930B-ED19-450B-8FB3-0C6F6A39B0C5}">
      <dgm:prSet/>
      <dgm:spPr/>
      <dgm:t>
        <a:bodyPr/>
        <a:lstStyle/>
        <a:p>
          <a:endParaRPr lang="en-US"/>
        </a:p>
      </dgm:t>
    </dgm:pt>
    <dgm:pt modelId="{6BA5231C-40EB-4AC4-B726-8FFDB02C91CF}" type="sibTrans" cxnId="{5F11930B-ED19-450B-8FB3-0C6F6A39B0C5}">
      <dgm:prSet/>
      <dgm:spPr/>
      <dgm:t>
        <a:bodyPr/>
        <a:lstStyle/>
        <a:p>
          <a:endParaRPr lang="en-US"/>
        </a:p>
      </dgm:t>
    </dgm:pt>
    <dgm:pt modelId="{04883BAC-7E30-4D8A-B920-7B0321A523E3}">
      <dgm:prSet phldrT="[Text]" custT="1"/>
      <dgm:spPr>
        <a:solidFill>
          <a:srgbClr val="0E5993"/>
        </a:solidFill>
      </dgm:spPr>
      <dgm:t>
        <a:bodyPr/>
        <a:lstStyle/>
        <a:p>
          <a:pPr marL="0" lvl="0" indent="0" algn="l" defTabSz="533400">
            <a:lnSpc>
              <a:spcPct val="90000"/>
            </a:lnSpc>
            <a:spcBef>
              <a:spcPct val="0"/>
            </a:spcBef>
            <a:spcAft>
              <a:spcPct val="35000"/>
            </a:spcAft>
            <a:buNone/>
          </a:pPr>
          <a:r>
            <a:rPr lang="en-US" sz="1200" b="1" kern="1200" dirty="0">
              <a:latin typeface="Arial" panose="020B0604020202020204" pitchFamily="34" charset="0"/>
              <a:ea typeface="+mn-ea"/>
              <a:cs typeface="Arial" panose="020B0604020202020204" pitchFamily="34" charset="0"/>
            </a:rPr>
            <a:t>Competent but POA signing app and closing</a:t>
          </a:r>
        </a:p>
      </dgm:t>
    </dgm:pt>
    <dgm:pt modelId="{A3BC0FFC-BAF6-49CD-871B-E7EB72908C3F}" type="parTrans" cxnId="{57501975-120C-49F6-8E8B-DA02246491E0}">
      <dgm:prSet/>
      <dgm:spPr/>
      <dgm:t>
        <a:bodyPr/>
        <a:lstStyle/>
        <a:p>
          <a:endParaRPr lang="en-US"/>
        </a:p>
      </dgm:t>
    </dgm:pt>
    <dgm:pt modelId="{CB47A4EE-688A-4436-89AB-06289D0AB009}" type="sibTrans" cxnId="{57501975-120C-49F6-8E8B-DA02246491E0}">
      <dgm:prSet/>
      <dgm:spPr/>
      <dgm:t>
        <a:bodyPr/>
        <a:lstStyle/>
        <a:p>
          <a:endParaRPr lang="en-US"/>
        </a:p>
      </dgm:t>
    </dgm:pt>
    <dgm:pt modelId="{FA4C38DA-7027-47A9-81F2-F2B32E49E159}">
      <dgm:prSet phldrT="[Text]"/>
      <dgm:spPr/>
      <dgm:t>
        <a:bodyPr lIns="182880" rIns="365760"/>
        <a:lstStyle/>
        <a:p>
          <a:r>
            <a:rPr lang="en-US" dirty="0">
              <a:solidFill>
                <a:srgbClr val="343433"/>
              </a:solidFill>
              <a:latin typeface="Arial" panose="020B0604020202020204" pitchFamily="34" charset="0"/>
              <a:cs typeface="Arial" panose="020B0604020202020204" pitchFamily="34" charset="0"/>
            </a:rPr>
            <a:t>Borrower must sign the initial application 1009 and HUD92900A</a:t>
          </a:r>
        </a:p>
      </dgm:t>
    </dgm:pt>
    <dgm:pt modelId="{8314E29A-CC4B-48A3-A0C9-AD437F93511A}" type="parTrans" cxnId="{668640BB-9E8B-47B1-B398-3F57E971C863}">
      <dgm:prSet/>
      <dgm:spPr/>
      <dgm:t>
        <a:bodyPr/>
        <a:lstStyle/>
        <a:p>
          <a:endParaRPr lang="en-US"/>
        </a:p>
      </dgm:t>
    </dgm:pt>
    <dgm:pt modelId="{954FCB64-2860-4DA9-A231-759A8C6868CE}" type="sibTrans" cxnId="{668640BB-9E8B-47B1-B398-3F57E971C863}">
      <dgm:prSet/>
      <dgm:spPr/>
      <dgm:t>
        <a:bodyPr/>
        <a:lstStyle/>
        <a:p>
          <a:endParaRPr lang="en-US"/>
        </a:p>
      </dgm:t>
    </dgm:pt>
    <dgm:pt modelId="{71726CB1-FBEC-4989-BE9B-C66FB204EDF5}">
      <dgm:prSet phldrT="[Text]" custT="1"/>
      <dgm:spPr>
        <a:solidFill>
          <a:srgbClr val="0E5993"/>
        </a:solidFill>
      </dgm:spPr>
      <dgm:t>
        <a:bodyPr/>
        <a:lstStyle/>
        <a:p>
          <a:r>
            <a:rPr lang="en-US" sz="1200" b="1" kern="1200" dirty="0">
              <a:latin typeface="Arial" panose="020B0604020202020204" pitchFamily="34" charset="0"/>
              <a:ea typeface="+mn-ea"/>
              <a:cs typeface="Arial" panose="020B0604020202020204" pitchFamily="34" charset="0"/>
            </a:rPr>
            <a:t>Competent Physically Incapable</a:t>
          </a:r>
        </a:p>
      </dgm:t>
    </dgm:pt>
    <dgm:pt modelId="{C4DCAE13-F496-4F1A-A790-6F3FEBE23098}" type="parTrans" cxnId="{1C506B68-6D2F-47A8-8032-8F93F7EB5E73}">
      <dgm:prSet/>
      <dgm:spPr/>
      <dgm:t>
        <a:bodyPr/>
        <a:lstStyle/>
        <a:p>
          <a:endParaRPr lang="en-US"/>
        </a:p>
      </dgm:t>
    </dgm:pt>
    <dgm:pt modelId="{5B58E84C-46E3-42E4-9456-F6A00F07AB9E}" type="sibTrans" cxnId="{1C506B68-6D2F-47A8-8032-8F93F7EB5E73}">
      <dgm:prSet/>
      <dgm:spPr/>
      <dgm:t>
        <a:bodyPr/>
        <a:lstStyle/>
        <a:p>
          <a:endParaRPr lang="en-US"/>
        </a:p>
      </dgm:t>
    </dgm:pt>
    <dgm:pt modelId="{134F591D-8FA7-4C66-A59A-B376D8C4B241}">
      <dgm:prSet phldrT="[Text]"/>
      <dgm:spPr/>
      <dgm:t>
        <a:bodyPr lIns="182880" rIns="365760"/>
        <a:lstStyle/>
        <a:p>
          <a:r>
            <a:rPr lang="en-US" dirty="0">
              <a:solidFill>
                <a:srgbClr val="343433"/>
              </a:solidFill>
              <a:latin typeface="Arial" panose="020B0604020202020204" pitchFamily="34" charset="0"/>
              <a:cs typeface="Arial" panose="020B0604020202020204" pitchFamily="34" charset="0"/>
            </a:rPr>
            <a:t>Current physician’s letter confirming only physical incapacitation is required</a:t>
          </a:r>
        </a:p>
      </dgm:t>
    </dgm:pt>
    <dgm:pt modelId="{79CEA513-038B-4B48-86AC-8DC4DEB97789}" type="parTrans" cxnId="{A9CBEA35-C623-484C-9D3C-3D38B17E5964}">
      <dgm:prSet/>
      <dgm:spPr/>
      <dgm:t>
        <a:bodyPr/>
        <a:lstStyle/>
        <a:p>
          <a:endParaRPr lang="en-US"/>
        </a:p>
      </dgm:t>
    </dgm:pt>
    <dgm:pt modelId="{D305FFFD-018D-4BE1-B8A8-E97B11FD8D4D}" type="sibTrans" cxnId="{A9CBEA35-C623-484C-9D3C-3D38B17E5964}">
      <dgm:prSet/>
      <dgm:spPr/>
      <dgm:t>
        <a:bodyPr/>
        <a:lstStyle/>
        <a:p>
          <a:endParaRPr lang="en-US"/>
        </a:p>
      </dgm:t>
    </dgm:pt>
    <dgm:pt modelId="{19854CEF-B589-44FE-84A4-325D44AF6691}">
      <dgm:prSet phldrT="[Text]" custT="1"/>
      <dgm:spPr>
        <a:solidFill>
          <a:srgbClr val="0E5993"/>
        </a:solidFill>
      </dgm:spPr>
      <dgm:t>
        <a:bodyPr/>
        <a:lstStyle/>
        <a:p>
          <a:pPr marL="0" lvl="0" indent="0" algn="l" defTabSz="533400">
            <a:lnSpc>
              <a:spcPct val="90000"/>
            </a:lnSpc>
            <a:spcBef>
              <a:spcPct val="0"/>
            </a:spcBef>
            <a:spcAft>
              <a:spcPct val="35000"/>
            </a:spcAft>
            <a:buNone/>
          </a:pPr>
          <a:r>
            <a:rPr lang="en-US" sz="1200" b="1" kern="1200" dirty="0">
              <a:latin typeface="Arial" panose="020B0604020202020204" pitchFamily="34" charset="0"/>
              <a:ea typeface="+mn-ea"/>
              <a:cs typeface="Arial" panose="020B0604020202020204" pitchFamily="34" charset="0"/>
            </a:rPr>
            <a:t>Mentally Incompetent</a:t>
          </a:r>
        </a:p>
      </dgm:t>
    </dgm:pt>
    <dgm:pt modelId="{2BD68E29-015D-46C7-8C6E-D916A1784C20}" type="parTrans" cxnId="{31C6557C-0605-4568-884C-B8C4D05F1C89}">
      <dgm:prSet/>
      <dgm:spPr/>
      <dgm:t>
        <a:bodyPr/>
        <a:lstStyle/>
        <a:p>
          <a:endParaRPr lang="en-US"/>
        </a:p>
      </dgm:t>
    </dgm:pt>
    <dgm:pt modelId="{67E007C5-038B-4744-BC7D-4CB41E6C1CC6}" type="sibTrans" cxnId="{31C6557C-0605-4568-884C-B8C4D05F1C89}">
      <dgm:prSet/>
      <dgm:spPr/>
      <dgm:t>
        <a:bodyPr/>
        <a:lstStyle/>
        <a:p>
          <a:endParaRPr lang="en-US"/>
        </a:p>
      </dgm:t>
    </dgm:pt>
    <dgm:pt modelId="{2ED9DBEB-5C3C-4B76-9685-77F31AC4DE01}">
      <dgm:prSet/>
      <dgm:spPr/>
      <dgm:t>
        <a:bodyPr lIns="182880" rIns="365760"/>
        <a:lstStyle/>
        <a:p>
          <a:r>
            <a:rPr lang="en-US" dirty="0">
              <a:latin typeface="Arial" panose="020B0604020202020204" pitchFamily="34" charset="0"/>
              <a:cs typeface="Arial" panose="020B0604020202020204" pitchFamily="34" charset="0"/>
            </a:rPr>
            <a:t>Borrower must provide a signed letter of explanation indicating the reason for using the POA for closing only</a:t>
          </a:r>
        </a:p>
      </dgm:t>
    </dgm:pt>
    <dgm:pt modelId="{A3206BB0-42A6-4A42-881C-348BD8E18782}" type="parTrans" cxnId="{FD481B7B-5449-4587-84F4-C9AC2604EBA1}">
      <dgm:prSet/>
      <dgm:spPr/>
      <dgm:t>
        <a:bodyPr/>
        <a:lstStyle/>
        <a:p>
          <a:endParaRPr lang="en-US"/>
        </a:p>
      </dgm:t>
    </dgm:pt>
    <dgm:pt modelId="{EC6E4683-A356-405E-AC82-9D327C2656DD}" type="sibTrans" cxnId="{FD481B7B-5449-4587-84F4-C9AC2604EBA1}">
      <dgm:prSet/>
      <dgm:spPr/>
      <dgm:t>
        <a:bodyPr/>
        <a:lstStyle/>
        <a:p>
          <a:endParaRPr lang="en-US"/>
        </a:p>
      </dgm:t>
    </dgm:pt>
    <dgm:pt modelId="{20AD6B36-2E1D-4759-ADC4-F76D4304E589}">
      <dgm:prSet/>
      <dgm:spPr/>
      <dgm:t>
        <a:bodyPr lIns="182880" rIns="365760"/>
        <a:lstStyle/>
        <a:p>
          <a:r>
            <a:rPr lang="en-US" dirty="0">
              <a:solidFill>
                <a:srgbClr val="343433"/>
              </a:solidFill>
              <a:latin typeface="Arial" panose="020B0604020202020204" pitchFamily="34" charset="0"/>
              <a:cs typeface="Arial" panose="020B0604020202020204" pitchFamily="34" charset="0"/>
            </a:rPr>
            <a:t>Borrower &amp; POA must attend/participate in counseling and sign the counseling certificate</a:t>
          </a:r>
        </a:p>
      </dgm:t>
    </dgm:pt>
    <dgm:pt modelId="{E6A5FBA0-A05D-4E2E-B967-ED2672A04E19}" type="parTrans" cxnId="{E88E8414-E2BE-43F5-AD0E-DB80C881C5FA}">
      <dgm:prSet/>
      <dgm:spPr/>
      <dgm:t>
        <a:bodyPr/>
        <a:lstStyle/>
        <a:p>
          <a:endParaRPr lang="en-US"/>
        </a:p>
      </dgm:t>
    </dgm:pt>
    <dgm:pt modelId="{DDB3D7DC-33B7-42EC-A3A9-F69A6216448A}" type="sibTrans" cxnId="{E88E8414-E2BE-43F5-AD0E-DB80C881C5FA}">
      <dgm:prSet/>
      <dgm:spPr/>
      <dgm:t>
        <a:bodyPr/>
        <a:lstStyle/>
        <a:p>
          <a:endParaRPr lang="en-US"/>
        </a:p>
      </dgm:t>
    </dgm:pt>
    <dgm:pt modelId="{3C5AB835-3A24-4EAD-B139-784A3E55FB11}">
      <dgm:prSet/>
      <dgm:spPr/>
      <dgm:t>
        <a:bodyPr lIns="182880" rIns="365760"/>
        <a:lstStyle/>
        <a:p>
          <a:r>
            <a:rPr lang="en-US" dirty="0">
              <a:solidFill>
                <a:srgbClr val="343433"/>
              </a:solidFill>
              <a:latin typeface="Arial" panose="020B0604020202020204" pitchFamily="34" charset="0"/>
              <a:cs typeface="Arial" panose="020B0604020202020204" pitchFamily="34" charset="0"/>
            </a:rPr>
            <a:t>Borrower to provide a signed LOE giving the reason for using POA to sign on their behalf</a:t>
          </a:r>
        </a:p>
      </dgm:t>
    </dgm:pt>
    <dgm:pt modelId="{99303051-27A9-4565-ADF5-50B596B0E74A}" type="parTrans" cxnId="{9869C7F5-64E2-4638-9ABE-AF0296517C90}">
      <dgm:prSet/>
      <dgm:spPr/>
      <dgm:t>
        <a:bodyPr/>
        <a:lstStyle/>
        <a:p>
          <a:endParaRPr lang="en-US"/>
        </a:p>
      </dgm:t>
    </dgm:pt>
    <dgm:pt modelId="{F1AAF30E-8122-4B0F-8766-2580E9265313}" type="sibTrans" cxnId="{9869C7F5-64E2-4638-9ABE-AF0296517C90}">
      <dgm:prSet/>
      <dgm:spPr/>
      <dgm:t>
        <a:bodyPr/>
        <a:lstStyle/>
        <a:p>
          <a:endParaRPr lang="en-US"/>
        </a:p>
      </dgm:t>
    </dgm:pt>
    <dgm:pt modelId="{19740709-6FBC-4787-9152-F54C6237A52A}">
      <dgm:prSet/>
      <dgm:spPr/>
      <dgm:t>
        <a:bodyPr lIns="182880" rIns="365760"/>
        <a:lstStyle/>
        <a:p>
          <a:r>
            <a:rPr lang="en-US" dirty="0">
              <a:solidFill>
                <a:srgbClr val="343433"/>
              </a:solidFill>
              <a:latin typeface="Arial" panose="020B0604020202020204" pitchFamily="34" charset="0"/>
              <a:cs typeface="Arial" panose="020B0604020202020204" pitchFamily="34" charset="0"/>
            </a:rPr>
            <a:t>POA can sign all other application disclosures and closing docs</a:t>
          </a:r>
        </a:p>
      </dgm:t>
    </dgm:pt>
    <dgm:pt modelId="{D7DD4E0C-4FA3-4DF4-9340-A619789369B7}" type="parTrans" cxnId="{491579E7-4723-4384-9E72-AE1E7491B548}">
      <dgm:prSet/>
      <dgm:spPr/>
      <dgm:t>
        <a:bodyPr/>
        <a:lstStyle/>
        <a:p>
          <a:endParaRPr lang="en-US"/>
        </a:p>
      </dgm:t>
    </dgm:pt>
    <dgm:pt modelId="{C0108D7F-8F49-401B-B0CB-32607E89A562}" type="sibTrans" cxnId="{491579E7-4723-4384-9E72-AE1E7491B548}">
      <dgm:prSet/>
      <dgm:spPr/>
      <dgm:t>
        <a:bodyPr/>
        <a:lstStyle/>
        <a:p>
          <a:endParaRPr lang="en-US"/>
        </a:p>
      </dgm:t>
    </dgm:pt>
    <dgm:pt modelId="{5E0C98B7-4786-4171-86AF-27FDF82F0285}">
      <dgm:prSet/>
      <dgm:spPr/>
      <dgm:t>
        <a:bodyPr lIns="182880" rIns="365760"/>
        <a:lstStyle/>
        <a:p>
          <a:r>
            <a:rPr lang="en-US" dirty="0">
              <a:solidFill>
                <a:srgbClr val="343433"/>
              </a:solidFill>
              <a:latin typeface="Arial" panose="020B0604020202020204" pitchFamily="34" charset="0"/>
              <a:cs typeface="Arial" panose="020B0604020202020204" pitchFamily="34" charset="0"/>
            </a:rPr>
            <a:t>Processor to obtain an email, or signed and dated letter from Counselor, certifying that the borrower(s) attended counseling</a:t>
          </a:r>
        </a:p>
      </dgm:t>
    </dgm:pt>
    <dgm:pt modelId="{B4A72087-3A06-4D6F-8002-FD18A401B483}" type="parTrans" cxnId="{5B9730AE-5159-48FD-BA64-C5B2FD8DAD08}">
      <dgm:prSet/>
      <dgm:spPr/>
      <dgm:t>
        <a:bodyPr/>
        <a:lstStyle/>
        <a:p>
          <a:endParaRPr lang="en-US"/>
        </a:p>
      </dgm:t>
    </dgm:pt>
    <dgm:pt modelId="{F65DBF74-288D-4736-BCF8-811CEE6B9AE6}" type="sibTrans" cxnId="{5B9730AE-5159-48FD-BA64-C5B2FD8DAD08}">
      <dgm:prSet/>
      <dgm:spPr/>
      <dgm:t>
        <a:bodyPr/>
        <a:lstStyle/>
        <a:p>
          <a:endParaRPr lang="en-US"/>
        </a:p>
      </dgm:t>
    </dgm:pt>
    <dgm:pt modelId="{F409D5F2-E099-43FD-8C1C-C530E3A7D51A}">
      <dgm:prSet/>
      <dgm:spPr/>
      <dgm:t>
        <a:bodyPr lIns="182880" rIns="365760"/>
        <a:lstStyle/>
        <a:p>
          <a:r>
            <a:rPr lang="en-US" dirty="0">
              <a:solidFill>
                <a:srgbClr val="343433"/>
              </a:solidFill>
              <a:latin typeface="Arial" panose="020B0604020202020204" pitchFamily="34" charset="0"/>
              <a:cs typeface="Arial" panose="020B0604020202020204" pitchFamily="34" charset="0"/>
            </a:rPr>
            <a:t>Borrower must still attend/participate in counseling along with the POA (borrower is not required to sign the counseling cert)</a:t>
          </a:r>
        </a:p>
      </dgm:t>
    </dgm:pt>
    <dgm:pt modelId="{D31D44E7-BFD1-4CA1-BFF7-1A5471303CE3}" type="parTrans" cxnId="{A4A5246F-1B05-4CB5-B847-6E90144F3B92}">
      <dgm:prSet/>
      <dgm:spPr/>
      <dgm:t>
        <a:bodyPr/>
        <a:lstStyle/>
        <a:p>
          <a:endParaRPr lang="en-US"/>
        </a:p>
      </dgm:t>
    </dgm:pt>
    <dgm:pt modelId="{40620EB2-6C89-420B-9567-B9C7159251C5}" type="sibTrans" cxnId="{A4A5246F-1B05-4CB5-B847-6E90144F3B92}">
      <dgm:prSet/>
      <dgm:spPr/>
      <dgm:t>
        <a:bodyPr/>
        <a:lstStyle/>
        <a:p>
          <a:endParaRPr lang="en-US"/>
        </a:p>
      </dgm:t>
    </dgm:pt>
    <dgm:pt modelId="{E30FE244-F314-4D53-A5BC-F16A460A2008}">
      <dgm:prSet/>
      <dgm:spPr/>
      <dgm:t>
        <a:bodyPr lIns="182880" rIns="365760"/>
        <a:lstStyle/>
        <a:p>
          <a:r>
            <a:rPr lang="en-US" dirty="0">
              <a:solidFill>
                <a:srgbClr val="343433"/>
              </a:solidFill>
              <a:latin typeface="Arial" panose="020B0604020202020204" pitchFamily="34" charset="0"/>
              <a:cs typeface="Arial" panose="020B0604020202020204" pitchFamily="34" charset="0"/>
            </a:rPr>
            <a:t>POA signs all application, counseling and closing documents</a:t>
          </a:r>
        </a:p>
      </dgm:t>
    </dgm:pt>
    <dgm:pt modelId="{D8B521C2-A9E4-4214-AA60-FD96E134B349}" type="parTrans" cxnId="{6C718B3C-E60F-4905-9D59-7BCAC5CECA23}">
      <dgm:prSet/>
      <dgm:spPr/>
      <dgm:t>
        <a:bodyPr/>
        <a:lstStyle/>
        <a:p>
          <a:endParaRPr lang="en-US"/>
        </a:p>
      </dgm:t>
    </dgm:pt>
    <dgm:pt modelId="{35602AB9-9B9F-40E1-9C32-715D31CE8930}" type="sibTrans" cxnId="{6C718B3C-E60F-4905-9D59-7BCAC5CECA23}">
      <dgm:prSet/>
      <dgm:spPr/>
      <dgm:t>
        <a:bodyPr/>
        <a:lstStyle/>
        <a:p>
          <a:endParaRPr lang="en-US"/>
        </a:p>
      </dgm:t>
    </dgm:pt>
    <dgm:pt modelId="{F23CA2E3-625F-4CC4-A689-E46C9BA774C0}">
      <dgm:prSet phldrT="[Text]"/>
      <dgm:spPr/>
      <dgm:t>
        <a:bodyPr lIns="182880" rIns="182880"/>
        <a:lstStyle/>
        <a:p>
          <a:r>
            <a:rPr lang="en-US" dirty="0">
              <a:solidFill>
                <a:srgbClr val="343433"/>
              </a:solidFill>
              <a:latin typeface="Arial" panose="020B0604020202020204" pitchFamily="34" charset="0"/>
              <a:cs typeface="Arial" panose="020B0604020202020204" pitchFamily="34" charset="0"/>
            </a:rPr>
            <a:t>A doctor’s letter is required to certify that the borrower is no longer capable of handling his or her own financial affairs. This letter must include the date the borrower became incapable of handling his/her financial affairs. The date on the doctor’s letter must be current. If the borrower signed the POA SHORTLY before the application date, the letter should verify that the borrower was capable of handling financial affairs as of the date the POA was executed. (Two doctors may be required depending on POA verbiage)</a:t>
          </a:r>
        </a:p>
      </dgm:t>
    </dgm:pt>
    <dgm:pt modelId="{95D22371-AB4B-45B3-96D7-A4F4A00614E9}" type="parTrans" cxnId="{AE6116BE-1BF4-4611-B010-A3FD8E9F5953}">
      <dgm:prSet/>
      <dgm:spPr/>
      <dgm:t>
        <a:bodyPr/>
        <a:lstStyle/>
        <a:p>
          <a:endParaRPr lang="en-US"/>
        </a:p>
      </dgm:t>
    </dgm:pt>
    <dgm:pt modelId="{47E82AFF-D990-4D24-AC6A-6A9DF6B5B82D}" type="sibTrans" cxnId="{AE6116BE-1BF4-4611-B010-A3FD8E9F5953}">
      <dgm:prSet/>
      <dgm:spPr/>
      <dgm:t>
        <a:bodyPr/>
        <a:lstStyle/>
        <a:p>
          <a:endParaRPr lang="en-US"/>
        </a:p>
      </dgm:t>
    </dgm:pt>
    <dgm:pt modelId="{79ADD523-41FF-4E8B-A80D-CF4FEEB5C751}">
      <dgm:prSet/>
      <dgm:spPr/>
      <dgm:t>
        <a:bodyPr lIns="182880" rIns="182880"/>
        <a:lstStyle/>
        <a:p>
          <a:r>
            <a:rPr lang="en-US" dirty="0">
              <a:solidFill>
                <a:srgbClr val="343433"/>
              </a:solidFill>
              <a:latin typeface="Arial" panose="020B0604020202020204" pitchFamily="34" charset="0"/>
              <a:cs typeface="Arial" panose="020B0604020202020204" pitchFamily="34" charset="0"/>
            </a:rPr>
            <a:t>The borrower must have clearly executed the power of attorney when the borrower was still competent</a:t>
          </a:r>
        </a:p>
      </dgm:t>
    </dgm:pt>
    <dgm:pt modelId="{0211D25D-6348-4418-AD94-9AAE0FE1F6DD}" type="parTrans" cxnId="{ADA6C1CF-A4E2-42F0-BE54-351B0BABF81E}">
      <dgm:prSet/>
      <dgm:spPr/>
      <dgm:t>
        <a:bodyPr/>
        <a:lstStyle/>
        <a:p>
          <a:endParaRPr lang="en-US"/>
        </a:p>
      </dgm:t>
    </dgm:pt>
    <dgm:pt modelId="{6D5232C4-6979-4065-8BD2-92FB670BB16F}" type="sibTrans" cxnId="{ADA6C1CF-A4E2-42F0-BE54-351B0BABF81E}">
      <dgm:prSet/>
      <dgm:spPr/>
      <dgm:t>
        <a:bodyPr/>
        <a:lstStyle/>
        <a:p>
          <a:endParaRPr lang="en-US"/>
        </a:p>
      </dgm:t>
    </dgm:pt>
    <dgm:pt modelId="{90E3A945-8164-42F5-B2CA-6A70B0A4C3F0}">
      <dgm:prSet/>
      <dgm:spPr/>
      <dgm:t>
        <a:bodyPr lIns="182880" rIns="182880"/>
        <a:lstStyle/>
        <a:p>
          <a:r>
            <a:rPr lang="en-US" dirty="0">
              <a:solidFill>
                <a:srgbClr val="343433"/>
              </a:solidFill>
              <a:latin typeface="Arial" panose="020B0604020202020204" pitchFamily="34" charset="0"/>
              <a:cs typeface="Arial" panose="020B0604020202020204" pitchFamily="34" charset="0"/>
            </a:rPr>
            <a:t>POA attends counseling on behalf of the borrower</a:t>
          </a:r>
        </a:p>
      </dgm:t>
    </dgm:pt>
    <dgm:pt modelId="{4BD5D723-ADD1-410E-85D0-F8B932D4F266}" type="parTrans" cxnId="{069A287A-8737-4029-A8CE-55A21B984EB2}">
      <dgm:prSet/>
      <dgm:spPr/>
      <dgm:t>
        <a:bodyPr/>
        <a:lstStyle/>
        <a:p>
          <a:endParaRPr lang="en-US"/>
        </a:p>
      </dgm:t>
    </dgm:pt>
    <dgm:pt modelId="{4278DA6F-440D-4C05-80A9-F0E588DEC68B}" type="sibTrans" cxnId="{069A287A-8737-4029-A8CE-55A21B984EB2}">
      <dgm:prSet/>
      <dgm:spPr/>
      <dgm:t>
        <a:bodyPr/>
        <a:lstStyle/>
        <a:p>
          <a:endParaRPr lang="en-US"/>
        </a:p>
      </dgm:t>
    </dgm:pt>
    <dgm:pt modelId="{FF5240DB-DC4D-487F-B510-C86015F7F0C7}">
      <dgm:prSet/>
      <dgm:spPr/>
      <dgm:t>
        <a:bodyPr lIns="182880" rIns="182880"/>
        <a:lstStyle/>
        <a:p>
          <a:r>
            <a:rPr lang="en-US" dirty="0">
              <a:solidFill>
                <a:srgbClr val="343433"/>
              </a:solidFill>
              <a:latin typeface="Arial" panose="020B0604020202020204" pitchFamily="34" charset="0"/>
              <a:cs typeface="Arial" panose="020B0604020202020204" pitchFamily="34" charset="0"/>
            </a:rPr>
            <a:t>POA signs all application and closing documents</a:t>
          </a:r>
        </a:p>
      </dgm:t>
    </dgm:pt>
    <dgm:pt modelId="{E2A5843A-1E35-4DF0-9412-BEB05FD02BA3}" type="parTrans" cxnId="{37449DA7-9B26-4F44-9F49-08FE311FD24C}">
      <dgm:prSet/>
      <dgm:spPr/>
      <dgm:t>
        <a:bodyPr/>
        <a:lstStyle/>
        <a:p>
          <a:endParaRPr lang="en-US"/>
        </a:p>
      </dgm:t>
    </dgm:pt>
    <dgm:pt modelId="{E76487AA-8312-4795-9EAE-B6D48B8B29E5}" type="sibTrans" cxnId="{37449DA7-9B26-4F44-9F49-08FE311FD24C}">
      <dgm:prSet/>
      <dgm:spPr/>
      <dgm:t>
        <a:bodyPr/>
        <a:lstStyle/>
        <a:p>
          <a:endParaRPr lang="en-US"/>
        </a:p>
      </dgm:t>
    </dgm:pt>
    <dgm:pt modelId="{57BD4321-E9E7-431D-887B-2CF61A929C3F}" type="pres">
      <dgm:prSet presAssocID="{192C842F-A5FB-47B4-85E5-BA94F0B5E125}" presName="linear" presStyleCnt="0">
        <dgm:presLayoutVars>
          <dgm:dir/>
          <dgm:animLvl val="lvl"/>
          <dgm:resizeHandles val="exact"/>
        </dgm:presLayoutVars>
      </dgm:prSet>
      <dgm:spPr/>
    </dgm:pt>
    <dgm:pt modelId="{F88DA718-9798-4A48-BE14-F4104A89231F}" type="pres">
      <dgm:prSet presAssocID="{E9B0D102-A5F8-444F-A898-96601C06604B}" presName="parentLin" presStyleCnt="0"/>
      <dgm:spPr/>
    </dgm:pt>
    <dgm:pt modelId="{3DA98DB0-D96A-456B-8580-F55967368F6C}" type="pres">
      <dgm:prSet presAssocID="{E9B0D102-A5F8-444F-A898-96601C06604B}" presName="parentLeftMargin" presStyleLbl="node1" presStyleIdx="0" presStyleCnt="4"/>
      <dgm:spPr/>
    </dgm:pt>
    <dgm:pt modelId="{1C1ED5F2-A3F0-49B6-81E0-CB9FE7695F10}" type="pres">
      <dgm:prSet presAssocID="{E9B0D102-A5F8-444F-A898-96601C06604B}" presName="parentText" presStyleLbl="node1" presStyleIdx="0" presStyleCnt="4">
        <dgm:presLayoutVars>
          <dgm:chMax val="0"/>
          <dgm:bulletEnabled val="1"/>
        </dgm:presLayoutVars>
      </dgm:prSet>
      <dgm:spPr/>
    </dgm:pt>
    <dgm:pt modelId="{70E0C128-2565-48BA-A849-AFE254332DEA}" type="pres">
      <dgm:prSet presAssocID="{E9B0D102-A5F8-444F-A898-96601C06604B}" presName="negativeSpace" presStyleCnt="0"/>
      <dgm:spPr/>
    </dgm:pt>
    <dgm:pt modelId="{5F4DDBA6-9EF7-4DCA-8E63-DB4A9F0A8B29}" type="pres">
      <dgm:prSet presAssocID="{E9B0D102-A5F8-444F-A898-96601C06604B}" presName="childText" presStyleLbl="conFgAcc1" presStyleIdx="0" presStyleCnt="4">
        <dgm:presLayoutVars>
          <dgm:bulletEnabled val="1"/>
        </dgm:presLayoutVars>
      </dgm:prSet>
      <dgm:spPr/>
    </dgm:pt>
    <dgm:pt modelId="{B1410500-1CC1-4A32-AAD8-738AAFA68956}" type="pres">
      <dgm:prSet presAssocID="{C622B929-B925-46FD-8996-9889241F999B}" presName="spaceBetweenRectangles" presStyleCnt="0"/>
      <dgm:spPr/>
    </dgm:pt>
    <dgm:pt modelId="{A86D9B01-1180-4F48-86C0-12B2555CBC8D}" type="pres">
      <dgm:prSet presAssocID="{04883BAC-7E30-4D8A-B920-7B0321A523E3}" presName="parentLin" presStyleCnt="0"/>
      <dgm:spPr/>
    </dgm:pt>
    <dgm:pt modelId="{F5F28831-74BB-47A8-AE86-96EDB1C5451C}" type="pres">
      <dgm:prSet presAssocID="{04883BAC-7E30-4D8A-B920-7B0321A523E3}" presName="parentLeftMargin" presStyleLbl="node1" presStyleIdx="0" presStyleCnt="4"/>
      <dgm:spPr/>
    </dgm:pt>
    <dgm:pt modelId="{C9734944-5855-46B6-96ED-F73AD631F857}" type="pres">
      <dgm:prSet presAssocID="{04883BAC-7E30-4D8A-B920-7B0321A523E3}" presName="parentText" presStyleLbl="node1" presStyleIdx="1" presStyleCnt="4">
        <dgm:presLayoutVars>
          <dgm:chMax val="0"/>
          <dgm:bulletEnabled val="1"/>
        </dgm:presLayoutVars>
      </dgm:prSet>
      <dgm:spPr/>
    </dgm:pt>
    <dgm:pt modelId="{1FC0C010-BFB6-4552-945C-3A7887920735}" type="pres">
      <dgm:prSet presAssocID="{04883BAC-7E30-4D8A-B920-7B0321A523E3}" presName="negativeSpace" presStyleCnt="0"/>
      <dgm:spPr/>
    </dgm:pt>
    <dgm:pt modelId="{42447016-666E-4C8F-8A29-354D7AA42356}" type="pres">
      <dgm:prSet presAssocID="{04883BAC-7E30-4D8A-B920-7B0321A523E3}" presName="childText" presStyleLbl="conFgAcc1" presStyleIdx="1" presStyleCnt="4">
        <dgm:presLayoutVars>
          <dgm:bulletEnabled val="1"/>
        </dgm:presLayoutVars>
      </dgm:prSet>
      <dgm:spPr/>
    </dgm:pt>
    <dgm:pt modelId="{C0A78DC5-F2B5-47E7-8A4E-B809560B91EC}" type="pres">
      <dgm:prSet presAssocID="{CB47A4EE-688A-4436-89AB-06289D0AB009}" presName="spaceBetweenRectangles" presStyleCnt="0"/>
      <dgm:spPr/>
    </dgm:pt>
    <dgm:pt modelId="{7EB1C5B8-8B1A-4384-B9CD-51EDA86B65F2}" type="pres">
      <dgm:prSet presAssocID="{71726CB1-FBEC-4989-BE9B-C66FB204EDF5}" presName="parentLin" presStyleCnt="0"/>
      <dgm:spPr/>
    </dgm:pt>
    <dgm:pt modelId="{8C371778-B3D6-404C-98B7-63CE73C0D58A}" type="pres">
      <dgm:prSet presAssocID="{71726CB1-FBEC-4989-BE9B-C66FB204EDF5}" presName="parentLeftMargin" presStyleLbl="node1" presStyleIdx="1" presStyleCnt="4"/>
      <dgm:spPr/>
    </dgm:pt>
    <dgm:pt modelId="{4F5FBF26-EEF4-4436-BF85-6AC67D109BD5}" type="pres">
      <dgm:prSet presAssocID="{71726CB1-FBEC-4989-BE9B-C66FB204EDF5}" presName="parentText" presStyleLbl="node1" presStyleIdx="2" presStyleCnt="4">
        <dgm:presLayoutVars>
          <dgm:chMax val="0"/>
          <dgm:bulletEnabled val="1"/>
        </dgm:presLayoutVars>
      </dgm:prSet>
      <dgm:spPr/>
    </dgm:pt>
    <dgm:pt modelId="{CA6E98A2-ACE6-4AF0-8B7B-08132CF6DC66}" type="pres">
      <dgm:prSet presAssocID="{71726CB1-FBEC-4989-BE9B-C66FB204EDF5}" presName="negativeSpace" presStyleCnt="0"/>
      <dgm:spPr/>
    </dgm:pt>
    <dgm:pt modelId="{163DDAEC-DF2A-4E0C-B9EF-469A29D9FECE}" type="pres">
      <dgm:prSet presAssocID="{71726CB1-FBEC-4989-BE9B-C66FB204EDF5}" presName="childText" presStyleLbl="conFgAcc1" presStyleIdx="2" presStyleCnt="4">
        <dgm:presLayoutVars>
          <dgm:bulletEnabled val="1"/>
        </dgm:presLayoutVars>
      </dgm:prSet>
      <dgm:spPr/>
    </dgm:pt>
    <dgm:pt modelId="{832C76FF-5D9D-474B-BCDA-79BC2D365FF9}" type="pres">
      <dgm:prSet presAssocID="{5B58E84C-46E3-42E4-9456-F6A00F07AB9E}" presName="spaceBetweenRectangles" presStyleCnt="0"/>
      <dgm:spPr/>
    </dgm:pt>
    <dgm:pt modelId="{A257B379-318C-4A84-B732-E7B18088635D}" type="pres">
      <dgm:prSet presAssocID="{19854CEF-B589-44FE-84A4-325D44AF6691}" presName="parentLin" presStyleCnt="0"/>
      <dgm:spPr/>
    </dgm:pt>
    <dgm:pt modelId="{F4240B9C-3B17-4C02-9C1D-C9480FDB59FD}" type="pres">
      <dgm:prSet presAssocID="{19854CEF-B589-44FE-84A4-325D44AF6691}" presName="parentLeftMargin" presStyleLbl="node1" presStyleIdx="2" presStyleCnt="4"/>
      <dgm:spPr/>
    </dgm:pt>
    <dgm:pt modelId="{4CAD57DE-6E86-46B6-B975-3B7906D8C9E5}" type="pres">
      <dgm:prSet presAssocID="{19854CEF-B589-44FE-84A4-325D44AF6691}" presName="parentText" presStyleLbl="node1" presStyleIdx="3" presStyleCnt="4">
        <dgm:presLayoutVars>
          <dgm:chMax val="0"/>
          <dgm:bulletEnabled val="1"/>
        </dgm:presLayoutVars>
      </dgm:prSet>
      <dgm:spPr/>
    </dgm:pt>
    <dgm:pt modelId="{B753A918-9092-40D6-872E-C87053C04A54}" type="pres">
      <dgm:prSet presAssocID="{19854CEF-B589-44FE-84A4-325D44AF6691}" presName="negativeSpace" presStyleCnt="0"/>
      <dgm:spPr/>
    </dgm:pt>
    <dgm:pt modelId="{D1C3F4B5-34F8-41EC-9687-2D1DC12E6D37}" type="pres">
      <dgm:prSet presAssocID="{19854CEF-B589-44FE-84A4-325D44AF6691}" presName="childText" presStyleLbl="conFgAcc1" presStyleIdx="3" presStyleCnt="4">
        <dgm:presLayoutVars>
          <dgm:bulletEnabled val="1"/>
        </dgm:presLayoutVars>
      </dgm:prSet>
      <dgm:spPr/>
    </dgm:pt>
  </dgm:ptLst>
  <dgm:cxnLst>
    <dgm:cxn modelId="{5F11930B-ED19-450B-8FB3-0C6F6A39B0C5}" srcId="{E9B0D102-A5F8-444F-A898-96601C06604B}" destId="{B6D8A86F-17AC-40BA-88A4-6FEF2513869D}" srcOrd="0" destOrd="0" parTransId="{1AA848DB-0DA6-440A-9CAB-65F2E4CCCCB4}" sibTransId="{6BA5231C-40EB-4AC4-B726-8FFDB02C91CF}"/>
    <dgm:cxn modelId="{57D96214-A906-4FA0-954A-C75B60666AE7}" type="presOf" srcId="{F23CA2E3-625F-4CC4-A689-E46C9BA774C0}" destId="{D1C3F4B5-34F8-41EC-9687-2D1DC12E6D37}" srcOrd="0" destOrd="0" presId="urn:microsoft.com/office/officeart/2005/8/layout/list1"/>
    <dgm:cxn modelId="{E88E8414-E2BE-43F5-AD0E-DB80C881C5FA}" srcId="{04883BAC-7E30-4D8A-B920-7B0321A523E3}" destId="{20AD6B36-2E1D-4759-ADC4-F76D4304E589}" srcOrd="1" destOrd="0" parTransId="{E6A5FBA0-A05D-4E2E-B967-ED2672A04E19}" sibTransId="{DDB3D7DC-33B7-42EC-A3A9-F69A6216448A}"/>
    <dgm:cxn modelId="{37D1331E-8337-4059-9B95-D256746D7A50}" type="presOf" srcId="{19854CEF-B589-44FE-84A4-325D44AF6691}" destId="{F4240B9C-3B17-4C02-9C1D-C9480FDB59FD}" srcOrd="0" destOrd="0" presId="urn:microsoft.com/office/officeart/2005/8/layout/list1"/>
    <dgm:cxn modelId="{3C86D621-3C49-491E-96F0-B4DAAF4F5B7D}" type="presOf" srcId="{FF5240DB-DC4D-487F-B510-C86015F7F0C7}" destId="{D1C3F4B5-34F8-41EC-9687-2D1DC12E6D37}" srcOrd="0" destOrd="3" presId="urn:microsoft.com/office/officeart/2005/8/layout/list1"/>
    <dgm:cxn modelId="{A9CBEA35-C623-484C-9D3C-3D38B17E5964}" srcId="{71726CB1-FBEC-4989-BE9B-C66FB204EDF5}" destId="{134F591D-8FA7-4C66-A59A-B376D8C4B241}" srcOrd="0" destOrd="0" parTransId="{79CEA513-038B-4B48-86AC-8DC4DEB97789}" sibTransId="{D305FFFD-018D-4BE1-B8A8-E97B11FD8D4D}"/>
    <dgm:cxn modelId="{ABC31B3A-6BA1-4747-ADD4-6D24766057CC}" type="presOf" srcId="{5E0C98B7-4786-4171-86AF-27FDF82F0285}" destId="{42447016-666E-4C8F-8A29-354D7AA42356}" srcOrd="0" destOrd="4" presId="urn:microsoft.com/office/officeart/2005/8/layout/list1"/>
    <dgm:cxn modelId="{6C718B3C-E60F-4905-9D59-7BCAC5CECA23}" srcId="{71726CB1-FBEC-4989-BE9B-C66FB204EDF5}" destId="{E30FE244-F314-4D53-A5BC-F16A460A2008}" srcOrd="2" destOrd="0" parTransId="{D8B521C2-A9E4-4214-AA60-FD96E134B349}" sibTransId="{35602AB9-9B9F-40E1-9C32-715D31CE8930}"/>
    <dgm:cxn modelId="{1C506B68-6D2F-47A8-8032-8F93F7EB5E73}" srcId="{192C842F-A5FB-47B4-85E5-BA94F0B5E125}" destId="{71726CB1-FBEC-4989-BE9B-C66FB204EDF5}" srcOrd="2" destOrd="0" parTransId="{C4DCAE13-F496-4F1A-A790-6F3FEBE23098}" sibTransId="{5B58E84C-46E3-42E4-9456-F6A00F07AB9E}"/>
    <dgm:cxn modelId="{978F7749-22F3-4A26-A282-DE7874BEC2B5}" type="presOf" srcId="{F409D5F2-E099-43FD-8C1C-C530E3A7D51A}" destId="{163DDAEC-DF2A-4E0C-B9EF-469A29D9FECE}" srcOrd="0" destOrd="1" presId="urn:microsoft.com/office/officeart/2005/8/layout/list1"/>
    <dgm:cxn modelId="{73910E4A-6421-4858-A554-A5892E02DEB8}" type="presOf" srcId="{79ADD523-41FF-4E8B-A80D-CF4FEEB5C751}" destId="{D1C3F4B5-34F8-41EC-9687-2D1DC12E6D37}" srcOrd="0" destOrd="1" presId="urn:microsoft.com/office/officeart/2005/8/layout/list1"/>
    <dgm:cxn modelId="{AE90F26A-D83B-497A-B15A-9273880C302A}" type="presOf" srcId="{2ED9DBEB-5C3C-4B76-9685-77F31AC4DE01}" destId="{5F4DDBA6-9EF7-4DCA-8E63-DB4A9F0A8B29}" srcOrd="0" destOrd="1" presId="urn:microsoft.com/office/officeart/2005/8/layout/list1"/>
    <dgm:cxn modelId="{46F9B54B-702A-45EA-876D-55EDA434183D}" type="presOf" srcId="{3C5AB835-3A24-4EAD-B139-784A3E55FB11}" destId="{42447016-666E-4C8F-8A29-354D7AA42356}" srcOrd="0" destOrd="2" presId="urn:microsoft.com/office/officeart/2005/8/layout/list1"/>
    <dgm:cxn modelId="{A4A5246F-1B05-4CB5-B847-6E90144F3B92}" srcId="{71726CB1-FBEC-4989-BE9B-C66FB204EDF5}" destId="{F409D5F2-E099-43FD-8C1C-C530E3A7D51A}" srcOrd="1" destOrd="0" parTransId="{D31D44E7-BFD1-4CA1-BFF7-1A5471303CE3}" sibTransId="{40620EB2-6C89-420B-9567-B9C7159251C5}"/>
    <dgm:cxn modelId="{A06DA271-1478-452E-B3BE-D47E7D613124}" type="presOf" srcId="{04883BAC-7E30-4D8A-B920-7B0321A523E3}" destId="{C9734944-5855-46B6-96ED-F73AD631F857}" srcOrd="1" destOrd="0" presId="urn:microsoft.com/office/officeart/2005/8/layout/list1"/>
    <dgm:cxn modelId="{BEA6D352-07EA-4F43-BB24-43160B164440}" type="presOf" srcId="{FA4C38DA-7027-47A9-81F2-F2B32E49E159}" destId="{42447016-666E-4C8F-8A29-354D7AA42356}" srcOrd="0" destOrd="0" presId="urn:microsoft.com/office/officeart/2005/8/layout/list1"/>
    <dgm:cxn modelId="{57501975-120C-49F6-8E8B-DA02246491E0}" srcId="{192C842F-A5FB-47B4-85E5-BA94F0B5E125}" destId="{04883BAC-7E30-4D8A-B920-7B0321A523E3}" srcOrd="1" destOrd="0" parTransId="{A3BC0FFC-BAF6-49CD-871B-E7EB72908C3F}" sibTransId="{CB47A4EE-688A-4436-89AB-06289D0AB009}"/>
    <dgm:cxn modelId="{069A287A-8737-4029-A8CE-55A21B984EB2}" srcId="{19854CEF-B589-44FE-84A4-325D44AF6691}" destId="{90E3A945-8164-42F5-B2CA-6A70B0A4C3F0}" srcOrd="2" destOrd="0" parTransId="{4BD5D723-ADD1-410E-85D0-F8B932D4F266}" sibTransId="{4278DA6F-440D-4C05-80A9-F0E588DEC68B}"/>
    <dgm:cxn modelId="{ED6B2A5A-07E9-45E9-AFB5-A2BA83DC348A}" type="presOf" srcId="{19854CEF-B589-44FE-84A4-325D44AF6691}" destId="{4CAD57DE-6E86-46B6-B975-3B7906D8C9E5}" srcOrd="1" destOrd="0" presId="urn:microsoft.com/office/officeart/2005/8/layout/list1"/>
    <dgm:cxn modelId="{FD481B7B-5449-4587-84F4-C9AC2604EBA1}" srcId="{E9B0D102-A5F8-444F-A898-96601C06604B}" destId="{2ED9DBEB-5C3C-4B76-9685-77F31AC4DE01}" srcOrd="1" destOrd="0" parTransId="{A3206BB0-42A6-4A42-881C-348BD8E18782}" sibTransId="{EC6E4683-A356-405E-AC82-9D327C2656DD}"/>
    <dgm:cxn modelId="{31C6557C-0605-4568-884C-B8C4D05F1C89}" srcId="{192C842F-A5FB-47B4-85E5-BA94F0B5E125}" destId="{19854CEF-B589-44FE-84A4-325D44AF6691}" srcOrd="3" destOrd="0" parTransId="{2BD68E29-015D-46C7-8C6E-D916A1784C20}" sibTransId="{67E007C5-038B-4744-BC7D-4CB41E6C1CC6}"/>
    <dgm:cxn modelId="{EEDFBE7E-2498-48C4-B1D2-E6AD04FA830B}" type="presOf" srcId="{192C842F-A5FB-47B4-85E5-BA94F0B5E125}" destId="{57BD4321-E9E7-431D-887B-2CF61A929C3F}" srcOrd="0" destOrd="0" presId="urn:microsoft.com/office/officeart/2005/8/layout/list1"/>
    <dgm:cxn modelId="{5C123583-7CB0-4513-AE8A-723FEAF78B97}" type="presOf" srcId="{E9B0D102-A5F8-444F-A898-96601C06604B}" destId="{3DA98DB0-D96A-456B-8580-F55967368F6C}" srcOrd="0" destOrd="0" presId="urn:microsoft.com/office/officeart/2005/8/layout/list1"/>
    <dgm:cxn modelId="{3B8EDF93-5582-4EC1-9EE4-B9320A9AE946}" srcId="{192C842F-A5FB-47B4-85E5-BA94F0B5E125}" destId="{E9B0D102-A5F8-444F-A898-96601C06604B}" srcOrd="0" destOrd="0" parTransId="{1065124F-C889-4A13-89F8-6667E1DAF028}" sibTransId="{C622B929-B925-46FD-8996-9889241F999B}"/>
    <dgm:cxn modelId="{A17F27A1-0CAF-414A-A78C-68CE67DAEFC9}" type="presOf" srcId="{71726CB1-FBEC-4989-BE9B-C66FB204EDF5}" destId="{8C371778-B3D6-404C-98B7-63CE73C0D58A}" srcOrd="0" destOrd="0" presId="urn:microsoft.com/office/officeart/2005/8/layout/list1"/>
    <dgm:cxn modelId="{37449DA7-9B26-4F44-9F49-08FE311FD24C}" srcId="{19854CEF-B589-44FE-84A4-325D44AF6691}" destId="{FF5240DB-DC4D-487F-B510-C86015F7F0C7}" srcOrd="3" destOrd="0" parTransId="{E2A5843A-1E35-4DF0-9412-BEB05FD02BA3}" sibTransId="{E76487AA-8312-4795-9EAE-B6D48B8B29E5}"/>
    <dgm:cxn modelId="{5B9730AE-5159-48FD-BA64-C5B2FD8DAD08}" srcId="{04883BAC-7E30-4D8A-B920-7B0321A523E3}" destId="{5E0C98B7-4786-4171-86AF-27FDF82F0285}" srcOrd="4" destOrd="0" parTransId="{B4A72087-3A06-4D6F-8002-FD18A401B483}" sibTransId="{F65DBF74-288D-4736-BCF8-811CEE6B9AE6}"/>
    <dgm:cxn modelId="{FD8C99AE-9722-4164-BA4D-F7ABFA856ED8}" type="presOf" srcId="{71726CB1-FBEC-4989-BE9B-C66FB204EDF5}" destId="{4F5FBF26-EEF4-4436-BF85-6AC67D109BD5}" srcOrd="1" destOrd="0" presId="urn:microsoft.com/office/officeart/2005/8/layout/list1"/>
    <dgm:cxn modelId="{668640BB-9E8B-47B1-B398-3F57E971C863}" srcId="{04883BAC-7E30-4D8A-B920-7B0321A523E3}" destId="{FA4C38DA-7027-47A9-81F2-F2B32E49E159}" srcOrd="0" destOrd="0" parTransId="{8314E29A-CC4B-48A3-A0C9-AD437F93511A}" sibTransId="{954FCB64-2860-4DA9-A231-759A8C6868CE}"/>
    <dgm:cxn modelId="{AE6116BE-1BF4-4611-B010-A3FD8E9F5953}" srcId="{19854CEF-B589-44FE-84A4-325D44AF6691}" destId="{F23CA2E3-625F-4CC4-A689-E46C9BA774C0}" srcOrd="0" destOrd="0" parTransId="{95D22371-AB4B-45B3-96D7-A4F4A00614E9}" sibTransId="{47E82AFF-D990-4D24-AC6A-6A9DF6B5B82D}"/>
    <dgm:cxn modelId="{05FD66C3-84C0-4559-B8B0-6095965E6312}" type="presOf" srcId="{20AD6B36-2E1D-4759-ADC4-F76D4304E589}" destId="{42447016-666E-4C8F-8A29-354D7AA42356}" srcOrd="0" destOrd="1" presId="urn:microsoft.com/office/officeart/2005/8/layout/list1"/>
    <dgm:cxn modelId="{C5835CC4-BF39-4E43-A39B-C1B3A003F4CC}" type="presOf" srcId="{E30FE244-F314-4D53-A5BC-F16A460A2008}" destId="{163DDAEC-DF2A-4E0C-B9EF-469A29D9FECE}" srcOrd="0" destOrd="2" presId="urn:microsoft.com/office/officeart/2005/8/layout/list1"/>
    <dgm:cxn modelId="{6AE38FCB-E287-4E72-871E-49C8FBF29C28}" type="presOf" srcId="{134F591D-8FA7-4C66-A59A-B376D8C4B241}" destId="{163DDAEC-DF2A-4E0C-B9EF-469A29D9FECE}" srcOrd="0" destOrd="0" presId="urn:microsoft.com/office/officeart/2005/8/layout/list1"/>
    <dgm:cxn modelId="{ADA6C1CF-A4E2-42F0-BE54-351B0BABF81E}" srcId="{19854CEF-B589-44FE-84A4-325D44AF6691}" destId="{79ADD523-41FF-4E8B-A80D-CF4FEEB5C751}" srcOrd="1" destOrd="0" parTransId="{0211D25D-6348-4418-AD94-9AAE0FE1F6DD}" sibTransId="{6D5232C4-6979-4065-8BD2-92FB670BB16F}"/>
    <dgm:cxn modelId="{0A7308E2-98C6-40F3-B4E8-96D0905A3E66}" type="presOf" srcId="{90E3A945-8164-42F5-B2CA-6A70B0A4C3F0}" destId="{D1C3F4B5-34F8-41EC-9687-2D1DC12E6D37}" srcOrd="0" destOrd="2" presId="urn:microsoft.com/office/officeart/2005/8/layout/list1"/>
    <dgm:cxn modelId="{491579E7-4723-4384-9E72-AE1E7491B548}" srcId="{04883BAC-7E30-4D8A-B920-7B0321A523E3}" destId="{19740709-6FBC-4787-9152-F54C6237A52A}" srcOrd="3" destOrd="0" parTransId="{D7DD4E0C-4FA3-4DF4-9340-A619789369B7}" sibTransId="{C0108D7F-8F49-401B-B0CB-32607E89A562}"/>
    <dgm:cxn modelId="{8A8AADEF-2532-48B1-B559-B4EC564C8561}" type="presOf" srcId="{19740709-6FBC-4787-9152-F54C6237A52A}" destId="{42447016-666E-4C8F-8A29-354D7AA42356}" srcOrd="0" destOrd="3" presId="urn:microsoft.com/office/officeart/2005/8/layout/list1"/>
    <dgm:cxn modelId="{9869C7F5-64E2-4638-9ABE-AF0296517C90}" srcId="{04883BAC-7E30-4D8A-B920-7B0321A523E3}" destId="{3C5AB835-3A24-4EAD-B139-784A3E55FB11}" srcOrd="2" destOrd="0" parTransId="{99303051-27A9-4565-ADF5-50B596B0E74A}" sibTransId="{F1AAF30E-8122-4B0F-8766-2580E9265313}"/>
    <dgm:cxn modelId="{7B92F0F6-C3AD-43CA-A418-5CB4CD2BB7A3}" type="presOf" srcId="{B6D8A86F-17AC-40BA-88A4-6FEF2513869D}" destId="{5F4DDBA6-9EF7-4DCA-8E63-DB4A9F0A8B29}" srcOrd="0" destOrd="0" presId="urn:microsoft.com/office/officeart/2005/8/layout/list1"/>
    <dgm:cxn modelId="{B90B8FF7-BBEB-496C-B31A-8419D4CD0806}" type="presOf" srcId="{E9B0D102-A5F8-444F-A898-96601C06604B}" destId="{1C1ED5F2-A3F0-49B6-81E0-CB9FE7695F10}" srcOrd="1" destOrd="0" presId="urn:microsoft.com/office/officeart/2005/8/layout/list1"/>
    <dgm:cxn modelId="{D838C1F8-C573-441D-847E-3139ED5D6092}" type="presOf" srcId="{04883BAC-7E30-4D8A-B920-7B0321A523E3}" destId="{F5F28831-74BB-47A8-AE86-96EDB1C5451C}" srcOrd="0" destOrd="0" presId="urn:microsoft.com/office/officeart/2005/8/layout/list1"/>
    <dgm:cxn modelId="{16AE5112-F1D2-4E90-8798-64CBF4B438A1}" type="presParOf" srcId="{57BD4321-E9E7-431D-887B-2CF61A929C3F}" destId="{F88DA718-9798-4A48-BE14-F4104A89231F}" srcOrd="0" destOrd="0" presId="urn:microsoft.com/office/officeart/2005/8/layout/list1"/>
    <dgm:cxn modelId="{ECB3623D-D898-4745-A216-DF448FCA43D0}" type="presParOf" srcId="{F88DA718-9798-4A48-BE14-F4104A89231F}" destId="{3DA98DB0-D96A-456B-8580-F55967368F6C}" srcOrd="0" destOrd="0" presId="urn:microsoft.com/office/officeart/2005/8/layout/list1"/>
    <dgm:cxn modelId="{1788346E-30A5-4771-AF5A-EB91698CAA3F}" type="presParOf" srcId="{F88DA718-9798-4A48-BE14-F4104A89231F}" destId="{1C1ED5F2-A3F0-49B6-81E0-CB9FE7695F10}" srcOrd="1" destOrd="0" presId="urn:microsoft.com/office/officeart/2005/8/layout/list1"/>
    <dgm:cxn modelId="{5C5B9401-C7DD-414E-99A3-9F58DC05BC04}" type="presParOf" srcId="{57BD4321-E9E7-431D-887B-2CF61A929C3F}" destId="{70E0C128-2565-48BA-A849-AFE254332DEA}" srcOrd="1" destOrd="0" presId="urn:microsoft.com/office/officeart/2005/8/layout/list1"/>
    <dgm:cxn modelId="{17C0023C-B116-483F-8838-6913B51E53F7}" type="presParOf" srcId="{57BD4321-E9E7-431D-887B-2CF61A929C3F}" destId="{5F4DDBA6-9EF7-4DCA-8E63-DB4A9F0A8B29}" srcOrd="2" destOrd="0" presId="urn:microsoft.com/office/officeart/2005/8/layout/list1"/>
    <dgm:cxn modelId="{EF015D2C-9984-4501-ACE3-1B540389C875}" type="presParOf" srcId="{57BD4321-E9E7-431D-887B-2CF61A929C3F}" destId="{B1410500-1CC1-4A32-AAD8-738AAFA68956}" srcOrd="3" destOrd="0" presId="urn:microsoft.com/office/officeart/2005/8/layout/list1"/>
    <dgm:cxn modelId="{1DC70C4D-A5D2-469B-816C-936E7E301116}" type="presParOf" srcId="{57BD4321-E9E7-431D-887B-2CF61A929C3F}" destId="{A86D9B01-1180-4F48-86C0-12B2555CBC8D}" srcOrd="4" destOrd="0" presId="urn:microsoft.com/office/officeart/2005/8/layout/list1"/>
    <dgm:cxn modelId="{87260714-C5D0-42B0-91A0-CFE31D445267}" type="presParOf" srcId="{A86D9B01-1180-4F48-86C0-12B2555CBC8D}" destId="{F5F28831-74BB-47A8-AE86-96EDB1C5451C}" srcOrd="0" destOrd="0" presId="urn:microsoft.com/office/officeart/2005/8/layout/list1"/>
    <dgm:cxn modelId="{3E4A3748-3B6A-4ABB-9007-9AFCB04FC2F6}" type="presParOf" srcId="{A86D9B01-1180-4F48-86C0-12B2555CBC8D}" destId="{C9734944-5855-46B6-96ED-F73AD631F857}" srcOrd="1" destOrd="0" presId="urn:microsoft.com/office/officeart/2005/8/layout/list1"/>
    <dgm:cxn modelId="{D6003698-CB8C-4015-994C-43DF0911F7E9}" type="presParOf" srcId="{57BD4321-E9E7-431D-887B-2CF61A929C3F}" destId="{1FC0C010-BFB6-4552-945C-3A7887920735}" srcOrd="5" destOrd="0" presId="urn:microsoft.com/office/officeart/2005/8/layout/list1"/>
    <dgm:cxn modelId="{FEF89A17-A308-4BD7-8CE2-A5B87900CE92}" type="presParOf" srcId="{57BD4321-E9E7-431D-887B-2CF61A929C3F}" destId="{42447016-666E-4C8F-8A29-354D7AA42356}" srcOrd="6" destOrd="0" presId="urn:microsoft.com/office/officeart/2005/8/layout/list1"/>
    <dgm:cxn modelId="{DBD53225-5CD3-4E8F-8A86-2B422387FBC2}" type="presParOf" srcId="{57BD4321-E9E7-431D-887B-2CF61A929C3F}" destId="{C0A78DC5-F2B5-47E7-8A4E-B809560B91EC}" srcOrd="7" destOrd="0" presId="urn:microsoft.com/office/officeart/2005/8/layout/list1"/>
    <dgm:cxn modelId="{464D752C-3770-4B19-ADC9-1AF4045F055F}" type="presParOf" srcId="{57BD4321-E9E7-431D-887B-2CF61A929C3F}" destId="{7EB1C5B8-8B1A-4384-B9CD-51EDA86B65F2}" srcOrd="8" destOrd="0" presId="urn:microsoft.com/office/officeart/2005/8/layout/list1"/>
    <dgm:cxn modelId="{E4B2BABC-7F77-4A2A-AC38-E974C5B57C50}" type="presParOf" srcId="{7EB1C5B8-8B1A-4384-B9CD-51EDA86B65F2}" destId="{8C371778-B3D6-404C-98B7-63CE73C0D58A}" srcOrd="0" destOrd="0" presId="urn:microsoft.com/office/officeart/2005/8/layout/list1"/>
    <dgm:cxn modelId="{3E5197DE-C218-4FAD-8353-0215810BF5A3}" type="presParOf" srcId="{7EB1C5B8-8B1A-4384-B9CD-51EDA86B65F2}" destId="{4F5FBF26-EEF4-4436-BF85-6AC67D109BD5}" srcOrd="1" destOrd="0" presId="urn:microsoft.com/office/officeart/2005/8/layout/list1"/>
    <dgm:cxn modelId="{88074CD6-D2CA-48BD-8036-B8855F4D8FA1}" type="presParOf" srcId="{57BD4321-E9E7-431D-887B-2CF61A929C3F}" destId="{CA6E98A2-ACE6-4AF0-8B7B-08132CF6DC66}" srcOrd="9" destOrd="0" presId="urn:microsoft.com/office/officeart/2005/8/layout/list1"/>
    <dgm:cxn modelId="{34B89E2F-547D-404A-904F-6849C41A6141}" type="presParOf" srcId="{57BD4321-E9E7-431D-887B-2CF61A929C3F}" destId="{163DDAEC-DF2A-4E0C-B9EF-469A29D9FECE}" srcOrd="10" destOrd="0" presId="urn:microsoft.com/office/officeart/2005/8/layout/list1"/>
    <dgm:cxn modelId="{EB1A6590-795E-4FBC-9F0F-1517E45600C8}" type="presParOf" srcId="{57BD4321-E9E7-431D-887B-2CF61A929C3F}" destId="{832C76FF-5D9D-474B-BCDA-79BC2D365FF9}" srcOrd="11" destOrd="0" presId="urn:microsoft.com/office/officeart/2005/8/layout/list1"/>
    <dgm:cxn modelId="{3C90E855-CA1E-4730-BEB5-EABD79958908}" type="presParOf" srcId="{57BD4321-E9E7-431D-887B-2CF61A929C3F}" destId="{A257B379-318C-4A84-B732-E7B18088635D}" srcOrd="12" destOrd="0" presId="urn:microsoft.com/office/officeart/2005/8/layout/list1"/>
    <dgm:cxn modelId="{443487DD-3377-4053-BAC5-2836DCF6E447}" type="presParOf" srcId="{A257B379-318C-4A84-B732-E7B18088635D}" destId="{F4240B9C-3B17-4C02-9C1D-C9480FDB59FD}" srcOrd="0" destOrd="0" presId="urn:microsoft.com/office/officeart/2005/8/layout/list1"/>
    <dgm:cxn modelId="{96B3C4F5-CDBF-4D1C-95F3-2681F0EBC0AB}" type="presParOf" srcId="{A257B379-318C-4A84-B732-E7B18088635D}" destId="{4CAD57DE-6E86-46B6-B975-3B7906D8C9E5}" srcOrd="1" destOrd="0" presId="urn:microsoft.com/office/officeart/2005/8/layout/list1"/>
    <dgm:cxn modelId="{70FBDF36-7EE4-4FE6-AA72-7E4D325BDA6A}" type="presParOf" srcId="{57BD4321-E9E7-431D-887B-2CF61A929C3F}" destId="{B753A918-9092-40D6-872E-C87053C04A54}" srcOrd="13" destOrd="0" presId="urn:microsoft.com/office/officeart/2005/8/layout/list1"/>
    <dgm:cxn modelId="{793A2B64-44EE-4383-B8B4-1C66326CBA5E}" type="presParOf" srcId="{57BD4321-E9E7-431D-887B-2CF61A929C3F}" destId="{D1C3F4B5-34F8-41EC-9687-2D1DC12E6D37}"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CA4FFAE-A6A9-4BE5-B080-E52767BC4BD4}" type="doc">
      <dgm:prSet loTypeId="urn:microsoft.com/office/officeart/2005/8/layout/default" loCatId="list" qsTypeId="urn:microsoft.com/office/officeart/2005/8/quickstyle/simple2" qsCatId="simple" csTypeId="urn:microsoft.com/office/officeart/2005/8/colors/accent2_2" csCatId="accent2" phldr="1"/>
      <dgm:spPr/>
      <dgm:t>
        <a:bodyPr/>
        <a:lstStyle/>
        <a:p>
          <a:endParaRPr lang="en-US"/>
        </a:p>
      </dgm:t>
    </dgm:pt>
    <dgm:pt modelId="{D5382319-396F-43CE-AE2F-A204C08CFAC3}">
      <dgm:prSet/>
      <dgm:spPr>
        <a:solidFill>
          <a:srgbClr val="0E5993"/>
        </a:solidFill>
        <a:ln>
          <a:noFill/>
        </a:ln>
      </dgm:spPr>
      <dgm:t>
        <a:bodyPr/>
        <a:lstStyle/>
        <a:p>
          <a:r>
            <a:rPr lang="en-US" dirty="0"/>
            <a:t>Employment – 2 months paystubs (most recent 30 days that shows year to date earnings) &amp; VOE within 10 days of funding</a:t>
          </a:r>
        </a:p>
      </dgm:t>
    </dgm:pt>
    <dgm:pt modelId="{E1C0E57E-C363-49BA-8B3F-B06FDD9DD48E}" type="parTrans" cxnId="{CB18BD22-124F-471D-AB83-5B3295B01CAA}">
      <dgm:prSet/>
      <dgm:spPr/>
      <dgm:t>
        <a:bodyPr/>
        <a:lstStyle/>
        <a:p>
          <a:endParaRPr lang="en-US"/>
        </a:p>
      </dgm:t>
    </dgm:pt>
    <dgm:pt modelId="{0008E11B-8C0A-403C-B9AD-AD4CD32B9B91}" type="sibTrans" cxnId="{CB18BD22-124F-471D-AB83-5B3295B01CAA}">
      <dgm:prSet/>
      <dgm:spPr/>
      <dgm:t>
        <a:bodyPr/>
        <a:lstStyle/>
        <a:p>
          <a:endParaRPr lang="en-US"/>
        </a:p>
      </dgm:t>
    </dgm:pt>
    <dgm:pt modelId="{E9D2E525-5883-4440-9C36-666AD7FAEE31}">
      <dgm:prSet/>
      <dgm:spPr>
        <a:solidFill>
          <a:srgbClr val="0E5993"/>
        </a:solidFill>
        <a:ln>
          <a:noFill/>
        </a:ln>
      </dgm:spPr>
      <dgm:t>
        <a:bodyPr/>
        <a:lstStyle/>
        <a:p>
          <a:r>
            <a:rPr lang="en-US" dirty="0"/>
            <a:t>Self Employment Income – last 2 years personal and business tax returns &amp; all schedules</a:t>
          </a:r>
        </a:p>
      </dgm:t>
    </dgm:pt>
    <dgm:pt modelId="{1437608B-3B7A-489A-A7C3-8E963F44216D}" type="parTrans" cxnId="{76075707-5386-4085-88C2-314CEC0CC236}">
      <dgm:prSet/>
      <dgm:spPr/>
      <dgm:t>
        <a:bodyPr/>
        <a:lstStyle/>
        <a:p>
          <a:endParaRPr lang="en-US"/>
        </a:p>
      </dgm:t>
    </dgm:pt>
    <dgm:pt modelId="{D4A48EBB-7EA1-43EF-82B1-1835DFBD01CC}" type="sibTrans" cxnId="{76075707-5386-4085-88C2-314CEC0CC236}">
      <dgm:prSet/>
      <dgm:spPr/>
      <dgm:t>
        <a:bodyPr/>
        <a:lstStyle/>
        <a:p>
          <a:endParaRPr lang="en-US"/>
        </a:p>
      </dgm:t>
    </dgm:pt>
    <dgm:pt modelId="{3AEF0F4D-EB97-456C-8E32-C3BA30F7D65F}">
      <dgm:prSet/>
      <dgm:spPr>
        <a:solidFill>
          <a:srgbClr val="0E5993"/>
        </a:solidFill>
        <a:ln>
          <a:noFill/>
        </a:ln>
      </dgm:spPr>
      <dgm:t>
        <a:bodyPr/>
        <a:lstStyle/>
        <a:p>
          <a:r>
            <a:rPr lang="en-US" dirty="0"/>
            <a:t>Retirement Income – Most recent month’s bank statement reflecting deposit &amp; award letter</a:t>
          </a:r>
        </a:p>
      </dgm:t>
    </dgm:pt>
    <dgm:pt modelId="{3C637C3A-0F0D-48BE-AC03-B7A58CAB6D04}" type="parTrans" cxnId="{E4095B86-0944-4763-A760-6CDC4EAA78DA}">
      <dgm:prSet/>
      <dgm:spPr/>
      <dgm:t>
        <a:bodyPr/>
        <a:lstStyle/>
        <a:p>
          <a:endParaRPr lang="en-US"/>
        </a:p>
      </dgm:t>
    </dgm:pt>
    <dgm:pt modelId="{1941237D-7E65-44D2-8BB6-E65AA60C84BD}" type="sibTrans" cxnId="{E4095B86-0944-4763-A760-6CDC4EAA78DA}">
      <dgm:prSet/>
      <dgm:spPr/>
      <dgm:t>
        <a:bodyPr/>
        <a:lstStyle/>
        <a:p>
          <a:endParaRPr lang="en-US"/>
        </a:p>
      </dgm:t>
    </dgm:pt>
    <dgm:pt modelId="{1643C325-FCC9-471C-A445-30839BB957FD}">
      <dgm:prSet/>
      <dgm:spPr>
        <a:solidFill>
          <a:srgbClr val="0E5993"/>
        </a:solidFill>
        <a:ln>
          <a:noFill/>
        </a:ln>
      </dgm:spPr>
      <dgm:t>
        <a:bodyPr/>
        <a:lstStyle/>
        <a:p>
          <a:r>
            <a:rPr lang="en-US" dirty="0"/>
            <a:t>Social Security Income – SSA Award Letter or SSA-1099 or Benefit Letter and 1040s and bank statement reflecting deposit</a:t>
          </a:r>
        </a:p>
      </dgm:t>
    </dgm:pt>
    <dgm:pt modelId="{ACC7A82B-2E89-4409-A3FD-25AD2D30A064}" type="parTrans" cxnId="{06713923-7355-464C-B3A2-CF683B8B4310}">
      <dgm:prSet/>
      <dgm:spPr/>
      <dgm:t>
        <a:bodyPr/>
        <a:lstStyle/>
        <a:p>
          <a:endParaRPr lang="en-US"/>
        </a:p>
      </dgm:t>
    </dgm:pt>
    <dgm:pt modelId="{E059A01C-A043-42C1-BBB5-B866F55933F8}" type="sibTrans" cxnId="{06713923-7355-464C-B3A2-CF683B8B4310}">
      <dgm:prSet/>
      <dgm:spPr/>
      <dgm:t>
        <a:bodyPr/>
        <a:lstStyle/>
        <a:p>
          <a:endParaRPr lang="en-US"/>
        </a:p>
      </dgm:t>
    </dgm:pt>
    <dgm:pt modelId="{67F6D758-ED12-46FD-B3D7-7739B59FC5CC}">
      <dgm:prSet/>
      <dgm:spPr>
        <a:solidFill>
          <a:srgbClr val="0E5993"/>
        </a:solidFill>
        <a:ln>
          <a:noFill/>
        </a:ln>
      </dgm:spPr>
      <dgm:t>
        <a:bodyPr/>
        <a:lstStyle/>
        <a:p>
          <a:r>
            <a:rPr lang="en-US"/>
            <a:t>VA Benefits – VA letter or distribution from VA that shows end or event date (3 year minimum)</a:t>
          </a:r>
        </a:p>
      </dgm:t>
    </dgm:pt>
    <dgm:pt modelId="{53B9F715-5483-4CF5-9594-14F4F5812A38}" type="parTrans" cxnId="{43D84B0F-77AE-41FA-8AD0-7A0058D6123E}">
      <dgm:prSet/>
      <dgm:spPr/>
      <dgm:t>
        <a:bodyPr/>
        <a:lstStyle/>
        <a:p>
          <a:endParaRPr lang="en-US"/>
        </a:p>
      </dgm:t>
    </dgm:pt>
    <dgm:pt modelId="{D3541E20-817A-400A-955A-EE882D8B6970}" type="sibTrans" cxnId="{43D84B0F-77AE-41FA-8AD0-7A0058D6123E}">
      <dgm:prSet/>
      <dgm:spPr/>
      <dgm:t>
        <a:bodyPr/>
        <a:lstStyle/>
        <a:p>
          <a:endParaRPr lang="en-US"/>
        </a:p>
      </dgm:t>
    </dgm:pt>
    <dgm:pt modelId="{82D1E5A4-63CE-4250-A0D6-AC766064CDA4}">
      <dgm:prSet/>
      <dgm:spPr>
        <a:solidFill>
          <a:srgbClr val="0E5993"/>
        </a:solidFill>
        <a:ln>
          <a:noFill/>
        </a:ln>
      </dgm:spPr>
      <dgm:t>
        <a:bodyPr/>
        <a:lstStyle/>
        <a:p>
          <a:r>
            <a:rPr lang="en-US" dirty="0"/>
            <a:t>Rental Income – Copy of lease &amp; 2-year tax returns with Schedule E</a:t>
          </a:r>
        </a:p>
      </dgm:t>
    </dgm:pt>
    <dgm:pt modelId="{35F06532-AA25-4B16-BBD5-CFBDE8A4836A}" type="parTrans" cxnId="{C5693973-2F3E-4223-B4C8-DA8B22488186}">
      <dgm:prSet/>
      <dgm:spPr/>
      <dgm:t>
        <a:bodyPr/>
        <a:lstStyle/>
        <a:p>
          <a:endParaRPr lang="en-US"/>
        </a:p>
      </dgm:t>
    </dgm:pt>
    <dgm:pt modelId="{69A46DBF-1317-4270-B0D5-08F27C53180C}" type="sibTrans" cxnId="{C5693973-2F3E-4223-B4C8-DA8B22488186}">
      <dgm:prSet/>
      <dgm:spPr/>
      <dgm:t>
        <a:bodyPr/>
        <a:lstStyle/>
        <a:p>
          <a:endParaRPr lang="en-US"/>
        </a:p>
      </dgm:t>
    </dgm:pt>
    <dgm:pt modelId="{311BAE57-B445-4DB2-BB45-9AF668892DB8}" type="pres">
      <dgm:prSet presAssocID="{6CA4FFAE-A6A9-4BE5-B080-E52767BC4BD4}" presName="diagram" presStyleCnt="0">
        <dgm:presLayoutVars>
          <dgm:dir/>
          <dgm:resizeHandles val="exact"/>
        </dgm:presLayoutVars>
      </dgm:prSet>
      <dgm:spPr/>
    </dgm:pt>
    <dgm:pt modelId="{7B2A703F-EDB6-4E55-9237-49D26EC83D18}" type="pres">
      <dgm:prSet presAssocID="{D5382319-396F-43CE-AE2F-A204C08CFAC3}" presName="node" presStyleLbl="node1" presStyleIdx="0" presStyleCnt="6">
        <dgm:presLayoutVars>
          <dgm:bulletEnabled val="1"/>
        </dgm:presLayoutVars>
      </dgm:prSet>
      <dgm:spPr/>
    </dgm:pt>
    <dgm:pt modelId="{A1079749-85C3-431A-B8F2-038F82FAA062}" type="pres">
      <dgm:prSet presAssocID="{0008E11B-8C0A-403C-B9AD-AD4CD32B9B91}" presName="sibTrans" presStyleCnt="0"/>
      <dgm:spPr/>
    </dgm:pt>
    <dgm:pt modelId="{941CC58E-D035-479A-8A9E-8B3762B160D0}" type="pres">
      <dgm:prSet presAssocID="{E9D2E525-5883-4440-9C36-666AD7FAEE31}" presName="node" presStyleLbl="node1" presStyleIdx="1" presStyleCnt="6">
        <dgm:presLayoutVars>
          <dgm:bulletEnabled val="1"/>
        </dgm:presLayoutVars>
      </dgm:prSet>
      <dgm:spPr/>
    </dgm:pt>
    <dgm:pt modelId="{3FA86D7F-B15F-4512-86E4-42488C8FCB84}" type="pres">
      <dgm:prSet presAssocID="{D4A48EBB-7EA1-43EF-82B1-1835DFBD01CC}" presName="sibTrans" presStyleCnt="0"/>
      <dgm:spPr/>
    </dgm:pt>
    <dgm:pt modelId="{35394E18-5BA1-40C3-963A-8BB024F53078}" type="pres">
      <dgm:prSet presAssocID="{3AEF0F4D-EB97-456C-8E32-C3BA30F7D65F}" presName="node" presStyleLbl="node1" presStyleIdx="2" presStyleCnt="6">
        <dgm:presLayoutVars>
          <dgm:bulletEnabled val="1"/>
        </dgm:presLayoutVars>
      </dgm:prSet>
      <dgm:spPr/>
    </dgm:pt>
    <dgm:pt modelId="{38C4711E-855E-4DB1-8E82-CF4D4DA0C09C}" type="pres">
      <dgm:prSet presAssocID="{1941237D-7E65-44D2-8BB6-E65AA60C84BD}" presName="sibTrans" presStyleCnt="0"/>
      <dgm:spPr/>
    </dgm:pt>
    <dgm:pt modelId="{66A68208-1E9B-438D-926F-28E853835865}" type="pres">
      <dgm:prSet presAssocID="{1643C325-FCC9-471C-A445-30839BB957FD}" presName="node" presStyleLbl="node1" presStyleIdx="3" presStyleCnt="6">
        <dgm:presLayoutVars>
          <dgm:bulletEnabled val="1"/>
        </dgm:presLayoutVars>
      </dgm:prSet>
      <dgm:spPr/>
    </dgm:pt>
    <dgm:pt modelId="{413BCD3A-4D38-4DE3-A182-1964D0BDAFD9}" type="pres">
      <dgm:prSet presAssocID="{E059A01C-A043-42C1-BBB5-B866F55933F8}" presName="sibTrans" presStyleCnt="0"/>
      <dgm:spPr/>
    </dgm:pt>
    <dgm:pt modelId="{4C291328-91AE-4112-9E14-E607F0D17186}" type="pres">
      <dgm:prSet presAssocID="{67F6D758-ED12-46FD-B3D7-7739B59FC5CC}" presName="node" presStyleLbl="node1" presStyleIdx="4" presStyleCnt="6">
        <dgm:presLayoutVars>
          <dgm:bulletEnabled val="1"/>
        </dgm:presLayoutVars>
      </dgm:prSet>
      <dgm:spPr/>
    </dgm:pt>
    <dgm:pt modelId="{B1235597-2FE3-4F30-A665-B5334715F96E}" type="pres">
      <dgm:prSet presAssocID="{D3541E20-817A-400A-955A-EE882D8B6970}" presName="sibTrans" presStyleCnt="0"/>
      <dgm:spPr/>
    </dgm:pt>
    <dgm:pt modelId="{7B9E899F-EDA6-4F0B-BEDC-AAFAB832989E}" type="pres">
      <dgm:prSet presAssocID="{82D1E5A4-63CE-4250-A0D6-AC766064CDA4}" presName="node" presStyleLbl="node1" presStyleIdx="5" presStyleCnt="6">
        <dgm:presLayoutVars>
          <dgm:bulletEnabled val="1"/>
        </dgm:presLayoutVars>
      </dgm:prSet>
      <dgm:spPr/>
    </dgm:pt>
  </dgm:ptLst>
  <dgm:cxnLst>
    <dgm:cxn modelId="{76075707-5386-4085-88C2-314CEC0CC236}" srcId="{6CA4FFAE-A6A9-4BE5-B080-E52767BC4BD4}" destId="{E9D2E525-5883-4440-9C36-666AD7FAEE31}" srcOrd="1" destOrd="0" parTransId="{1437608B-3B7A-489A-A7C3-8E963F44216D}" sibTransId="{D4A48EBB-7EA1-43EF-82B1-1835DFBD01CC}"/>
    <dgm:cxn modelId="{43D84B0F-77AE-41FA-8AD0-7A0058D6123E}" srcId="{6CA4FFAE-A6A9-4BE5-B080-E52767BC4BD4}" destId="{67F6D758-ED12-46FD-B3D7-7739B59FC5CC}" srcOrd="4" destOrd="0" parTransId="{53B9F715-5483-4CF5-9594-14F4F5812A38}" sibTransId="{D3541E20-817A-400A-955A-EE882D8B6970}"/>
    <dgm:cxn modelId="{4410471A-A942-471D-A5ED-353CFE6A7007}" type="presOf" srcId="{1643C325-FCC9-471C-A445-30839BB957FD}" destId="{66A68208-1E9B-438D-926F-28E853835865}" srcOrd="0" destOrd="0" presId="urn:microsoft.com/office/officeart/2005/8/layout/default"/>
    <dgm:cxn modelId="{CB18BD22-124F-471D-AB83-5B3295B01CAA}" srcId="{6CA4FFAE-A6A9-4BE5-B080-E52767BC4BD4}" destId="{D5382319-396F-43CE-AE2F-A204C08CFAC3}" srcOrd="0" destOrd="0" parTransId="{E1C0E57E-C363-49BA-8B3F-B06FDD9DD48E}" sibTransId="{0008E11B-8C0A-403C-B9AD-AD4CD32B9B91}"/>
    <dgm:cxn modelId="{06713923-7355-464C-B3A2-CF683B8B4310}" srcId="{6CA4FFAE-A6A9-4BE5-B080-E52767BC4BD4}" destId="{1643C325-FCC9-471C-A445-30839BB957FD}" srcOrd="3" destOrd="0" parTransId="{ACC7A82B-2E89-4409-A3FD-25AD2D30A064}" sibTransId="{E059A01C-A043-42C1-BBB5-B866F55933F8}"/>
    <dgm:cxn modelId="{C5693973-2F3E-4223-B4C8-DA8B22488186}" srcId="{6CA4FFAE-A6A9-4BE5-B080-E52767BC4BD4}" destId="{82D1E5A4-63CE-4250-A0D6-AC766064CDA4}" srcOrd="5" destOrd="0" parTransId="{35F06532-AA25-4B16-BBD5-CFBDE8A4836A}" sibTransId="{69A46DBF-1317-4270-B0D5-08F27C53180C}"/>
    <dgm:cxn modelId="{1E461E84-9F08-4189-8E8A-D66E6FD00C65}" type="presOf" srcId="{3AEF0F4D-EB97-456C-8E32-C3BA30F7D65F}" destId="{35394E18-5BA1-40C3-963A-8BB024F53078}" srcOrd="0" destOrd="0" presId="urn:microsoft.com/office/officeart/2005/8/layout/default"/>
    <dgm:cxn modelId="{E4095B86-0944-4763-A760-6CDC4EAA78DA}" srcId="{6CA4FFAE-A6A9-4BE5-B080-E52767BC4BD4}" destId="{3AEF0F4D-EB97-456C-8E32-C3BA30F7D65F}" srcOrd="2" destOrd="0" parTransId="{3C637C3A-0F0D-48BE-AC03-B7A58CAB6D04}" sibTransId="{1941237D-7E65-44D2-8BB6-E65AA60C84BD}"/>
    <dgm:cxn modelId="{FB39598B-5DB1-4B1C-9CF2-BD96439DAEF2}" type="presOf" srcId="{82D1E5A4-63CE-4250-A0D6-AC766064CDA4}" destId="{7B9E899F-EDA6-4F0B-BEDC-AAFAB832989E}" srcOrd="0" destOrd="0" presId="urn:microsoft.com/office/officeart/2005/8/layout/default"/>
    <dgm:cxn modelId="{09A2FE98-2745-4E68-93AC-4E0921ACC380}" type="presOf" srcId="{67F6D758-ED12-46FD-B3D7-7739B59FC5CC}" destId="{4C291328-91AE-4112-9E14-E607F0D17186}" srcOrd="0" destOrd="0" presId="urn:microsoft.com/office/officeart/2005/8/layout/default"/>
    <dgm:cxn modelId="{2B7A0DA1-ACC6-460A-8CDE-890EA91DB8D4}" type="presOf" srcId="{6CA4FFAE-A6A9-4BE5-B080-E52767BC4BD4}" destId="{311BAE57-B445-4DB2-BB45-9AF668892DB8}" srcOrd="0" destOrd="0" presId="urn:microsoft.com/office/officeart/2005/8/layout/default"/>
    <dgm:cxn modelId="{D5DEC3AC-AECC-40BA-98BE-A288AB52B2A5}" type="presOf" srcId="{E9D2E525-5883-4440-9C36-666AD7FAEE31}" destId="{941CC58E-D035-479A-8A9E-8B3762B160D0}" srcOrd="0" destOrd="0" presId="urn:microsoft.com/office/officeart/2005/8/layout/default"/>
    <dgm:cxn modelId="{3C8B0ED2-F137-4840-8379-A56C94DD0BBC}" type="presOf" srcId="{D5382319-396F-43CE-AE2F-A204C08CFAC3}" destId="{7B2A703F-EDB6-4E55-9237-49D26EC83D18}" srcOrd="0" destOrd="0" presId="urn:microsoft.com/office/officeart/2005/8/layout/default"/>
    <dgm:cxn modelId="{06C9ED75-AFC5-421A-BB6D-6EDFF94989FC}" type="presParOf" srcId="{311BAE57-B445-4DB2-BB45-9AF668892DB8}" destId="{7B2A703F-EDB6-4E55-9237-49D26EC83D18}" srcOrd="0" destOrd="0" presId="urn:microsoft.com/office/officeart/2005/8/layout/default"/>
    <dgm:cxn modelId="{9A3540FA-213A-4F9B-94C3-E64FA3781911}" type="presParOf" srcId="{311BAE57-B445-4DB2-BB45-9AF668892DB8}" destId="{A1079749-85C3-431A-B8F2-038F82FAA062}" srcOrd="1" destOrd="0" presId="urn:microsoft.com/office/officeart/2005/8/layout/default"/>
    <dgm:cxn modelId="{45EFC48D-55AE-4CDE-9F19-84AD02BAB2C4}" type="presParOf" srcId="{311BAE57-B445-4DB2-BB45-9AF668892DB8}" destId="{941CC58E-D035-479A-8A9E-8B3762B160D0}" srcOrd="2" destOrd="0" presId="urn:microsoft.com/office/officeart/2005/8/layout/default"/>
    <dgm:cxn modelId="{DDB608C5-AA3C-4529-AB07-44C790DDD34A}" type="presParOf" srcId="{311BAE57-B445-4DB2-BB45-9AF668892DB8}" destId="{3FA86D7F-B15F-4512-86E4-42488C8FCB84}" srcOrd="3" destOrd="0" presId="urn:microsoft.com/office/officeart/2005/8/layout/default"/>
    <dgm:cxn modelId="{9AAAB8D0-E8DB-41F1-9C22-18A53E39CCD9}" type="presParOf" srcId="{311BAE57-B445-4DB2-BB45-9AF668892DB8}" destId="{35394E18-5BA1-40C3-963A-8BB024F53078}" srcOrd="4" destOrd="0" presId="urn:microsoft.com/office/officeart/2005/8/layout/default"/>
    <dgm:cxn modelId="{D1B18E14-8C71-4403-A2F0-9B34B1F3CC9C}" type="presParOf" srcId="{311BAE57-B445-4DB2-BB45-9AF668892DB8}" destId="{38C4711E-855E-4DB1-8E82-CF4D4DA0C09C}" srcOrd="5" destOrd="0" presId="urn:microsoft.com/office/officeart/2005/8/layout/default"/>
    <dgm:cxn modelId="{7619C781-BB4E-4592-AF60-535004CD00EA}" type="presParOf" srcId="{311BAE57-B445-4DB2-BB45-9AF668892DB8}" destId="{66A68208-1E9B-438D-926F-28E853835865}" srcOrd="6" destOrd="0" presId="urn:microsoft.com/office/officeart/2005/8/layout/default"/>
    <dgm:cxn modelId="{DD39B6F5-3D23-4A00-B403-0C24892EE9AE}" type="presParOf" srcId="{311BAE57-B445-4DB2-BB45-9AF668892DB8}" destId="{413BCD3A-4D38-4DE3-A182-1964D0BDAFD9}" srcOrd="7" destOrd="0" presId="urn:microsoft.com/office/officeart/2005/8/layout/default"/>
    <dgm:cxn modelId="{ACA21BB1-715F-4806-8E3C-68F7296B0FC3}" type="presParOf" srcId="{311BAE57-B445-4DB2-BB45-9AF668892DB8}" destId="{4C291328-91AE-4112-9E14-E607F0D17186}" srcOrd="8" destOrd="0" presId="urn:microsoft.com/office/officeart/2005/8/layout/default"/>
    <dgm:cxn modelId="{740CBBE4-3478-414D-96E3-920125C4100B}" type="presParOf" srcId="{311BAE57-B445-4DB2-BB45-9AF668892DB8}" destId="{B1235597-2FE3-4F30-A665-B5334715F96E}" srcOrd="9" destOrd="0" presId="urn:microsoft.com/office/officeart/2005/8/layout/default"/>
    <dgm:cxn modelId="{FA54A79C-9FFC-4BD6-9EDB-B077830E602A}" type="presParOf" srcId="{311BAE57-B445-4DB2-BB45-9AF668892DB8}" destId="{7B9E899F-EDA6-4F0B-BEDC-AAFAB832989E}"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7F50A6D-5C26-465C-9BFE-70D7F795ADBD}"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US"/>
        </a:p>
      </dgm:t>
    </dgm:pt>
    <dgm:pt modelId="{08C3B729-021B-4D8C-9233-545CF68B57F0}">
      <dgm:prSet custT="1"/>
      <dgm:spPr>
        <a:solidFill>
          <a:srgbClr val="0E5993"/>
        </a:solidFill>
      </dgm:spPr>
      <dgm:t>
        <a:bodyPr/>
        <a:lstStyle/>
        <a:p>
          <a:r>
            <a:rPr lang="en-US" sz="1800" b="1" dirty="0"/>
            <a:t>Compensating Factors</a:t>
          </a:r>
        </a:p>
      </dgm:t>
    </dgm:pt>
    <dgm:pt modelId="{7176ECD6-8E12-46B4-8F18-3FA54C5676FD}" type="parTrans" cxnId="{C7453B26-B00B-4DBD-A7FA-83684E8BCA71}">
      <dgm:prSet/>
      <dgm:spPr/>
      <dgm:t>
        <a:bodyPr/>
        <a:lstStyle/>
        <a:p>
          <a:endParaRPr lang="en-US"/>
        </a:p>
      </dgm:t>
    </dgm:pt>
    <dgm:pt modelId="{085FFE5F-061B-429A-9E0D-35AFB68B708C}" type="sibTrans" cxnId="{C7453B26-B00B-4DBD-A7FA-83684E8BCA71}">
      <dgm:prSet/>
      <dgm:spPr/>
      <dgm:t>
        <a:bodyPr/>
        <a:lstStyle/>
        <a:p>
          <a:endParaRPr lang="en-US"/>
        </a:p>
      </dgm:t>
    </dgm:pt>
    <dgm:pt modelId="{C3002F62-E496-4893-8E93-C652CF6CDB5C}">
      <dgm:prSet custT="1"/>
      <dgm:spPr>
        <a:solidFill>
          <a:srgbClr val="0E5993"/>
        </a:solidFill>
      </dgm:spPr>
      <dgm:t>
        <a:bodyPr/>
        <a:lstStyle/>
        <a:p>
          <a:r>
            <a:rPr lang="en-US" sz="1800" b="1" dirty="0"/>
            <a:t>Asset Dissipation</a:t>
          </a:r>
        </a:p>
      </dgm:t>
    </dgm:pt>
    <dgm:pt modelId="{21D04668-3A91-408F-85DD-594AF9351B3B}" type="parTrans" cxnId="{5466B897-0BB7-4A42-AAFF-7D7595447408}">
      <dgm:prSet/>
      <dgm:spPr/>
      <dgm:t>
        <a:bodyPr/>
        <a:lstStyle/>
        <a:p>
          <a:endParaRPr lang="en-US"/>
        </a:p>
      </dgm:t>
    </dgm:pt>
    <dgm:pt modelId="{0E8F50E8-95B5-402A-84DE-3956F4180D17}" type="sibTrans" cxnId="{5466B897-0BB7-4A42-AAFF-7D7595447408}">
      <dgm:prSet/>
      <dgm:spPr/>
      <dgm:t>
        <a:bodyPr/>
        <a:lstStyle/>
        <a:p>
          <a:endParaRPr lang="en-US"/>
        </a:p>
      </dgm:t>
    </dgm:pt>
    <dgm:pt modelId="{EF0AF8B6-FA9E-48EA-8F57-9CAFEF4094B6}">
      <dgm:prSet custT="1"/>
      <dgm:spPr>
        <a:ln>
          <a:solidFill>
            <a:srgbClr val="0E5993"/>
          </a:solidFill>
        </a:ln>
      </dgm:spPr>
      <dgm:t>
        <a:bodyPr/>
        <a:lstStyle/>
        <a:p>
          <a:r>
            <a:rPr lang="en-US" sz="1600" dirty="0"/>
            <a:t>Loan Proceeds, NBS income, future retirement income and other factors</a:t>
          </a:r>
        </a:p>
      </dgm:t>
    </dgm:pt>
    <dgm:pt modelId="{51981F31-298E-4177-8E5B-6A3BCA3AC517}" type="parTrans" cxnId="{90511612-CB6C-4194-9EF7-9ACDA3CF293D}">
      <dgm:prSet/>
      <dgm:spPr/>
      <dgm:t>
        <a:bodyPr/>
        <a:lstStyle/>
        <a:p>
          <a:endParaRPr lang="en-US"/>
        </a:p>
      </dgm:t>
    </dgm:pt>
    <dgm:pt modelId="{E3D861B5-6CCD-4253-B824-753415CFAA46}" type="sibTrans" cxnId="{90511612-CB6C-4194-9EF7-9ACDA3CF293D}">
      <dgm:prSet/>
      <dgm:spPr/>
      <dgm:t>
        <a:bodyPr/>
        <a:lstStyle/>
        <a:p>
          <a:endParaRPr lang="en-US"/>
        </a:p>
      </dgm:t>
    </dgm:pt>
    <dgm:pt modelId="{0B76E8E4-954E-4365-8296-FFF49708819A}">
      <dgm:prSet custT="1"/>
      <dgm:spPr>
        <a:ln>
          <a:solidFill>
            <a:srgbClr val="0E5993"/>
          </a:solidFill>
        </a:ln>
      </dgm:spPr>
      <dgm:t>
        <a:bodyPr/>
        <a:lstStyle/>
        <a:p>
          <a:r>
            <a:rPr lang="en-US" sz="1600" dirty="0"/>
            <a:t>Assets such as savings account, CD’s, annuities, 401(k), IRA, investment account, etc. </a:t>
          </a:r>
        </a:p>
      </dgm:t>
    </dgm:pt>
    <dgm:pt modelId="{1D89C5FE-6A21-4EEC-B36B-46DF180C8653}" type="parTrans" cxnId="{5666E14A-4632-4285-A1F2-303ED5A12636}">
      <dgm:prSet/>
      <dgm:spPr/>
      <dgm:t>
        <a:bodyPr/>
        <a:lstStyle/>
        <a:p>
          <a:endParaRPr lang="en-US"/>
        </a:p>
      </dgm:t>
    </dgm:pt>
    <dgm:pt modelId="{D932D631-6882-4099-9EF9-D4531D7AE78A}" type="sibTrans" cxnId="{5666E14A-4632-4285-A1F2-303ED5A12636}">
      <dgm:prSet/>
      <dgm:spPr/>
      <dgm:t>
        <a:bodyPr/>
        <a:lstStyle/>
        <a:p>
          <a:endParaRPr lang="en-US"/>
        </a:p>
      </dgm:t>
    </dgm:pt>
    <dgm:pt modelId="{FC3776B7-5285-4C56-8DA2-0CB169941CF4}">
      <dgm:prSet custT="1"/>
      <dgm:spPr>
        <a:ln>
          <a:solidFill>
            <a:srgbClr val="0E5993"/>
          </a:solidFill>
        </a:ln>
      </dgm:spPr>
      <dgm:t>
        <a:bodyPr/>
        <a:lstStyle/>
        <a:p>
          <a:r>
            <a:rPr lang="en-US" sz="1600" dirty="0"/>
            <a:t>Other income not initially disclosed</a:t>
          </a:r>
        </a:p>
      </dgm:t>
    </dgm:pt>
    <dgm:pt modelId="{907B4AB1-DDEB-4F9E-AA54-CD0BD8213C44}" type="parTrans" cxnId="{D20C3A7C-8BE8-4B78-A2CA-34DEDDD77764}">
      <dgm:prSet/>
      <dgm:spPr/>
      <dgm:t>
        <a:bodyPr/>
        <a:lstStyle/>
        <a:p>
          <a:endParaRPr lang="en-US"/>
        </a:p>
      </dgm:t>
    </dgm:pt>
    <dgm:pt modelId="{19DF301F-51D1-40E9-A0AE-9DC7FA9C3E91}" type="sibTrans" cxnId="{D20C3A7C-8BE8-4B78-A2CA-34DEDDD77764}">
      <dgm:prSet/>
      <dgm:spPr/>
      <dgm:t>
        <a:bodyPr/>
        <a:lstStyle/>
        <a:p>
          <a:endParaRPr lang="en-US"/>
        </a:p>
      </dgm:t>
    </dgm:pt>
    <dgm:pt modelId="{E7FB1CB3-82A7-4D90-9F5C-4D0BD92FA84F}">
      <dgm:prSet custT="1"/>
      <dgm:spPr>
        <a:solidFill>
          <a:srgbClr val="0E5993"/>
        </a:solidFill>
      </dgm:spPr>
      <dgm:t>
        <a:bodyPr/>
        <a:lstStyle/>
        <a:p>
          <a:r>
            <a:rPr lang="en-US" sz="1800" b="1" dirty="0"/>
            <a:t>Other Income</a:t>
          </a:r>
        </a:p>
      </dgm:t>
    </dgm:pt>
    <dgm:pt modelId="{F8D3ED87-4F1A-4F6C-A859-C35F1D6D1338}" type="parTrans" cxnId="{72F5957D-739A-4BF2-A0A6-FB244A43CB8B}">
      <dgm:prSet/>
      <dgm:spPr/>
      <dgm:t>
        <a:bodyPr/>
        <a:lstStyle/>
        <a:p>
          <a:endParaRPr lang="en-US"/>
        </a:p>
      </dgm:t>
    </dgm:pt>
    <dgm:pt modelId="{09A697FE-6768-4CF3-AF32-0D1A0C272753}" type="sibTrans" cxnId="{72F5957D-739A-4BF2-A0A6-FB244A43CB8B}">
      <dgm:prSet/>
      <dgm:spPr/>
      <dgm:t>
        <a:bodyPr/>
        <a:lstStyle/>
        <a:p>
          <a:endParaRPr lang="en-US"/>
        </a:p>
      </dgm:t>
    </dgm:pt>
    <dgm:pt modelId="{659C55B7-3DAC-4521-A783-16F690FC5A25}" type="pres">
      <dgm:prSet presAssocID="{77F50A6D-5C26-465C-9BFE-70D7F795ADBD}" presName="Name0" presStyleCnt="0">
        <dgm:presLayoutVars>
          <dgm:chMax val="5"/>
          <dgm:chPref val="5"/>
          <dgm:dir/>
          <dgm:animLvl val="lvl"/>
        </dgm:presLayoutVars>
      </dgm:prSet>
      <dgm:spPr/>
    </dgm:pt>
    <dgm:pt modelId="{B3243C90-8C0A-4E38-BDCE-3EE89FD43CBC}" type="pres">
      <dgm:prSet presAssocID="{08C3B729-021B-4D8C-9233-545CF68B57F0}" presName="parentText1" presStyleLbl="node1" presStyleIdx="0" presStyleCnt="3">
        <dgm:presLayoutVars>
          <dgm:chMax/>
          <dgm:chPref val="3"/>
          <dgm:bulletEnabled val="1"/>
        </dgm:presLayoutVars>
      </dgm:prSet>
      <dgm:spPr/>
    </dgm:pt>
    <dgm:pt modelId="{B5013A7A-3ED4-4C02-AE37-11B6202B1650}" type="pres">
      <dgm:prSet presAssocID="{08C3B729-021B-4D8C-9233-545CF68B57F0}" presName="childText1" presStyleLbl="solidAlignAcc1" presStyleIdx="0" presStyleCnt="3">
        <dgm:presLayoutVars>
          <dgm:chMax val="0"/>
          <dgm:chPref val="0"/>
          <dgm:bulletEnabled val="1"/>
        </dgm:presLayoutVars>
      </dgm:prSet>
      <dgm:spPr/>
    </dgm:pt>
    <dgm:pt modelId="{37D53256-574C-489E-98DA-7109C3F6096E}" type="pres">
      <dgm:prSet presAssocID="{C3002F62-E496-4893-8E93-C652CF6CDB5C}" presName="parentText2" presStyleLbl="node1" presStyleIdx="1" presStyleCnt="3">
        <dgm:presLayoutVars>
          <dgm:chMax/>
          <dgm:chPref val="3"/>
          <dgm:bulletEnabled val="1"/>
        </dgm:presLayoutVars>
      </dgm:prSet>
      <dgm:spPr/>
    </dgm:pt>
    <dgm:pt modelId="{A7B5CF95-D234-40F8-9AE4-7AAC85EE6248}" type="pres">
      <dgm:prSet presAssocID="{C3002F62-E496-4893-8E93-C652CF6CDB5C}" presName="childText2" presStyleLbl="solidAlignAcc1" presStyleIdx="1" presStyleCnt="3">
        <dgm:presLayoutVars>
          <dgm:chMax val="0"/>
          <dgm:chPref val="0"/>
          <dgm:bulletEnabled val="1"/>
        </dgm:presLayoutVars>
      </dgm:prSet>
      <dgm:spPr/>
    </dgm:pt>
    <dgm:pt modelId="{C9BC0E5B-33B9-49BB-B869-8545BA526FD5}" type="pres">
      <dgm:prSet presAssocID="{E7FB1CB3-82A7-4D90-9F5C-4D0BD92FA84F}" presName="parentText3" presStyleLbl="node1" presStyleIdx="2" presStyleCnt="3">
        <dgm:presLayoutVars>
          <dgm:chMax/>
          <dgm:chPref val="3"/>
          <dgm:bulletEnabled val="1"/>
        </dgm:presLayoutVars>
      </dgm:prSet>
      <dgm:spPr/>
    </dgm:pt>
    <dgm:pt modelId="{AB45C495-1532-4FCC-A8B1-E2E8DB6CCC0C}" type="pres">
      <dgm:prSet presAssocID="{E7FB1CB3-82A7-4D90-9F5C-4D0BD92FA84F}" presName="childText3" presStyleLbl="solidAlignAcc1" presStyleIdx="2" presStyleCnt="3">
        <dgm:presLayoutVars>
          <dgm:chMax val="0"/>
          <dgm:chPref val="0"/>
          <dgm:bulletEnabled val="1"/>
        </dgm:presLayoutVars>
      </dgm:prSet>
      <dgm:spPr/>
    </dgm:pt>
  </dgm:ptLst>
  <dgm:cxnLst>
    <dgm:cxn modelId="{90511612-CB6C-4194-9EF7-9ACDA3CF293D}" srcId="{08C3B729-021B-4D8C-9233-545CF68B57F0}" destId="{EF0AF8B6-FA9E-48EA-8F57-9CAFEF4094B6}" srcOrd="0" destOrd="0" parTransId="{51981F31-298E-4177-8E5B-6A3BCA3AC517}" sibTransId="{E3D861B5-6CCD-4253-B824-753415CFAA46}"/>
    <dgm:cxn modelId="{C7453B26-B00B-4DBD-A7FA-83684E8BCA71}" srcId="{77F50A6D-5C26-465C-9BFE-70D7F795ADBD}" destId="{08C3B729-021B-4D8C-9233-545CF68B57F0}" srcOrd="0" destOrd="0" parTransId="{7176ECD6-8E12-46B4-8F18-3FA54C5676FD}" sibTransId="{085FFE5F-061B-429A-9E0D-35AFB68B708C}"/>
    <dgm:cxn modelId="{82603331-8B39-4326-9D04-CA91C7592ABA}" type="presOf" srcId="{C3002F62-E496-4893-8E93-C652CF6CDB5C}" destId="{37D53256-574C-489E-98DA-7109C3F6096E}" srcOrd="0" destOrd="0" presId="urn:microsoft.com/office/officeart/2009/3/layout/IncreasingArrowsProcess"/>
    <dgm:cxn modelId="{5666E14A-4632-4285-A1F2-303ED5A12636}" srcId="{C3002F62-E496-4893-8E93-C652CF6CDB5C}" destId="{0B76E8E4-954E-4365-8296-FFF49708819A}" srcOrd="0" destOrd="0" parTransId="{1D89C5FE-6A21-4EEC-B36B-46DF180C8653}" sibTransId="{D932D631-6882-4099-9EF9-D4531D7AE78A}"/>
    <dgm:cxn modelId="{333AED72-C0DA-41BA-AABF-EDE0F1091033}" type="presOf" srcId="{FC3776B7-5285-4C56-8DA2-0CB169941CF4}" destId="{AB45C495-1532-4FCC-A8B1-E2E8DB6CCC0C}" srcOrd="0" destOrd="0" presId="urn:microsoft.com/office/officeart/2009/3/layout/IncreasingArrowsProcess"/>
    <dgm:cxn modelId="{01403D7B-4B44-4635-8903-8A61CF16475C}" type="presOf" srcId="{77F50A6D-5C26-465C-9BFE-70D7F795ADBD}" destId="{659C55B7-3DAC-4521-A783-16F690FC5A25}" srcOrd="0" destOrd="0" presId="urn:microsoft.com/office/officeart/2009/3/layout/IncreasingArrowsProcess"/>
    <dgm:cxn modelId="{D20C3A7C-8BE8-4B78-A2CA-34DEDDD77764}" srcId="{E7FB1CB3-82A7-4D90-9F5C-4D0BD92FA84F}" destId="{FC3776B7-5285-4C56-8DA2-0CB169941CF4}" srcOrd="0" destOrd="0" parTransId="{907B4AB1-DDEB-4F9E-AA54-CD0BD8213C44}" sibTransId="{19DF301F-51D1-40E9-A0AE-9DC7FA9C3E91}"/>
    <dgm:cxn modelId="{72F5957D-739A-4BF2-A0A6-FB244A43CB8B}" srcId="{77F50A6D-5C26-465C-9BFE-70D7F795ADBD}" destId="{E7FB1CB3-82A7-4D90-9F5C-4D0BD92FA84F}" srcOrd="2" destOrd="0" parTransId="{F8D3ED87-4F1A-4F6C-A859-C35F1D6D1338}" sibTransId="{09A697FE-6768-4CF3-AF32-0D1A0C272753}"/>
    <dgm:cxn modelId="{2FCE5C7F-FCC4-427B-8704-3DA2A8548D2D}" type="presOf" srcId="{EF0AF8B6-FA9E-48EA-8F57-9CAFEF4094B6}" destId="{B5013A7A-3ED4-4C02-AE37-11B6202B1650}" srcOrd="0" destOrd="0" presId="urn:microsoft.com/office/officeart/2009/3/layout/IncreasingArrowsProcess"/>
    <dgm:cxn modelId="{8F656587-33D2-4D78-97E3-91D07545EB39}" type="presOf" srcId="{08C3B729-021B-4D8C-9233-545CF68B57F0}" destId="{B3243C90-8C0A-4E38-BDCE-3EE89FD43CBC}" srcOrd="0" destOrd="0" presId="urn:microsoft.com/office/officeart/2009/3/layout/IncreasingArrowsProcess"/>
    <dgm:cxn modelId="{50596794-757D-4EA8-A7D5-2D2832D12E4C}" type="presOf" srcId="{0B76E8E4-954E-4365-8296-FFF49708819A}" destId="{A7B5CF95-D234-40F8-9AE4-7AAC85EE6248}" srcOrd="0" destOrd="0" presId="urn:microsoft.com/office/officeart/2009/3/layout/IncreasingArrowsProcess"/>
    <dgm:cxn modelId="{5466B897-0BB7-4A42-AAFF-7D7595447408}" srcId="{77F50A6D-5C26-465C-9BFE-70D7F795ADBD}" destId="{C3002F62-E496-4893-8E93-C652CF6CDB5C}" srcOrd="1" destOrd="0" parTransId="{21D04668-3A91-408F-85DD-594AF9351B3B}" sibTransId="{0E8F50E8-95B5-402A-84DE-3956F4180D17}"/>
    <dgm:cxn modelId="{381059E5-BB66-4058-919F-09DFF8892231}" type="presOf" srcId="{E7FB1CB3-82A7-4D90-9F5C-4D0BD92FA84F}" destId="{C9BC0E5B-33B9-49BB-B869-8545BA526FD5}" srcOrd="0" destOrd="0" presId="urn:microsoft.com/office/officeart/2009/3/layout/IncreasingArrowsProcess"/>
    <dgm:cxn modelId="{22220EEE-64E5-4B1E-8BE8-53BFBFF8BA7F}" type="presParOf" srcId="{659C55B7-3DAC-4521-A783-16F690FC5A25}" destId="{B3243C90-8C0A-4E38-BDCE-3EE89FD43CBC}" srcOrd="0" destOrd="0" presId="urn:microsoft.com/office/officeart/2009/3/layout/IncreasingArrowsProcess"/>
    <dgm:cxn modelId="{89A6BFF3-8BB4-4C53-A9A7-79C54338F1B7}" type="presParOf" srcId="{659C55B7-3DAC-4521-A783-16F690FC5A25}" destId="{B5013A7A-3ED4-4C02-AE37-11B6202B1650}" srcOrd="1" destOrd="0" presId="urn:microsoft.com/office/officeart/2009/3/layout/IncreasingArrowsProcess"/>
    <dgm:cxn modelId="{A1B191F0-9259-4E91-B249-9A7298D9A05B}" type="presParOf" srcId="{659C55B7-3DAC-4521-A783-16F690FC5A25}" destId="{37D53256-574C-489E-98DA-7109C3F6096E}" srcOrd="2" destOrd="0" presId="urn:microsoft.com/office/officeart/2009/3/layout/IncreasingArrowsProcess"/>
    <dgm:cxn modelId="{3B3076E2-2551-4A5C-B6DC-992833FB1B7D}" type="presParOf" srcId="{659C55B7-3DAC-4521-A783-16F690FC5A25}" destId="{A7B5CF95-D234-40F8-9AE4-7AAC85EE6248}" srcOrd="3" destOrd="0" presId="urn:microsoft.com/office/officeart/2009/3/layout/IncreasingArrowsProcess"/>
    <dgm:cxn modelId="{8181CB87-3C58-47D2-81B5-D657CDE05E07}" type="presParOf" srcId="{659C55B7-3DAC-4521-A783-16F690FC5A25}" destId="{C9BC0E5B-33B9-49BB-B869-8545BA526FD5}" srcOrd="4" destOrd="0" presId="urn:microsoft.com/office/officeart/2009/3/layout/IncreasingArrowsProcess"/>
    <dgm:cxn modelId="{FC852F80-B8D5-4A26-9246-2A7194CDFBCC}" type="presParOf" srcId="{659C55B7-3DAC-4521-A783-16F690FC5A25}" destId="{AB45C495-1532-4FCC-A8B1-E2E8DB6CCC0C}" srcOrd="5" destOrd="0" presId="urn:microsoft.com/office/officeart/2009/3/layout/IncreasingArrows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54793-1401-41CD-8163-4075F9DEA816}">
      <dsp:nvSpPr>
        <dsp:cNvPr id="0" name=""/>
        <dsp:cNvSpPr/>
      </dsp:nvSpPr>
      <dsp:spPr>
        <a:xfrm>
          <a:off x="9812" y="291037"/>
          <a:ext cx="1599260" cy="479778"/>
        </a:xfrm>
        <a:prstGeom prst="rect">
          <a:avLst/>
        </a:prstGeom>
        <a:solidFill>
          <a:srgbClr val="0E5993"/>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6377" tIns="126377" rIns="126377" bIns="126377" numCol="1" spcCol="1270" anchor="ctr" anchorCtr="0">
          <a:noAutofit/>
        </a:bodyPr>
        <a:lstStyle/>
        <a:p>
          <a:pPr marL="0" lvl="0" indent="0" algn="ctr" defTabSz="889000">
            <a:lnSpc>
              <a:spcPct val="100000"/>
            </a:lnSpc>
            <a:spcBef>
              <a:spcPct val="0"/>
            </a:spcBef>
            <a:spcAft>
              <a:spcPct val="35000"/>
            </a:spcAft>
            <a:buNone/>
          </a:pPr>
          <a:r>
            <a:rPr lang="en-US" sz="2000" b="1" i="0" kern="1200" dirty="0">
              <a:latin typeface="Arial" panose="020B0604020202020204" pitchFamily="34" charset="0"/>
              <a:cs typeface="Arial" panose="020B0604020202020204" pitchFamily="34" charset="0"/>
            </a:rPr>
            <a:t>Part I</a:t>
          </a:r>
        </a:p>
      </dsp:txBody>
      <dsp:txXfrm>
        <a:off x="9812" y="291037"/>
        <a:ext cx="1599260" cy="479778"/>
      </dsp:txXfrm>
    </dsp:sp>
    <dsp:sp modelId="{DC3DB5AA-49C3-4620-AEE3-81F1A1D39730}">
      <dsp:nvSpPr>
        <dsp:cNvPr id="0" name=""/>
        <dsp:cNvSpPr/>
      </dsp:nvSpPr>
      <dsp:spPr>
        <a:xfrm>
          <a:off x="9812" y="770815"/>
          <a:ext cx="1599260" cy="2357659"/>
        </a:xfrm>
        <a:prstGeom prst="rect">
          <a:avLst/>
        </a:prstGeom>
        <a:solidFill>
          <a:srgbClr val="F2F2F1">
            <a:alpha val="90000"/>
          </a:srgb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71" tIns="157971" rIns="157971" bIns="157971" numCol="1" spcCol="1270" anchor="t" anchorCtr="0">
          <a:noAutofit/>
        </a:bodyPr>
        <a:lstStyle/>
        <a:p>
          <a:pPr marL="0" lvl="0" indent="0" algn="l" defTabSz="711200">
            <a:lnSpc>
              <a:spcPct val="100000"/>
            </a:lnSpc>
            <a:spcBef>
              <a:spcPct val="0"/>
            </a:spcBef>
            <a:spcAft>
              <a:spcPct val="35000"/>
            </a:spcAft>
            <a:buNone/>
          </a:pPr>
          <a:r>
            <a:rPr lang="en-US" sz="1600" b="1" i="0" kern="1200" dirty="0">
              <a:solidFill>
                <a:srgbClr val="343433"/>
              </a:solidFill>
              <a:latin typeface="Arial" panose="020B0604020202020204" pitchFamily="34" charset="0"/>
              <a:cs typeface="Arial" panose="020B0604020202020204" pitchFamily="34" charset="0"/>
            </a:rPr>
            <a:t>The Market and Myths</a:t>
          </a:r>
        </a:p>
        <a:p>
          <a:pPr marL="171450" lvl="1" indent="-171450" algn="l" defTabSz="711200">
            <a:lnSpc>
              <a:spcPct val="100000"/>
            </a:lnSpc>
            <a:spcBef>
              <a:spcPct val="0"/>
            </a:spcBef>
            <a:spcAft>
              <a:spcPct val="15000"/>
            </a:spcAft>
            <a:buChar char="•"/>
          </a:pPr>
          <a:r>
            <a:rPr lang="en-US" sz="1600" b="0" i="0" kern="1200" dirty="0">
              <a:solidFill>
                <a:srgbClr val="343433"/>
              </a:solidFill>
              <a:latin typeface="Arial" panose="020B0604020202020204" pitchFamily="34" charset="0"/>
              <a:cs typeface="Arial" panose="020B0604020202020204" pitchFamily="34" charset="0"/>
            </a:rPr>
            <a:t>Forward vs. Reverse</a:t>
          </a:r>
        </a:p>
        <a:p>
          <a:pPr marL="171450" lvl="1" indent="-171450" algn="l" defTabSz="711200">
            <a:lnSpc>
              <a:spcPct val="100000"/>
            </a:lnSpc>
            <a:spcBef>
              <a:spcPct val="0"/>
            </a:spcBef>
            <a:spcAft>
              <a:spcPct val="15000"/>
            </a:spcAft>
            <a:buChar char="•"/>
          </a:pPr>
          <a:r>
            <a:rPr lang="en-US" sz="1600" b="0" i="0" kern="1200" dirty="0">
              <a:solidFill>
                <a:srgbClr val="343433"/>
              </a:solidFill>
              <a:latin typeface="Arial" panose="020B0604020202020204" pitchFamily="34" charset="0"/>
              <a:cs typeface="Arial" panose="020B0604020202020204" pitchFamily="34" charset="0"/>
            </a:rPr>
            <a:t>Reverse Basics</a:t>
          </a:r>
        </a:p>
        <a:p>
          <a:pPr marL="171450" lvl="1" indent="-171450" algn="l" defTabSz="711200">
            <a:lnSpc>
              <a:spcPct val="100000"/>
            </a:lnSpc>
            <a:spcBef>
              <a:spcPct val="0"/>
            </a:spcBef>
            <a:spcAft>
              <a:spcPct val="15000"/>
            </a:spcAft>
            <a:buChar char="•"/>
          </a:pPr>
          <a:r>
            <a:rPr lang="en-US" sz="1600" b="0" i="0" kern="1200" dirty="0">
              <a:solidFill>
                <a:srgbClr val="343433"/>
              </a:solidFill>
              <a:latin typeface="Arial" panose="020B0604020202020204" pitchFamily="34" charset="0"/>
              <a:cs typeface="Arial" panose="020B0604020202020204" pitchFamily="34" charset="0"/>
            </a:rPr>
            <a:t>Reverse Products</a:t>
          </a:r>
        </a:p>
      </dsp:txBody>
      <dsp:txXfrm>
        <a:off x="9812" y="770815"/>
        <a:ext cx="1599260" cy="2357659"/>
      </dsp:txXfrm>
    </dsp:sp>
    <dsp:sp modelId="{864E6765-32CE-40A1-AA9F-D58DCEE897E2}">
      <dsp:nvSpPr>
        <dsp:cNvPr id="0" name=""/>
        <dsp:cNvSpPr/>
      </dsp:nvSpPr>
      <dsp:spPr>
        <a:xfrm>
          <a:off x="1716862" y="291037"/>
          <a:ext cx="1599260" cy="479778"/>
        </a:xfrm>
        <a:prstGeom prst="rect">
          <a:avLst/>
        </a:prstGeom>
        <a:solidFill>
          <a:srgbClr val="0E5993"/>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6377" tIns="126377" rIns="126377" bIns="126377" numCol="1" spcCol="1270" anchor="ctr" anchorCtr="0">
          <a:noAutofit/>
        </a:bodyPr>
        <a:lstStyle/>
        <a:p>
          <a:pPr marL="0" lvl="0" indent="0" algn="ctr" defTabSz="889000">
            <a:lnSpc>
              <a:spcPct val="100000"/>
            </a:lnSpc>
            <a:spcBef>
              <a:spcPct val="0"/>
            </a:spcBef>
            <a:spcAft>
              <a:spcPct val="35000"/>
            </a:spcAft>
            <a:buNone/>
          </a:pPr>
          <a:r>
            <a:rPr lang="en-US" sz="2000" b="1" kern="1200" dirty="0">
              <a:solidFill>
                <a:srgbClr val="FEFAF2"/>
              </a:solidFill>
              <a:latin typeface="Arial" panose="020B0604020202020204"/>
              <a:ea typeface="+mn-ea"/>
              <a:cs typeface="+mn-cs"/>
            </a:rPr>
            <a:t>Part II</a:t>
          </a:r>
        </a:p>
      </dsp:txBody>
      <dsp:txXfrm>
        <a:off x="1716862" y="291037"/>
        <a:ext cx="1599260" cy="479778"/>
      </dsp:txXfrm>
    </dsp:sp>
    <dsp:sp modelId="{0BC650D7-9796-4C2F-9304-AE70E71255AA}">
      <dsp:nvSpPr>
        <dsp:cNvPr id="0" name=""/>
        <dsp:cNvSpPr/>
      </dsp:nvSpPr>
      <dsp:spPr>
        <a:xfrm>
          <a:off x="1716862" y="770815"/>
          <a:ext cx="1599260" cy="2357659"/>
        </a:xfrm>
        <a:prstGeom prst="rect">
          <a:avLst/>
        </a:prstGeom>
        <a:solidFill>
          <a:srgbClr val="F2F2F1">
            <a:alpha val="90000"/>
          </a:srgb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71" tIns="157971" rIns="157971" bIns="157971" numCol="1" spcCol="1270" anchor="t" anchorCtr="0">
          <a:noAutofit/>
        </a:bodyPr>
        <a:lstStyle/>
        <a:p>
          <a:pPr marL="0" lvl="0" indent="0" algn="l" defTabSz="711200">
            <a:lnSpc>
              <a:spcPct val="100000"/>
            </a:lnSpc>
            <a:spcBef>
              <a:spcPct val="0"/>
            </a:spcBef>
            <a:spcAft>
              <a:spcPct val="35000"/>
            </a:spcAft>
            <a:buNone/>
          </a:pPr>
          <a:r>
            <a:rPr lang="en-US" sz="1600" b="1" i="0" kern="1200" dirty="0">
              <a:solidFill>
                <a:srgbClr val="343433"/>
              </a:solidFill>
              <a:latin typeface="Arial" panose="020B0604020202020204" pitchFamily="34" charset="0"/>
              <a:cs typeface="Arial" panose="020B0604020202020204" pitchFamily="34" charset="0"/>
            </a:rPr>
            <a:t>Borrowers</a:t>
          </a:r>
        </a:p>
        <a:p>
          <a:pPr marL="171450" lvl="1" indent="-171450" algn="l" defTabSz="711200">
            <a:lnSpc>
              <a:spcPct val="100000"/>
            </a:lnSpc>
            <a:spcBef>
              <a:spcPct val="0"/>
            </a:spcBef>
            <a:spcAft>
              <a:spcPct val="15000"/>
            </a:spcAft>
            <a:buChar char="•"/>
          </a:pPr>
          <a:r>
            <a:rPr lang="en-US" sz="1600" b="0" i="0" kern="1200" dirty="0">
              <a:solidFill>
                <a:srgbClr val="343433"/>
              </a:solidFill>
              <a:latin typeface="Arial" panose="020B0604020202020204" pitchFamily="34" charset="0"/>
              <a:cs typeface="Arial" panose="020B0604020202020204" pitchFamily="34" charset="0"/>
            </a:rPr>
            <a:t>Counseling</a:t>
          </a:r>
        </a:p>
        <a:p>
          <a:pPr marL="171450" lvl="1" indent="-171450" algn="l" defTabSz="711200">
            <a:lnSpc>
              <a:spcPct val="100000"/>
            </a:lnSpc>
            <a:spcBef>
              <a:spcPct val="0"/>
            </a:spcBef>
            <a:spcAft>
              <a:spcPct val="15000"/>
            </a:spcAft>
            <a:buChar char="•"/>
          </a:pPr>
          <a:r>
            <a:rPr lang="en-US" sz="1600" b="0" i="0" kern="1200" dirty="0">
              <a:solidFill>
                <a:srgbClr val="343433"/>
              </a:solidFill>
              <a:latin typeface="Arial" panose="020B0604020202020204" pitchFamily="34" charset="0"/>
              <a:cs typeface="Arial" panose="020B0604020202020204" pitchFamily="34" charset="0"/>
            </a:rPr>
            <a:t>Property</a:t>
          </a:r>
        </a:p>
      </dsp:txBody>
      <dsp:txXfrm>
        <a:off x="1716862" y="770815"/>
        <a:ext cx="1599260" cy="2357659"/>
      </dsp:txXfrm>
    </dsp:sp>
    <dsp:sp modelId="{2B3CA903-0CA1-48A0-AA5B-31AA71B3F1A2}">
      <dsp:nvSpPr>
        <dsp:cNvPr id="0" name=""/>
        <dsp:cNvSpPr/>
      </dsp:nvSpPr>
      <dsp:spPr>
        <a:xfrm>
          <a:off x="3423912" y="291037"/>
          <a:ext cx="1599260" cy="479778"/>
        </a:xfrm>
        <a:prstGeom prst="rect">
          <a:avLst/>
        </a:prstGeom>
        <a:solidFill>
          <a:srgbClr val="0E5993"/>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6377" tIns="126377" rIns="126377" bIns="126377" numCol="1" spcCol="1270" anchor="ctr" anchorCtr="0">
          <a:noAutofit/>
        </a:bodyPr>
        <a:lstStyle/>
        <a:p>
          <a:pPr marL="0" lvl="0" indent="0" algn="ctr" defTabSz="889000">
            <a:lnSpc>
              <a:spcPct val="100000"/>
            </a:lnSpc>
            <a:spcBef>
              <a:spcPct val="0"/>
            </a:spcBef>
            <a:spcAft>
              <a:spcPct val="35000"/>
            </a:spcAft>
            <a:buNone/>
          </a:pPr>
          <a:r>
            <a:rPr lang="en-US" sz="2000" b="1" kern="1200" dirty="0">
              <a:solidFill>
                <a:srgbClr val="FEFAF2"/>
              </a:solidFill>
              <a:latin typeface="Arial" panose="020B0604020202020204"/>
              <a:ea typeface="+mn-ea"/>
              <a:cs typeface="+mn-cs"/>
            </a:rPr>
            <a:t>Part III</a:t>
          </a:r>
        </a:p>
      </dsp:txBody>
      <dsp:txXfrm>
        <a:off x="3423912" y="291037"/>
        <a:ext cx="1599260" cy="479778"/>
      </dsp:txXfrm>
    </dsp:sp>
    <dsp:sp modelId="{9506C156-2E26-4919-92F8-C6FA898981EA}">
      <dsp:nvSpPr>
        <dsp:cNvPr id="0" name=""/>
        <dsp:cNvSpPr/>
      </dsp:nvSpPr>
      <dsp:spPr>
        <a:xfrm>
          <a:off x="3423912" y="770815"/>
          <a:ext cx="1599260" cy="2357659"/>
        </a:xfrm>
        <a:prstGeom prst="rect">
          <a:avLst/>
        </a:prstGeom>
        <a:solidFill>
          <a:srgbClr val="F2F2F1">
            <a:alpha val="90000"/>
          </a:srgb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71" tIns="157971" rIns="157971" bIns="157971" numCol="1" spcCol="1270" anchor="t" anchorCtr="0">
          <a:noAutofit/>
        </a:bodyPr>
        <a:lstStyle/>
        <a:p>
          <a:pPr marL="0" lvl="0" indent="0" algn="l" defTabSz="711200">
            <a:lnSpc>
              <a:spcPct val="100000"/>
            </a:lnSpc>
            <a:spcBef>
              <a:spcPct val="0"/>
            </a:spcBef>
            <a:spcAft>
              <a:spcPct val="35000"/>
            </a:spcAft>
            <a:buNone/>
          </a:pPr>
          <a:r>
            <a:rPr lang="en-US" sz="1600" b="1" i="0" kern="1200" dirty="0">
              <a:solidFill>
                <a:srgbClr val="343433"/>
              </a:solidFill>
              <a:latin typeface="Arial" panose="020B0604020202020204" pitchFamily="34" charset="0"/>
              <a:cs typeface="Arial" panose="020B0604020202020204" pitchFamily="34" charset="0"/>
            </a:rPr>
            <a:t>Calculations</a:t>
          </a:r>
        </a:p>
        <a:p>
          <a:pPr marL="171450" lvl="1" indent="-171450" algn="l" defTabSz="711200">
            <a:lnSpc>
              <a:spcPct val="100000"/>
            </a:lnSpc>
            <a:spcBef>
              <a:spcPct val="0"/>
            </a:spcBef>
            <a:spcAft>
              <a:spcPct val="15000"/>
            </a:spcAft>
            <a:buChar char="•"/>
          </a:pPr>
          <a:r>
            <a:rPr lang="en-US" sz="1600" b="0" i="0" kern="1200" dirty="0">
              <a:solidFill>
                <a:srgbClr val="343433"/>
              </a:solidFill>
              <a:latin typeface="Arial" panose="020B0604020202020204" pitchFamily="34" charset="0"/>
              <a:cs typeface="Arial" panose="020B0604020202020204" pitchFamily="34" charset="0"/>
            </a:rPr>
            <a:t>Fees</a:t>
          </a:r>
        </a:p>
        <a:p>
          <a:pPr marL="171450" lvl="1" indent="-171450" algn="l" defTabSz="711200">
            <a:lnSpc>
              <a:spcPct val="100000"/>
            </a:lnSpc>
            <a:spcBef>
              <a:spcPct val="0"/>
            </a:spcBef>
            <a:spcAft>
              <a:spcPct val="15000"/>
            </a:spcAft>
            <a:buChar char="•"/>
          </a:pPr>
          <a:r>
            <a:rPr lang="en-US" sz="1600" b="0" i="0" kern="1200" dirty="0">
              <a:solidFill>
                <a:srgbClr val="343433"/>
              </a:solidFill>
              <a:latin typeface="Arial" panose="020B0604020202020204" pitchFamily="34" charset="0"/>
              <a:cs typeface="Arial" panose="020B0604020202020204" pitchFamily="34" charset="0"/>
            </a:rPr>
            <a:t>Disclosing</a:t>
          </a:r>
        </a:p>
      </dsp:txBody>
      <dsp:txXfrm>
        <a:off x="3423912" y="770815"/>
        <a:ext cx="1599260" cy="2357659"/>
      </dsp:txXfrm>
    </dsp:sp>
    <dsp:sp modelId="{F22DF3EB-83F0-4477-AA97-082BB6FD7772}">
      <dsp:nvSpPr>
        <dsp:cNvPr id="0" name=""/>
        <dsp:cNvSpPr/>
      </dsp:nvSpPr>
      <dsp:spPr>
        <a:xfrm>
          <a:off x="5130962" y="291037"/>
          <a:ext cx="1599260" cy="479778"/>
        </a:xfrm>
        <a:prstGeom prst="rect">
          <a:avLst/>
        </a:prstGeom>
        <a:solidFill>
          <a:srgbClr val="0E5993"/>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6377" tIns="126377" rIns="126377" bIns="126377" numCol="1" spcCol="1270" anchor="ctr" anchorCtr="0">
          <a:noAutofit/>
        </a:bodyPr>
        <a:lstStyle/>
        <a:p>
          <a:pPr marL="0" lvl="0" indent="0" algn="ctr" defTabSz="889000">
            <a:lnSpc>
              <a:spcPct val="100000"/>
            </a:lnSpc>
            <a:spcBef>
              <a:spcPct val="0"/>
            </a:spcBef>
            <a:spcAft>
              <a:spcPct val="35000"/>
            </a:spcAft>
            <a:buNone/>
          </a:pPr>
          <a:r>
            <a:rPr lang="en-US" sz="2000" b="1" kern="1200" dirty="0">
              <a:solidFill>
                <a:srgbClr val="FEFAF2"/>
              </a:solidFill>
              <a:latin typeface="Arial" panose="020B0604020202020204"/>
              <a:ea typeface="+mn-ea"/>
              <a:cs typeface="+mn-cs"/>
            </a:rPr>
            <a:t>Part IV</a:t>
          </a:r>
        </a:p>
      </dsp:txBody>
      <dsp:txXfrm>
        <a:off x="5130962" y="291037"/>
        <a:ext cx="1599260" cy="479778"/>
      </dsp:txXfrm>
    </dsp:sp>
    <dsp:sp modelId="{38A59CB0-7B3D-43CB-BE1C-3A828A6AC113}">
      <dsp:nvSpPr>
        <dsp:cNvPr id="0" name=""/>
        <dsp:cNvSpPr/>
      </dsp:nvSpPr>
      <dsp:spPr>
        <a:xfrm>
          <a:off x="5130962" y="770815"/>
          <a:ext cx="1599260" cy="2357659"/>
        </a:xfrm>
        <a:prstGeom prst="rect">
          <a:avLst/>
        </a:prstGeom>
        <a:solidFill>
          <a:srgbClr val="F2F2F1"/>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71" tIns="157971" rIns="157971" bIns="157971" numCol="1" spcCol="1270" anchor="t" anchorCtr="0">
          <a:noAutofit/>
        </a:bodyPr>
        <a:lstStyle/>
        <a:p>
          <a:pPr marL="0" lvl="0" indent="0" algn="l" defTabSz="711200">
            <a:lnSpc>
              <a:spcPct val="100000"/>
            </a:lnSpc>
            <a:spcBef>
              <a:spcPct val="0"/>
            </a:spcBef>
            <a:spcAft>
              <a:spcPct val="35000"/>
            </a:spcAft>
            <a:buNone/>
          </a:pPr>
          <a:r>
            <a:rPr lang="en-US" sz="1600" b="1" i="0" kern="1200" dirty="0">
              <a:solidFill>
                <a:srgbClr val="343433"/>
              </a:solidFill>
              <a:latin typeface="Arial" panose="020B0604020202020204" pitchFamily="34" charset="0"/>
              <a:cs typeface="Arial" panose="020B0604020202020204" pitchFamily="34" charset="0"/>
            </a:rPr>
            <a:t>Selling Reverses</a:t>
          </a:r>
        </a:p>
      </dsp:txBody>
      <dsp:txXfrm>
        <a:off x="5130962" y="770815"/>
        <a:ext cx="1599260" cy="2357659"/>
      </dsp:txXfrm>
    </dsp:sp>
    <dsp:sp modelId="{278BB3C4-99A1-4499-985B-076417F6A4C8}">
      <dsp:nvSpPr>
        <dsp:cNvPr id="0" name=""/>
        <dsp:cNvSpPr/>
      </dsp:nvSpPr>
      <dsp:spPr>
        <a:xfrm>
          <a:off x="6838012" y="291037"/>
          <a:ext cx="1599260" cy="479778"/>
        </a:xfrm>
        <a:prstGeom prst="rect">
          <a:avLst/>
        </a:prstGeom>
        <a:solidFill>
          <a:srgbClr val="0E5993"/>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6377" tIns="126377" rIns="126377" bIns="126377" numCol="1" spcCol="1270" anchor="ctr" anchorCtr="0">
          <a:noAutofit/>
        </a:bodyPr>
        <a:lstStyle/>
        <a:p>
          <a:pPr marL="0" lvl="0" indent="0" algn="ctr" defTabSz="889000">
            <a:lnSpc>
              <a:spcPct val="100000"/>
            </a:lnSpc>
            <a:spcBef>
              <a:spcPct val="0"/>
            </a:spcBef>
            <a:spcAft>
              <a:spcPct val="35000"/>
            </a:spcAft>
            <a:buNone/>
          </a:pPr>
          <a:r>
            <a:rPr lang="en-US" sz="2000" b="1" kern="1200" dirty="0">
              <a:solidFill>
                <a:srgbClr val="FEFAF2"/>
              </a:solidFill>
              <a:latin typeface="Arial" panose="020B0604020202020204"/>
              <a:ea typeface="+mn-ea"/>
              <a:cs typeface="+mn-cs"/>
            </a:rPr>
            <a:t>Part V</a:t>
          </a:r>
        </a:p>
      </dsp:txBody>
      <dsp:txXfrm>
        <a:off x="6838012" y="291037"/>
        <a:ext cx="1599260" cy="479778"/>
      </dsp:txXfrm>
    </dsp:sp>
    <dsp:sp modelId="{1D432BEE-5418-410E-A6D3-AAB655076174}">
      <dsp:nvSpPr>
        <dsp:cNvPr id="0" name=""/>
        <dsp:cNvSpPr/>
      </dsp:nvSpPr>
      <dsp:spPr>
        <a:xfrm>
          <a:off x="6838012" y="770815"/>
          <a:ext cx="1599260" cy="2357659"/>
        </a:xfrm>
        <a:prstGeom prst="rect">
          <a:avLst/>
        </a:prstGeom>
        <a:solidFill>
          <a:srgbClr val="F2F2F1">
            <a:alpha val="90000"/>
          </a:srgb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71" tIns="157971" rIns="157971" bIns="157971" numCol="1" spcCol="1270" anchor="t" anchorCtr="0">
          <a:noAutofit/>
        </a:bodyPr>
        <a:lstStyle/>
        <a:p>
          <a:pPr marL="0" lvl="0" indent="0" algn="l" defTabSz="711200">
            <a:lnSpc>
              <a:spcPct val="100000"/>
            </a:lnSpc>
            <a:spcBef>
              <a:spcPct val="0"/>
            </a:spcBef>
            <a:spcAft>
              <a:spcPct val="35000"/>
            </a:spcAft>
            <a:buNone/>
          </a:pPr>
          <a:r>
            <a:rPr lang="en-US" sz="1600" b="1" i="0" kern="1200" dirty="0">
              <a:solidFill>
                <a:srgbClr val="343433"/>
              </a:solidFill>
              <a:latin typeface="Arial" panose="020B0604020202020204" pitchFamily="34" charset="0"/>
              <a:cs typeface="Arial" panose="020B0604020202020204" pitchFamily="34" charset="0"/>
            </a:rPr>
            <a:t>Loan Flow</a:t>
          </a:r>
        </a:p>
        <a:p>
          <a:pPr marL="171450" lvl="1" indent="-171450" algn="l" defTabSz="711200">
            <a:lnSpc>
              <a:spcPct val="100000"/>
            </a:lnSpc>
            <a:spcBef>
              <a:spcPct val="0"/>
            </a:spcBef>
            <a:spcAft>
              <a:spcPct val="15000"/>
            </a:spcAft>
            <a:buChar char="•"/>
          </a:pPr>
          <a:r>
            <a:rPr lang="en-US" sz="1600" b="0" i="0" kern="1200" dirty="0">
              <a:solidFill>
                <a:srgbClr val="343433"/>
              </a:solidFill>
              <a:latin typeface="Arial" panose="020B0604020202020204" pitchFamily="34" charset="0"/>
              <a:cs typeface="Arial" panose="020B0604020202020204" pitchFamily="34" charset="0"/>
            </a:rPr>
            <a:t>Life of Loan</a:t>
          </a:r>
        </a:p>
      </dsp:txBody>
      <dsp:txXfrm>
        <a:off x="6838012" y="770815"/>
        <a:ext cx="1599260" cy="235765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6EE215-2CBB-4BF1-BB9B-D58339C162C1}">
      <dsp:nvSpPr>
        <dsp:cNvPr id="0" name=""/>
        <dsp:cNvSpPr/>
      </dsp:nvSpPr>
      <dsp:spPr>
        <a:xfrm>
          <a:off x="0" y="70000"/>
          <a:ext cx="4208493" cy="656370"/>
        </a:xfrm>
        <a:prstGeom prst="roundRect">
          <a:avLst/>
        </a:prstGeom>
        <a:solidFill>
          <a:srgbClr val="0E5993"/>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Current property taxes (school, city, county, state, etc.)</a:t>
          </a:r>
        </a:p>
      </dsp:txBody>
      <dsp:txXfrm>
        <a:off x="32041" y="102041"/>
        <a:ext cx="4144411" cy="592288"/>
      </dsp:txXfrm>
    </dsp:sp>
    <dsp:sp modelId="{E72B2B34-8812-4E48-AE37-F10593B6163A}">
      <dsp:nvSpPr>
        <dsp:cNvPr id="0" name=""/>
        <dsp:cNvSpPr/>
      </dsp:nvSpPr>
      <dsp:spPr>
        <a:xfrm>
          <a:off x="0" y="726370"/>
          <a:ext cx="4208493" cy="387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620"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kern="1200" dirty="0">
              <a:solidFill>
                <a:srgbClr val="343433"/>
              </a:solidFill>
              <a:latin typeface="Arial" panose="020B0604020202020204" pitchFamily="34" charset="0"/>
              <a:cs typeface="Arial" panose="020B0604020202020204" pitchFamily="34" charset="0"/>
            </a:rPr>
            <a:t>Taxes due within 60 days of Closing are paid through the loan on all files</a:t>
          </a:r>
        </a:p>
      </dsp:txBody>
      <dsp:txXfrm>
        <a:off x="0" y="726370"/>
        <a:ext cx="4208493" cy="387090"/>
      </dsp:txXfrm>
    </dsp:sp>
    <dsp:sp modelId="{21E226E9-4C59-4EDF-B3F2-63861EF66D8E}">
      <dsp:nvSpPr>
        <dsp:cNvPr id="0" name=""/>
        <dsp:cNvSpPr/>
      </dsp:nvSpPr>
      <dsp:spPr>
        <a:xfrm>
          <a:off x="0" y="1113460"/>
          <a:ext cx="4208493" cy="656370"/>
        </a:xfrm>
        <a:prstGeom prst="roundRect">
          <a:avLst/>
        </a:prstGeom>
        <a:solidFill>
          <a:srgbClr val="0E5993"/>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Homeowner’s Insurance premiums</a:t>
          </a:r>
        </a:p>
      </dsp:txBody>
      <dsp:txXfrm>
        <a:off x="32041" y="1145501"/>
        <a:ext cx="4144411" cy="592288"/>
      </dsp:txXfrm>
    </dsp:sp>
    <dsp:sp modelId="{734EBD4C-8CCC-4D13-8031-6582211D4407}">
      <dsp:nvSpPr>
        <dsp:cNvPr id="0" name=""/>
        <dsp:cNvSpPr/>
      </dsp:nvSpPr>
      <dsp:spPr>
        <a:xfrm>
          <a:off x="0" y="1769830"/>
          <a:ext cx="4208493" cy="387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620"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kern="1200" dirty="0">
              <a:solidFill>
                <a:srgbClr val="343433"/>
              </a:solidFill>
              <a:latin typeface="Arial" panose="020B0604020202020204" pitchFamily="34" charset="0"/>
              <a:cs typeface="Arial" panose="020B0604020202020204" pitchFamily="34" charset="0"/>
            </a:rPr>
            <a:t>Premiums due within 60 days of Closing are paid through the loan on all files</a:t>
          </a:r>
        </a:p>
      </dsp:txBody>
      <dsp:txXfrm>
        <a:off x="0" y="1769830"/>
        <a:ext cx="4208493" cy="387090"/>
      </dsp:txXfrm>
    </dsp:sp>
    <dsp:sp modelId="{1F2888EA-6A20-4018-8B45-624DBBDBF7B1}">
      <dsp:nvSpPr>
        <dsp:cNvPr id="0" name=""/>
        <dsp:cNvSpPr/>
      </dsp:nvSpPr>
      <dsp:spPr>
        <a:xfrm>
          <a:off x="0" y="2156920"/>
          <a:ext cx="4208493" cy="656370"/>
        </a:xfrm>
        <a:prstGeom prst="roundRect">
          <a:avLst/>
        </a:prstGeom>
        <a:solidFill>
          <a:srgbClr val="0E5993"/>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Flood insurance premiums</a:t>
          </a:r>
        </a:p>
      </dsp:txBody>
      <dsp:txXfrm>
        <a:off x="32041" y="2188961"/>
        <a:ext cx="4144411" cy="592288"/>
      </dsp:txXfrm>
    </dsp:sp>
    <dsp:sp modelId="{5CC2026A-BF97-4B7D-9C91-31CCA277A4E9}">
      <dsp:nvSpPr>
        <dsp:cNvPr id="0" name=""/>
        <dsp:cNvSpPr/>
      </dsp:nvSpPr>
      <dsp:spPr>
        <a:xfrm>
          <a:off x="0" y="2813290"/>
          <a:ext cx="4208493" cy="387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620"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kern="1200" dirty="0">
              <a:solidFill>
                <a:srgbClr val="343433"/>
              </a:solidFill>
              <a:latin typeface="Arial" panose="020B0604020202020204" pitchFamily="34" charset="0"/>
              <a:cs typeface="Arial" panose="020B0604020202020204" pitchFamily="34" charset="0"/>
            </a:rPr>
            <a:t>Premiums due within 60 days of Closing are paid through the loan on all files</a:t>
          </a:r>
        </a:p>
      </dsp:txBody>
      <dsp:txXfrm>
        <a:off x="0" y="2813290"/>
        <a:ext cx="4208493" cy="387090"/>
      </dsp:txXfrm>
    </dsp:sp>
    <dsp:sp modelId="{20155BA5-0825-491F-ABA6-1ABD48577545}">
      <dsp:nvSpPr>
        <dsp:cNvPr id="0" name=""/>
        <dsp:cNvSpPr/>
      </dsp:nvSpPr>
      <dsp:spPr>
        <a:xfrm>
          <a:off x="0" y="3200380"/>
          <a:ext cx="4208493" cy="656370"/>
        </a:xfrm>
        <a:prstGeom prst="roundRect">
          <a:avLst/>
        </a:prstGeom>
        <a:solidFill>
          <a:srgbClr val="0E5993"/>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dirty="0">
              <a:latin typeface="Arial" panose="020B0604020202020204" pitchFamily="34" charset="0"/>
              <a:cs typeface="Arial" panose="020B0604020202020204" pitchFamily="34" charset="0"/>
            </a:rPr>
            <a:t>LESAs DO NOT include HOA dues</a:t>
          </a:r>
        </a:p>
      </dsp:txBody>
      <dsp:txXfrm>
        <a:off x="32041" y="3232421"/>
        <a:ext cx="4144411" cy="59228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ABD0B2-4900-4606-A2F0-8185BE348BA6}">
      <dsp:nvSpPr>
        <dsp:cNvPr id="0" name=""/>
        <dsp:cNvSpPr/>
      </dsp:nvSpPr>
      <dsp:spPr>
        <a:xfrm>
          <a:off x="23494" y="622653"/>
          <a:ext cx="1909668" cy="345600"/>
        </a:xfrm>
        <a:prstGeom prst="rect">
          <a:avLst/>
        </a:prstGeom>
        <a:solidFill>
          <a:srgbClr val="0E5993"/>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SEQ Counseling List</a:t>
          </a:r>
        </a:p>
      </dsp:txBody>
      <dsp:txXfrm>
        <a:off x="23494" y="622653"/>
        <a:ext cx="1909668" cy="345600"/>
      </dsp:txXfrm>
    </dsp:sp>
    <dsp:sp modelId="{246026A1-279E-49A1-9B9D-A52E3C172828}">
      <dsp:nvSpPr>
        <dsp:cNvPr id="0" name=""/>
        <dsp:cNvSpPr/>
      </dsp:nvSpPr>
      <dsp:spPr>
        <a:xfrm>
          <a:off x="23494" y="968253"/>
          <a:ext cx="1909668" cy="2513733"/>
        </a:xfrm>
        <a:prstGeom prst="rect">
          <a:avLst/>
        </a:prstGeom>
        <a:solidFill>
          <a:srgbClr val="DEDFDE">
            <a:alpha val="90000"/>
          </a:srgb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100000"/>
            </a:lnSpc>
            <a:spcBef>
              <a:spcPts val="500"/>
            </a:spcBef>
            <a:spcAft>
              <a:spcPts val="0"/>
            </a:spcAft>
            <a:buChar char="•"/>
          </a:pPr>
          <a:r>
            <a:rPr lang="en-US" sz="1200" kern="1200" dirty="0">
              <a:solidFill>
                <a:srgbClr val="343433"/>
              </a:solidFill>
              <a:latin typeface="Arial" panose="020B0604020202020204" pitchFamily="34" charset="0"/>
              <a:cs typeface="Arial" panose="020B0604020202020204" pitchFamily="34" charset="0"/>
            </a:rPr>
            <a:t>List of SecureEquity Approved Counseling Agencies</a:t>
          </a:r>
        </a:p>
        <a:p>
          <a:pPr marL="114300" lvl="1" indent="-114300" algn="l" defTabSz="533400">
            <a:lnSpc>
              <a:spcPct val="100000"/>
            </a:lnSpc>
            <a:spcBef>
              <a:spcPts val="500"/>
            </a:spcBef>
            <a:spcAft>
              <a:spcPts val="0"/>
            </a:spcAft>
            <a:buChar char="•"/>
          </a:pPr>
          <a:r>
            <a:rPr lang="en-US" sz="1200" kern="1200" dirty="0">
              <a:solidFill>
                <a:srgbClr val="343433"/>
              </a:solidFill>
              <a:latin typeface="Arial" panose="020B0604020202020204" pitchFamily="34" charset="0"/>
              <a:cs typeface="Arial" panose="020B0604020202020204" pitchFamily="34" charset="0"/>
            </a:rPr>
            <a:t>The List of HUD Approved Counseling Agencies (Intermediaries and Local Agencies)</a:t>
          </a:r>
        </a:p>
        <a:p>
          <a:pPr marL="114300" lvl="1" indent="-114300" algn="l" defTabSz="533400">
            <a:lnSpc>
              <a:spcPct val="100000"/>
            </a:lnSpc>
            <a:spcBef>
              <a:spcPts val="500"/>
            </a:spcBef>
            <a:spcAft>
              <a:spcPts val="0"/>
            </a:spcAft>
            <a:buChar char="•"/>
          </a:pPr>
          <a:r>
            <a:rPr lang="en-US" sz="1200" kern="1200" dirty="0">
              <a:solidFill>
                <a:srgbClr val="343433"/>
              </a:solidFill>
              <a:latin typeface="Arial" panose="020B0604020202020204" pitchFamily="34" charset="0"/>
              <a:cs typeface="Arial" panose="020B0604020202020204" pitchFamily="34" charset="0"/>
            </a:rPr>
            <a:t>Additional/Supplemental List of HUD Approved Counseling Agencies (Maintained by Mutual)</a:t>
          </a:r>
        </a:p>
      </dsp:txBody>
      <dsp:txXfrm>
        <a:off x="23494" y="968253"/>
        <a:ext cx="1909668" cy="2513733"/>
      </dsp:txXfrm>
    </dsp:sp>
    <dsp:sp modelId="{0632FF9F-1353-4713-90B8-234E31BB2958}">
      <dsp:nvSpPr>
        <dsp:cNvPr id="0" name=""/>
        <dsp:cNvSpPr/>
      </dsp:nvSpPr>
      <dsp:spPr>
        <a:xfrm>
          <a:off x="2170038" y="622653"/>
          <a:ext cx="1909668" cy="345600"/>
        </a:xfrm>
        <a:prstGeom prst="rect">
          <a:avLst/>
        </a:prstGeom>
        <a:solidFill>
          <a:srgbClr val="0E5993"/>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Who?</a:t>
          </a:r>
        </a:p>
      </dsp:txBody>
      <dsp:txXfrm>
        <a:off x="2170038" y="622653"/>
        <a:ext cx="1909668" cy="345600"/>
      </dsp:txXfrm>
    </dsp:sp>
    <dsp:sp modelId="{DC4953F0-F75B-479F-8618-579ADF9341E4}">
      <dsp:nvSpPr>
        <dsp:cNvPr id="0" name=""/>
        <dsp:cNvSpPr/>
      </dsp:nvSpPr>
      <dsp:spPr>
        <a:xfrm>
          <a:off x="2170038" y="968253"/>
          <a:ext cx="1909668" cy="2513733"/>
        </a:xfrm>
        <a:prstGeom prst="rect">
          <a:avLst/>
        </a:prstGeom>
        <a:solidFill>
          <a:srgbClr val="DEDFDE">
            <a:alpha val="90000"/>
          </a:srgb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100000"/>
            </a:lnSpc>
            <a:spcBef>
              <a:spcPts val="500"/>
            </a:spcBef>
            <a:spcAft>
              <a:spcPts val="0"/>
            </a:spcAft>
            <a:buChar char="•"/>
          </a:pPr>
          <a:r>
            <a:rPr lang="en-US" sz="1200" kern="1200" dirty="0">
              <a:solidFill>
                <a:srgbClr val="343433"/>
              </a:solidFill>
              <a:latin typeface="Arial" panose="020B0604020202020204" pitchFamily="34" charset="0"/>
              <a:cs typeface="Arial" panose="020B0604020202020204" pitchFamily="34" charset="0"/>
            </a:rPr>
            <a:t>Borrower</a:t>
          </a:r>
        </a:p>
        <a:p>
          <a:pPr marL="114300" lvl="1" indent="-114300" algn="l" defTabSz="533400">
            <a:lnSpc>
              <a:spcPct val="100000"/>
            </a:lnSpc>
            <a:spcBef>
              <a:spcPts val="500"/>
            </a:spcBef>
            <a:spcAft>
              <a:spcPts val="0"/>
            </a:spcAft>
            <a:buChar char="•"/>
          </a:pPr>
          <a:r>
            <a:rPr lang="en-US" sz="1200" kern="1200" dirty="0">
              <a:solidFill>
                <a:srgbClr val="343433"/>
              </a:solidFill>
              <a:latin typeface="Arial" panose="020B0604020202020204" pitchFamily="34" charset="0"/>
              <a:cs typeface="Arial" panose="020B0604020202020204" pitchFamily="34" charset="0"/>
            </a:rPr>
            <a:t>Power of Attorney (Courtesy or Required)</a:t>
          </a:r>
        </a:p>
        <a:p>
          <a:pPr marL="114300" lvl="1" indent="-114300" algn="l" defTabSz="533400">
            <a:lnSpc>
              <a:spcPct val="100000"/>
            </a:lnSpc>
            <a:spcBef>
              <a:spcPts val="500"/>
            </a:spcBef>
            <a:spcAft>
              <a:spcPts val="0"/>
            </a:spcAft>
            <a:buChar char="•"/>
          </a:pPr>
          <a:r>
            <a:rPr lang="en-US" sz="1200" kern="1200">
              <a:solidFill>
                <a:srgbClr val="343433"/>
              </a:solidFill>
              <a:latin typeface="Arial" panose="020B0604020202020204" pitchFamily="34" charset="0"/>
              <a:cs typeface="Arial" panose="020B0604020202020204" pitchFamily="34" charset="0"/>
            </a:rPr>
            <a:t>Guardian/Conservator</a:t>
          </a:r>
        </a:p>
        <a:p>
          <a:pPr marL="114300" lvl="1" indent="-114300" algn="l" defTabSz="533400">
            <a:lnSpc>
              <a:spcPct val="100000"/>
            </a:lnSpc>
            <a:spcBef>
              <a:spcPts val="500"/>
            </a:spcBef>
            <a:spcAft>
              <a:spcPts val="0"/>
            </a:spcAft>
            <a:buChar char="•"/>
          </a:pPr>
          <a:r>
            <a:rPr lang="en-US" sz="1200" kern="1200" dirty="0">
              <a:solidFill>
                <a:srgbClr val="343433"/>
              </a:solidFill>
              <a:latin typeface="Arial" panose="020B0604020202020204" pitchFamily="34" charset="0"/>
              <a:cs typeface="Arial" panose="020B0604020202020204" pitchFamily="34" charset="0"/>
            </a:rPr>
            <a:t>Non-Borrowing Spouse (NBS)**</a:t>
          </a:r>
        </a:p>
        <a:p>
          <a:pPr marL="114300" lvl="1" indent="-114300" algn="l" defTabSz="533400">
            <a:lnSpc>
              <a:spcPct val="100000"/>
            </a:lnSpc>
            <a:spcBef>
              <a:spcPts val="500"/>
            </a:spcBef>
            <a:spcAft>
              <a:spcPts val="0"/>
            </a:spcAft>
            <a:buChar char="•"/>
          </a:pPr>
          <a:r>
            <a:rPr lang="en-US" sz="1200" kern="1200" dirty="0">
              <a:solidFill>
                <a:srgbClr val="343433"/>
              </a:solidFill>
              <a:latin typeface="Arial" panose="020B0604020202020204" pitchFamily="34" charset="0"/>
              <a:cs typeface="Arial" panose="020B0604020202020204" pitchFamily="34" charset="0"/>
            </a:rPr>
            <a:t>Remainderman in a Traditional Life Estate</a:t>
          </a:r>
        </a:p>
        <a:p>
          <a:pPr marL="114300" lvl="1" indent="-114300" algn="l" defTabSz="533400">
            <a:lnSpc>
              <a:spcPct val="100000"/>
            </a:lnSpc>
            <a:spcBef>
              <a:spcPts val="500"/>
            </a:spcBef>
            <a:spcAft>
              <a:spcPts val="0"/>
            </a:spcAft>
            <a:buChar char="•"/>
          </a:pPr>
          <a:r>
            <a:rPr lang="en-US" sz="1200" kern="1200" dirty="0">
              <a:solidFill>
                <a:srgbClr val="343433"/>
              </a:solidFill>
              <a:latin typeface="Arial" panose="020B0604020202020204" pitchFamily="34" charset="0"/>
              <a:cs typeface="Arial" panose="020B0604020202020204" pitchFamily="34" charset="0"/>
            </a:rPr>
            <a:t>Non-Borrowing Owners Vested at Closing</a:t>
          </a:r>
        </a:p>
      </dsp:txBody>
      <dsp:txXfrm>
        <a:off x="2170038" y="968253"/>
        <a:ext cx="1909668" cy="2513733"/>
      </dsp:txXfrm>
    </dsp:sp>
    <dsp:sp modelId="{DBAE182F-7E03-4243-8F37-7E2046D8423C}">
      <dsp:nvSpPr>
        <dsp:cNvPr id="0" name=""/>
        <dsp:cNvSpPr/>
      </dsp:nvSpPr>
      <dsp:spPr>
        <a:xfrm>
          <a:off x="4316582" y="622653"/>
          <a:ext cx="1909668" cy="345600"/>
        </a:xfrm>
        <a:prstGeom prst="rect">
          <a:avLst/>
        </a:prstGeom>
        <a:solidFill>
          <a:srgbClr val="0E5993"/>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When?</a:t>
          </a:r>
        </a:p>
      </dsp:txBody>
      <dsp:txXfrm>
        <a:off x="4316582" y="622653"/>
        <a:ext cx="1909668" cy="345600"/>
      </dsp:txXfrm>
    </dsp:sp>
    <dsp:sp modelId="{9565805A-F132-49F5-9E9C-A7F238F60E6A}">
      <dsp:nvSpPr>
        <dsp:cNvPr id="0" name=""/>
        <dsp:cNvSpPr/>
      </dsp:nvSpPr>
      <dsp:spPr>
        <a:xfrm>
          <a:off x="4316582" y="968253"/>
          <a:ext cx="1909668" cy="2513733"/>
        </a:xfrm>
        <a:prstGeom prst="rect">
          <a:avLst/>
        </a:prstGeom>
        <a:solidFill>
          <a:srgbClr val="DEDFDE">
            <a:alpha val="90000"/>
          </a:srgb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100000"/>
            </a:lnSpc>
            <a:spcBef>
              <a:spcPts val="500"/>
            </a:spcBef>
            <a:spcAft>
              <a:spcPts val="0"/>
            </a:spcAft>
            <a:buChar char="•"/>
          </a:pPr>
          <a:r>
            <a:rPr lang="en-US" sz="1200" kern="1200" dirty="0">
              <a:solidFill>
                <a:srgbClr val="343433"/>
              </a:solidFill>
              <a:latin typeface="Arial" panose="020B0604020202020204" pitchFamily="34" charset="0"/>
              <a:cs typeface="Arial" panose="020B0604020202020204" pitchFamily="34" charset="0"/>
            </a:rPr>
            <a:t>Counseling should be completed and a signed and dated counseling cert included at loan submission.</a:t>
          </a:r>
        </a:p>
        <a:p>
          <a:pPr marL="114300" lvl="1" indent="-114300" algn="l" defTabSz="533400">
            <a:lnSpc>
              <a:spcPct val="100000"/>
            </a:lnSpc>
            <a:spcBef>
              <a:spcPts val="500"/>
            </a:spcBef>
            <a:spcAft>
              <a:spcPts val="0"/>
            </a:spcAft>
            <a:buChar char="•"/>
          </a:pPr>
          <a:r>
            <a:rPr lang="en-US" sz="1200" kern="1200" dirty="0">
              <a:solidFill>
                <a:srgbClr val="343433"/>
              </a:solidFill>
              <a:latin typeface="Arial" panose="020B0604020202020204" pitchFamily="34" charset="0"/>
              <a:cs typeface="Arial" panose="020B0604020202020204" pitchFamily="34" charset="0"/>
            </a:rPr>
            <a:t>Counseling cannot be waived.</a:t>
          </a:r>
        </a:p>
      </dsp:txBody>
      <dsp:txXfrm>
        <a:off x="4316582" y="968253"/>
        <a:ext cx="1909668" cy="2513733"/>
      </dsp:txXfrm>
    </dsp:sp>
    <dsp:sp modelId="{905A4C60-4526-47CB-9C10-0C1183F7DF58}">
      <dsp:nvSpPr>
        <dsp:cNvPr id="0" name=""/>
        <dsp:cNvSpPr/>
      </dsp:nvSpPr>
      <dsp:spPr>
        <a:xfrm>
          <a:off x="6463125" y="622653"/>
          <a:ext cx="1909668" cy="345600"/>
        </a:xfrm>
        <a:prstGeom prst="rect">
          <a:avLst/>
        </a:prstGeom>
        <a:solidFill>
          <a:srgbClr val="0E5993"/>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Counseling Certificates</a:t>
          </a:r>
        </a:p>
      </dsp:txBody>
      <dsp:txXfrm>
        <a:off x="6463125" y="622653"/>
        <a:ext cx="1909668" cy="345600"/>
      </dsp:txXfrm>
    </dsp:sp>
    <dsp:sp modelId="{4D9B2CEC-1C7A-4C19-AC48-C6089A9C7DD6}">
      <dsp:nvSpPr>
        <dsp:cNvPr id="0" name=""/>
        <dsp:cNvSpPr/>
      </dsp:nvSpPr>
      <dsp:spPr>
        <a:xfrm>
          <a:off x="6463125" y="968253"/>
          <a:ext cx="1909668" cy="2513733"/>
        </a:xfrm>
        <a:prstGeom prst="rect">
          <a:avLst/>
        </a:prstGeom>
        <a:solidFill>
          <a:srgbClr val="DEDFDE">
            <a:alpha val="90000"/>
          </a:srgb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100000"/>
            </a:lnSpc>
            <a:spcBef>
              <a:spcPts val="500"/>
            </a:spcBef>
            <a:spcAft>
              <a:spcPts val="0"/>
            </a:spcAft>
            <a:buChar char="•"/>
          </a:pPr>
          <a:r>
            <a:rPr lang="en-US" sz="1200" kern="1200" dirty="0">
              <a:solidFill>
                <a:srgbClr val="343433"/>
              </a:solidFill>
              <a:latin typeface="Arial" panose="020B0604020202020204" pitchFamily="34" charset="0"/>
              <a:cs typeface="Arial" panose="020B0604020202020204" pitchFamily="34" charset="0"/>
            </a:rPr>
            <a:t>Counseling certs expire in 365 days (unless not allowed by state)</a:t>
          </a:r>
        </a:p>
        <a:p>
          <a:pPr marL="114300" lvl="1" indent="-114300" algn="l" defTabSz="533400">
            <a:lnSpc>
              <a:spcPct val="100000"/>
            </a:lnSpc>
            <a:spcBef>
              <a:spcPts val="500"/>
            </a:spcBef>
            <a:spcAft>
              <a:spcPts val="0"/>
            </a:spcAft>
            <a:buChar char="•"/>
          </a:pPr>
          <a:r>
            <a:rPr lang="en-US" sz="1200" kern="1200" dirty="0">
              <a:solidFill>
                <a:srgbClr val="343433"/>
              </a:solidFill>
              <a:latin typeface="Arial" panose="020B0604020202020204" pitchFamily="34" charset="0"/>
              <a:cs typeface="Arial" panose="020B0604020202020204" pitchFamily="34" charset="0"/>
            </a:rPr>
            <a:t>Other proprietaries certs are allowed </a:t>
          </a:r>
        </a:p>
        <a:p>
          <a:pPr marL="114300" lvl="1" indent="-114300" algn="l" defTabSz="533400">
            <a:lnSpc>
              <a:spcPct val="100000"/>
            </a:lnSpc>
            <a:spcBef>
              <a:spcPts val="500"/>
            </a:spcBef>
            <a:spcAft>
              <a:spcPts val="0"/>
            </a:spcAft>
            <a:buChar char="•"/>
          </a:pPr>
          <a:r>
            <a:rPr lang="en-US" sz="1200" kern="1200" dirty="0">
              <a:solidFill>
                <a:srgbClr val="343433"/>
              </a:solidFill>
              <a:latin typeface="Arial" panose="020B0604020202020204" pitchFamily="34" charset="0"/>
              <a:cs typeface="Arial" panose="020B0604020202020204" pitchFamily="34" charset="0"/>
            </a:rPr>
            <a:t>HECM certs allowed with HECM Borrower Certification (not with a NBS)</a:t>
          </a:r>
        </a:p>
        <a:p>
          <a:pPr marL="114300" lvl="1" indent="-114300" algn="l" defTabSz="533400">
            <a:lnSpc>
              <a:spcPct val="100000"/>
            </a:lnSpc>
            <a:spcBef>
              <a:spcPts val="500"/>
            </a:spcBef>
            <a:spcAft>
              <a:spcPts val="0"/>
            </a:spcAft>
            <a:buChar char="•"/>
          </a:pPr>
          <a:r>
            <a:rPr lang="en-US" sz="1200" kern="1200" dirty="0">
              <a:solidFill>
                <a:srgbClr val="343433"/>
              </a:solidFill>
              <a:latin typeface="Arial" panose="020B0604020202020204" pitchFamily="34" charset="0"/>
              <a:cs typeface="Arial" panose="020B0604020202020204" pitchFamily="34" charset="0"/>
            </a:rPr>
            <a:t>NBS’s remaining on Title must attend SEQ counseling.</a:t>
          </a:r>
        </a:p>
      </dsp:txBody>
      <dsp:txXfrm>
        <a:off x="6463125" y="968253"/>
        <a:ext cx="1909668" cy="251373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56C198-9940-4CCB-BAD1-F961B4036B1E}">
      <dsp:nvSpPr>
        <dsp:cNvPr id="0" name=""/>
        <dsp:cNvSpPr/>
      </dsp:nvSpPr>
      <dsp:spPr>
        <a:xfrm>
          <a:off x="108269" y="335"/>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100000"/>
            </a:lnSpc>
            <a:spcBef>
              <a:spcPts val="500"/>
            </a:spcBef>
            <a:spcAft>
              <a:spcPts val="0"/>
            </a:spcAft>
            <a:buNone/>
          </a:pPr>
          <a:r>
            <a:rPr lang="en-US" sz="1000" kern="1200" dirty="0">
              <a:solidFill>
                <a:schemeClr val="bg1"/>
              </a:solidFill>
              <a:latin typeface="Arial" panose="020B0604020202020204" pitchFamily="34" charset="0"/>
              <a:cs typeface="Arial" panose="020B0604020202020204" pitchFamily="34" charset="0"/>
            </a:rPr>
            <a:t>Case # </a:t>
          </a:r>
          <a:r>
            <a:rPr lang="en-US" sz="900" kern="1200" dirty="0">
              <a:solidFill>
                <a:schemeClr val="bg1"/>
              </a:solidFill>
              <a:latin typeface="Arial" panose="020B0604020202020204" pitchFamily="34" charset="0"/>
              <a:cs typeface="Arial" panose="020B0604020202020204" pitchFamily="34" charset="0"/>
            </a:rPr>
            <a:t>on</a:t>
          </a:r>
          <a:r>
            <a:rPr lang="en-US" sz="1000" kern="1200" dirty="0">
              <a:solidFill>
                <a:schemeClr val="bg1"/>
              </a:solidFill>
              <a:latin typeface="Arial" panose="020B0604020202020204" pitchFamily="34" charset="0"/>
              <a:cs typeface="Arial" panose="020B0604020202020204" pitchFamily="34" charset="0"/>
            </a:rPr>
            <a:t> report (HECM only)</a:t>
          </a:r>
        </a:p>
      </dsp:txBody>
      <dsp:txXfrm>
        <a:off x="108269" y="335"/>
        <a:ext cx="1266237" cy="759742"/>
      </dsp:txXfrm>
    </dsp:sp>
    <dsp:sp modelId="{95FA60CF-D54E-422C-A5B4-2D1DA041F4EB}">
      <dsp:nvSpPr>
        <dsp:cNvPr id="0" name=""/>
        <dsp:cNvSpPr/>
      </dsp:nvSpPr>
      <dsp:spPr>
        <a:xfrm>
          <a:off x="1501131" y="335"/>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Lender Name on report</a:t>
          </a:r>
        </a:p>
      </dsp:txBody>
      <dsp:txXfrm>
        <a:off x="1501131" y="335"/>
        <a:ext cx="1266237" cy="759742"/>
      </dsp:txXfrm>
    </dsp:sp>
    <dsp:sp modelId="{66D21B75-FCC5-4DAD-A50B-236082832FFD}">
      <dsp:nvSpPr>
        <dsp:cNvPr id="0" name=""/>
        <dsp:cNvSpPr/>
      </dsp:nvSpPr>
      <dsp:spPr>
        <a:xfrm>
          <a:off x="2893993" y="335"/>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Address matches 1009, FHAC and title report</a:t>
          </a:r>
        </a:p>
      </dsp:txBody>
      <dsp:txXfrm>
        <a:off x="2893993" y="335"/>
        <a:ext cx="1266237" cy="759742"/>
      </dsp:txXfrm>
    </dsp:sp>
    <dsp:sp modelId="{B9013B28-2045-497D-BE95-24D9C46086A2}">
      <dsp:nvSpPr>
        <dsp:cNvPr id="0" name=""/>
        <dsp:cNvSpPr/>
      </dsp:nvSpPr>
      <dsp:spPr>
        <a:xfrm>
          <a:off x="4286854" y="335"/>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Borrower is owner of public record</a:t>
          </a:r>
        </a:p>
      </dsp:txBody>
      <dsp:txXfrm>
        <a:off x="4286854" y="335"/>
        <a:ext cx="1266237" cy="759742"/>
      </dsp:txXfrm>
    </dsp:sp>
    <dsp:sp modelId="{98B0F7D2-115B-4835-BF8A-2DA959F4A7B8}">
      <dsp:nvSpPr>
        <dsp:cNvPr id="0" name=""/>
        <dsp:cNvSpPr/>
      </dsp:nvSpPr>
      <dsp:spPr>
        <a:xfrm>
          <a:off x="5679716" y="335"/>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Vacancy or tenants noted</a:t>
          </a:r>
        </a:p>
      </dsp:txBody>
      <dsp:txXfrm>
        <a:off x="5679716" y="335"/>
        <a:ext cx="1266237" cy="759742"/>
      </dsp:txXfrm>
    </dsp:sp>
    <dsp:sp modelId="{BC71D9C3-2F35-48B2-9987-31422208DA87}">
      <dsp:nvSpPr>
        <dsp:cNvPr id="0" name=""/>
        <dsp:cNvSpPr/>
      </dsp:nvSpPr>
      <dsp:spPr>
        <a:xfrm>
          <a:off x="7072578" y="335"/>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Property offered for sale last 12 months</a:t>
          </a:r>
        </a:p>
      </dsp:txBody>
      <dsp:txXfrm>
        <a:off x="7072578" y="335"/>
        <a:ext cx="1266237" cy="759742"/>
      </dsp:txXfrm>
    </dsp:sp>
    <dsp:sp modelId="{6DF25D1B-F2D0-4469-B702-ADF0BFBE50AE}">
      <dsp:nvSpPr>
        <dsp:cNvPr id="0" name=""/>
        <dsp:cNvSpPr/>
      </dsp:nvSpPr>
      <dsp:spPr>
        <a:xfrm>
          <a:off x="108269" y="886701"/>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Property listed as a site Condo</a:t>
          </a:r>
        </a:p>
      </dsp:txBody>
      <dsp:txXfrm>
        <a:off x="108269" y="886701"/>
        <a:ext cx="1266237" cy="759742"/>
      </dsp:txXfrm>
    </dsp:sp>
    <dsp:sp modelId="{F352F055-812E-44F9-869A-C9B8CCC465AC}">
      <dsp:nvSpPr>
        <dsp:cNvPr id="0" name=""/>
        <dsp:cNvSpPr/>
      </dsp:nvSpPr>
      <dsp:spPr>
        <a:xfrm>
          <a:off x="1501131" y="886701"/>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HUD Minimum Property standards</a:t>
          </a:r>
        </a:p>
      </dsp:txBody>
      <dsp:txXfrm>
        <a:off x="1501131" y="886701"/>
        <a:ext cx="1266237" cy="759742"/>
      </dsp:txXfrm>
    </dsp:sp>
    <dsp:sp modelId="{C503F880-B10A-4B20-AEAF-48D07883DD96}">
      <dsp:nvSpPr>
        <dsp:cNvPr id="0" name=""/>
        <dsp:cNvSpPr/>
      </dsp:nvSpPr>
      <dsp:spPr>
        <a:xfrm>
          <a:off x="2893993" y="886701"/>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Subject property &lt;1 yr.</a:t>
          </a:r>
        </a:p>
      </dsp:txBody>
      <dsp:txXfrm>
        <a:off x="2893993" y="886701"/>
        <a:ext cx="1266237" cy="759742"/>
      </dsp:txXfrm>
    </dsp:sp>
    <dsp:sp modelId="{799D01DC-769A-435F-8E3B-ACF494680918}">
      <dsp:nvSpPr>
        <dsp:cNvPr id="0" name=""/>
        <dsp:cNvSpPr/>
      </dsp:nvSpPr>
      <dsp:spPr>
        <a:xfrm>
          <a:off x="4286854" y="886701"/>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Private Well and Septic and distances requirements</a:t>
          </a:r>
        </a:p>
      </dsp:txBody>
      <dsp:txXfrm>
        <a:off x="4286854" y="886701"/>
        <a:ext cx="1266237" cy="759742"/>
      </dsp:txXfrm>
    </dsp:sp>
    <dsp:sp modelId="{39E1206F-79CA-4254-832A-17DE2970D540}">
      <dsp:nvSpPr>
        <dsp:cNvPr id="0" name=""/>
        <dsp:cNvSpPr/>
      </dsp:nvSpPr>
      <dsp:spPr>
        <a:xfrm>
          <a:off x="5679716" y="886701"/>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Private and Shared Roads</a:t>
          </a:r>
        </a:p>
      </dsp:txBody>
      <dsp:txXfrm>
        <a:off x="5679716" y="886701"/>
        <a:ext cx="1266237" cy="759742"/>
      </dsp:txXfrm>
    </dsp:sp>
    <dsp:sp modelId="{9EF7B56D-0F17-47D7-AAA0-27F4ED9D258B}">
      <dsp:nvSpPr>
        <dsp:cNvPr id="0" name=""/>
        <dsp:cNvSpPr/>
      </dsp:nvSpPr>
      <dsp:spPr>
        <a:xfrm>
          <a:off x="7072578" y="886701"/>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Infestation, Dampness and/or Settlement</a:t>
          </a:r>
        </a:p>
      </dsp:txBody>
      <dsp:txXfrm>
        <a:off x="7072578" y="886701"/>
        <a:ext cx="1266237" cy="759742"/>
      </dsp:txXfrm>
    </dsp:sp>
    <dsp:sp modelId="{2B61DAF5-3C03-4498-BBFE-5775ABAD1652}">
      <dsp:nvSpPr>
        <dsp:cNvPr id="0" name=""/>
        <dsp:cNvSpPr/>
      </dsp:nvSpPr>
      <dsp:spPr>
        <a:xfrm>
          <a:off x="108269" y="1773068"/>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Physical Deficiencies and/or Adverse Conditions</a:t>
          </a:r>
        </a:p>
      </dsp:txBody>
      <dsp:txXfrm>
        <a:off x="108269" y="1773068"/>
        <a:ext cx="1266237" cy="759742"/>
      </dsp:txXfrm>
    </dsp:sp>
    <dsp:sp modelId="{AD9B8256-3008-4572-8A48-44BF38F15A99}">
      <dsp:nvSpPr>
        <dsp:cNvPr id="0" name=""/>
        <dsp:cNvSpPr/>
      </dsp:nvSpPr>
      <dsp:spPr>
        <a:xfrm>
          <a:off x="1501131" y="1773068"/>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Remaining Economic Life</a:t>
          </a:r>
        </a:p>
      </dsp:txBody>
      <dsp:txXfrm>
        <a:off x="1501131" y="1773068"/>
        <a:ext cx="1266237" cy="759742"/>
      </dsp:txXfrm>
    </dsp:sp>
    <dsp:sp modelId="{C68F6682-F365-4781-8ADE-A0704313C7D3}">
      <dsp:nvSpPr>
        <dsp:cNvPr id="0" name=""/>
        <dsp:cNvSpPr/>
      </dsp:nvSpPr>
      <dsp:spPr>
        <a:xfrm>
          <a:off x="2893993" y="1773068"/>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Site Value &amp; Cost New</a:t>
          </a:r>
        </a:p>
      </dsp:txBody>
      <dsp:txXfrm>
        <a:off x="2893993" y="1773068"/>
        <a:ext cx="1266237" cy="759742"/>
      </dsp:txXfrm>
    </dsp:sp>
    <dsp:sp modelId="{A2FE5792-ABF2-401A-873A-ABF694C813E3}">
      <dsp:nvSpPr>
        <dsp:cNvPr id="0" name=""/>
        <dsp:cNvSpPr/>
      </dsp:nvSpPr>
      <dsp:spPr>
        <a:xfrm>
          <a:off x="4286854" y="1773068"/>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Peeling/chipped paint on interior or exterior</a:t>
          </a:r>
        </a:p>
      </dsp:txBody>
      <dsp:txXfrm>
        <a:off x="4286854" y="1773068"/>
        <a:ext cx="1266237" cy="759742"/>
      </dsp:txXfrm>
    </dsp:sp>
    <dsp:sp modelId="{4166B491-605A-4D49-B5E9-448DB0794A72}">
      <dsp:nvSpPr>
        <dsp:cNvPr id="0" name=""/>
        <dsp:cNvSpPr/>
      </dsp:nvSpPr>
      <dsp:spPr>
        <a:xfrm>
          <a:off x="5679716" y="1773068"/>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Legal/Non-Conforming Use</a:t>
          </a:r>
        </a:p>
      </dsp:txBody>
      <dsp:txXfrm>
        <a:off x="5679716" y="1773068"/>
        <a:ext cx="1266237" cy="759742"/>
      </dsp:txXfrm>
    </dsp:sp>
    <dsp:sp modelId="{DEBEF299-DD1F-48A8-B023-95CA8C389674}">
      <dsp:nvSpPr>
        <dsp:cNvPr id="0" name=""/>
        <dsp:cNvSpPr/>
      </dsp:nvSpPr>
      <dsp:spPr>
        <a:xfrm>
          <a:off x="7072578" y="1773068"/>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Required Repairs- safety, structural and sanitary</a:t>
          </a:r>
        </a:p>
      </dsp:txBody>
      <dsp:txXfrm>
        <a:off x="7072578" y="1773068"/>
        <a:ext cx="1266237" cy="759742"/>
      </dsp:txXfrm>
    </dsp:sp>
    <dsp:sp modelId="{A1E89AAF-9C62-4EE5-A621-51F49DD390F6}">
      <dsp:nvSpPr>
        <dsp:cNvPr id="0" name=""/>
        <dsp:cNvSpPr/>
      </dsp:nvSpPr>
      <dsp:spPr>
        <a:xfrm>
          <a:off x="2893993" y="2659434"/>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Repair set-asides for cosmetic repairs</a:t>
          </a:r>
        </a:p>
      </dsp:txBody>
      <dsp:txXfrm>
        <a:off x="2893993" y="2659434"/>
        <a:ext cx="1266237" cy="759742"/>
      </dsp:txXfrm>
    </dsp:sp>
    <dsp:sp modelId="{A3A6E924-3189-4145-859A-98CAFCDE8D50}">
      <dsp:nvSpPr>
        <dsp:cNvPr id="0" name=""/>
        <dsp:cNvSpPr/>
      </dsp:nvSpPr>
      <dsp:spPr>
        <a:xfrm>
          <a:off x="4286854" y="2659434"/>
          <a:ext cx="1266237" cy="759742"/>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ts val="500"/>
            </a:spcBef>
            <a:spcAft>
              <a:spcPct val="35000"/>
            </a:spcAft>
            <a:buNone/>
          </a:pPr>
          <a:r>
            <a:rPr lang="en-US" sz="900" kern="1200" dirty="0">
              <a:solidFill>
                <a:schemeClr val="bg1"/>
              </a:solidFill>
              <a:latin typeface="Arial" panose="020B0604020202020204" pitchFamily="34" charset="0"/>
              <a:cs typeface="Arial" panose="020B0604020202020204" pitchFamily="34" charset="0"/>
            </a:rPr>
            <a:t>Manufactured Homes- must meet HUD guidelines</a:t>
          </a:r>
        </a:p>
        <a:p>
          <a:pPr marL="57150" lvl="1" indent="-57150" algn="l" defTabSz="400050">
            <a:lnSpc>
              <a:spcPct val="100000"/>
            </a:lnSpc>
            <a:spcBef>
              <a:spcPts val="500"/>
            </a:spcBef>
            <a:spcAft>
              <a:spcPct val="15000"/>
            </a:spcAft>
            <a:buChar char="•"/>
          </a:pPr>
          <a:r>
            <a:rPr lang="en-US" sz="900" kern="1200" dirty="0">
              <a:solidFill>
                <a:schemeClr val="bg1"/>
              </a:solidFill>
              <a:latin typeface="Arial" panose="020B0604020202020204" pitchFamily="34" charset="0"/>
              <a:cs typeface="Arial" panose="020B0604020202020204" pitchFamily="34" charset="0"/>
            </a:rPr>
            <a:t>Leasehold Properties- meet HUD Guidelines</a:t>
          </a:r>
        </a:p>
      </dsp:txBody>
      <dsp:txXfrm>
        <a:off x="4286854" y="2659434"/>
        <a:ext cx="1266237" cy="75974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A8CF20-1A22-468C-9432-A59460E44BF8}">
      <dsp:nvSpPr>
        <dsp:cNvPr id="0" name=""/>
        <dsp:cNvSpPr/>
      </dsp:nvSpPr>
      <dsp:spPr>
        <a:xfrm>
          <a:off x="1724" y="341679"/>
          <a:ext cx="1367958" cy="820775"/>
        </a:xfrm>
        <a:prstGeom prst="rect">
          <a:avLst/>
        </a:prstGeom>
        <a:solidFill>
          <a:schemeClr val="bg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latin typeface="Arial" panose="020B0604020202020204" pitchFamily="34" charset="0"/>
              <a:cs typeface="Arial" panose="020B0604020202020204" pitchFamily="34" charset="0"/>
            </a:rPr>
            <a:t>All: Sq Ft of ADU must be subordinate to primary unit.</a:t>
          </a:r>
        </a:p>
      </dsp:txBody>
      <dsp:txXfrm>
        <a:off x="1724" y="341679"/>
        <a:ext cx="1367958" cy="820775"/>
      </dsp:txXfrm>
    </dsp:sp>
    <dsp:sp modelId="{8E610779-54D7-4463-9414-D0520A24042C}">
      <dsp:nvSpPr>
        <dsp:cNvPr id="0" name=""/>
        <dsp:cNvSpPr/>
      </dsp:nvSpPr>
      <dsp:spPr>
        <a:xfrm>
          <a:off x="1506478" y="341679"/>
          <a:ext cx="1367958" cy="820775"/>
        </a:xfrm>
        <a:prstGeom prst="rect">
          <a:avLst/>
        </a:prstGeom>
        <a:solidFill>
          <a:schemeClr val="bg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latin typeface="Arial" panose="020B0604020202020204" pitchFamily="34" charset="0"/>
              <a:cs typeface="Arial" panose="020B0604020202020204" pitchFamily="34" charset="0"/>
            </a:rPr>
            <a:t>All: Must be legal and permitted by the town/county.</a:t>
          </a:r>
        </a:p>
      </dsp:txBody>
      <dsp:txXfrm>
        <a:off x="1506478" y="341679"/>
        <a:ext cx="1367958" cy="820775"/>
      </dsp:txXfrm>
    </dsp:sp>
    <dsp:sp modelId="{96993C28-C7D4-4B63-B6D9-C566696FAA1D}">
      <dsp:nvSpPr>
        <dsp:cNvPr id="0" name=""/>
        <dsp:cNvSpPr/>
      </dsp:nvSpPr>
      <dsp:spPr>
        <a:xfrm>
          <a:off x="3011233" y="341679"/>
          <a:ext cx="1367958" cy="820775"/>
        </a:xfrm>
        <a:prstGeom prst="rect">
          <a:avLst/>
        </a:prstGeom>
        <a:solidFill>
          <a:schemeClr val="bg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latin typeface="Arial" panose="020B0604020202020204" pitchFamily="34" charset="0"/>
              <a:cs typeface="Arial" panose="020B0604020202020204" pitchFamily="34" charset="0"/>
            </a:rPr>
            <a:t>All: Must be common and customary to the area and have comps.</a:t>
          </a:r>
        </a:p>
      </dsp:txBody>
      <dsp:txXfrm>
        <a:off x="3011233" y="341679"/>
        <a:ext cx="1367958" cy="820775"/>
      </dsp:txXfrm>
    </dsp:sp>
    <dsp:sp modelId="{D8CDB71E-C23B-4CF2-AF57-283C37DCE74A}">
      <dsp:nvSpPr>
        <dsp:cNvPr id="0" name=""/>
        <dsp:cNvSpPr/>
      </dsp:nvSpPr>
      <dsp:spPr>
        <a:xfrm>
          <a:off x="4515987" y="341679"/>
          <a:ext cx="1367958" cy="820775"/>
        </a:xfrm>
        <a:prstGeom prst="rect">
          <a:avLst/>
        </a:prstGeom>
        <a:solidFill>
          <a:schemeClr val="bg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latin typeface="Arial" panose="020B0604020202020204" pitchFamily="34" charset="0"/>
              <a:cs typeface="Arial" panose="020B0604020202020204" pitchFamily="34" charset="0"/>
            </a:rPr>
            <a:t>All: ADU must not jeopardize any future hazard insurance claims.</a:t>
          </a:r>
        </a:p>
      </dsp:txBody>
      <dsp:txXfrm>
        <a:off x="4515987" y="341679"/>
        <a:ext cx="1367958" cy="820775"/>
      </dsp:txXfrm>
    </dsp:sp>
    <dsp:sp modelId="{8BDAA4A3-9474-49CA-88CF-9A87F9412F15}">
      <dsp:nvSpPr>
        <dsp:cNvPr id="0" name=""/>
        <dsp:cNvSpPr/>
      </dsp:nvSpPr>
      <dsp:spPr>
        <a:xfrm>
          <a:off x="1724" y="1299250"/>
          <a:ext cx="1367958" cy="820775"/>
        </a:xfrm>
        <a:prstGeom prst="rect">
          <a:avLst/>
        </a:prstGeom>
        <a:solidFill>
          <a:schemeClr val="bg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latin typeface="Arial" panose="020B0604020202020204" pitchFamily="34" charset="0"/>
              <a:cs typeface="Arial" panose="020B0604020202020204" pitchFamily="34" charset="0"/>
            </a:rPr>
            <a:t>All: Only one ADU is permitted.</a:t>
          </a:r>
        </a:p>
      </dsp:txBody>
      <dsp:txXfrm>
        <a:off x="1724" y="1299250"/>
        <a:ext cx="1367958" cy="820775"/>
      </dsp:txXfrm>
    </dsp:sp>
    <dsp:sp modelId="{A45277CE-6D21-4791-B531-309F1F9D93C2}">
      <dsp:nvSpPr>
        <dsp:cNvPr id="0" name=""/>
        <dsp:cNvSpPr/>
      </dsp:nvSpPr>
      <dsp:spPr>
        <a:xfrm>
          <a:off x="1506478" y="1299250"/>
          <a:ext cx="1367958" cy="820775"/>
        </a:xfrm>
        <a:prstGeom prst="rect">
          <a:avLst/>
        </a:prstGeom>
        <a:solidFill>
          <a:srgbClr val="0E599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latin typeface="Arial" panose="020B0604020202020204" pitchFamily="34" charset="0"/>
              <a:cs typeface="Arial" panose="020B0604020202020204" pitchFamily="34" charset="0"/>
            </a:rPr>
            <a:t>HECM: The borrower cannot reside in the ADU</a:t>
          </a:r>
        </a:p>
      </dsp:txBody>
      <dsp:txXfrm>
        <a:off x="1506478" y="1299250"/>
        <a:ext cx="1367958" cy="820775"/>
      </dsp:txXfrm>
    </dsp:sp>
    <dsp:sp modelId="{6C874746-3639-4E94-A344-971BB9CEB561}">
      <dsp:nvSpPr>
        <dsp:cNvPr id="0" name=""/>
        <dsp:cNvSpPr/>
      </dsp:nvSpPr>
      <dsp:spPr>
        <a:xfrm>
          <a:off x="3011233" y="1299250"/>
          <a:ext cx="1367958" cy="820775"/>
        </a:xfrm>
        <a:prstGeom prst="rect">
          <a:avLst/>
        </a:prstGeom>
        <a:solidFill>
          <a:srgbClr val="0E599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latin typeface="Arial" panose="020B0604020202020204" pitchFamily="34" charset="0"/>
              <a:cs typeface="Arial" panose="020B0604020202020204" pitchFamily="34" charset="0"/>
            </a:rPr>
            <a:t>HECM: A completed HUD-92561 is required</a:t>
          </a:r>
        </a:p>
      </dsp:txBody>
      <dsp:txXfrm>
        <a:off x="3011233" y="1299250"/>
        <a:ext cx="1367958" cy="820775"/>
      </dsp:txXfrm>
    </dsp:sp>
    <dsp:sp modelId="{EE81A38B-C693-4746-8D1D-EDF084160191}">
      <dsp:nvSpPr>
        <dsp:cNvPr id="0" name=""/>
        <dsp:cNvSpPr/>
      </dsp:nvSpPr>
      <dsp:spPr>
        <a:xfrm>
          <a:off x="4515987" y="1299250"/>
          <a:ext cx="1367958" cy="820775"/>
        </a:xfrm>
        <a:prstGeom prst="rect">
          <a:avLst/>
        </a:prstGeom>
        <a:solidFill>
          <a:srgbClr val="0E599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latin typeface="Arial" panose="020B0604020202020204" pitchFamily="34" charset="0"/>
              <a:cs typeface="Arial" panose="020B0604020202020204" pitchFamily="34" charset="0"/>
            </a:rPr>
            <a:t>HECM: Rental income from ADU cannot exceed 30% of total monthly income.</a:t>
          </a:r>
        </a:p>
      </dsp:txBody>
      <dsp:txXfrm>
        <a:off x="4515987" y="1299250"/>
        <a:ext cx="1367958" cy="820775"/>
      </dsp:txXfrm>
    </dsp:sp>
    <dsp:sp modelId="{2B036C85-2520-4A01-B33C-4048543C3F38}">
      <dsp:nvSpPr>
        <dsp:cNvPr id="0" name=""/>
        <dsp:cNvSpPr/>
      </dsp:nvSpPr>
      <dsp:spPr>
        <a:xfrm>
          <a:off x="754101" y="2256821"/>
          <a:ext cx="1367958" cy="820775"/>
        </a:xfrm>
        <a:prstGeom prst="rect">
          <a:avLst/>
        </a:prstGeom>
        <a:solidFill>
          <a:srgbClr val="156B6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latin typeface="Arial" panose="020B0604020202020204" pitchFamily="34" charset="0"/>
              <a:cs typeface="Arial" panose="020B0604020202020204" pitchFamily="34" charset="0"/>
            </a:rPr>
            <a:t>SEQ: ADU can be on a single or 2-family property</a:t>
          </a:r>
        </a:p>
      </dsp:txBody>
      <dsp:txXfrm>
        <a:off x="754101" y="2256821"/>
        <a:ext cx="1367958" cy="820775"/>
      </dsp:txXfrm>
    </dsp:sp>
    <dsp:sp modelId="{370B4D3D-7888-48B5-BEB6-3BF6B447356F}">
      <dsp:nvSpPr>
        <dsp:cNvPr id="0" name=""/>
        <dsp:cNvSpPr/>
      </dsp:nvSpPr>
      <dsp:spPr>
        <a:xfrm>
          <a:off x="2258856" y="2256821"/>
          <a:ext cx="1367958" cy="820775"/>
        </a:xfrm>
        <a:prstGeom prst="rect">
          <a:avLst/>
        </a:prstGeom>
        <a:solidFill>
          <a:srgbClr val="156B6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latin typeface="Arial" panose="020B0604020202020204" pitchFamily="34" charset="0"/>
              <a:cs typeface="Arial" panose="020B0604020202020204" pitchFamily="34" charset="0"/>
            </a:rPr>
            <a:t>SEQ: ADU can be a MFD Home</a:t>
          </a:r>
        </a:p>
      </dsp:txBody>
      <dsp:txXfrm>
        <a:off x="2258856" y="2256821"/>
        <a:ext cx="1367958" cy="820775"/>
      </dsp:txXfrm>
    </dsp:sp>
    <dsp:sp modelId="{0FA1DA28-9B05-469C-BA5D-790961A5D81D}">
      <dsp:nvSpPr>
        <dsp:cNvPr id="0" name=""/>
        <dsp:cNvSpPr/>
      </dsp:nvSpPr>
      <dsp:spPr>
        <a:xfrm>
          <a:off x="3763610" y="2256821"/>
          <a:ext cx="1367958" cy="820775"/>
        </a:xfrm>
        <a:prstGeom prst="rect">
          <a:avLst/>
        </a:prstGeom>
        <a:solidFill>
          <a:srgbClr val="156B6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latin typeface="Arial" panose="020B0604020202020204" pitchFamily="34" charset="0"/>
              <a:cs typeface="Arial" panose="020B0604020202020204" pitchFamily="34" charset="0"/>
            </a:rPr>
            <a:t>SEQ: Borrower may reside in the ADU but can’t use rental income from primary unit. </a:t>
          </a:r>
        </a:p>
      </dsp:txBody>
      <dsp:txXfrm>
        <a:off x="3763610" y="2256821"/>
        <a:ext cx="1367958" cy="82077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AD583B-125E-4090-862C-CA475465CAB5}">
      <dsp:nvSpPr>
        <dsp:cNvPr id="0" name=""/>
        <dsp:cNvSpPr/>
      </dsp:nvSpPr>
      <dsp:spPr>
        <a:xfrm>
          <a:off x="1293529" y="1458"/>
          <a:ext cx="2752679" cy="1651607"/>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ts val="600"/>
            </a:spcBef>
            <a:spcAft>
              <a:spcPts val="0"/>
            </a:spcAft>
            <a:buNone/>
          </a:pPr>
          <a:r>
            <a:rPr lang="en-US" sz="1600" kern="1200" dirty="0">
              <a:latin typeface="Arial" panose="020B0604020202020204" pitchFamily="34" charset="0"/>
              <a:cs typeface="Arial" panose="020B0604020202020204" pitchFamily="34" charset="0"/>
            </a:rPr>
            <a:t>Non-HECM liens must be in place for 12 months or more (based on HECM closing date).</a:t>
          </a:r>
        </a:p>
      </dsp:txBody>
      <dsp:txXfrm>
        <a:off x="1293529" y="1458"/>
        <a:ext cx="2752679" cy="1651607"/>
      </dsp:txXfrm>
    </dsp:sp>
    <dsp:sp modelId="{B944ADC2-FD6D-4034-A358-9EC7EC510C99}">
      <dsp:nvSpPr>
        <dsp:cNvPr id="0" name=""/>
        <dsp:cNvSpPr/>
      </dsp:nvSpPr>
      <dsp:spPr>
        <a:xfrm>
          <a:off x="4219903" y="1458"/>
          <a:ext cx="2752679" cy="1651607"/>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ea typeface="+mn-ea"/>
              <a:cs typeface="Arial" panose="020B0604020202020204" pitchFamily="34" charset="0"/>
            </a:rPr>
            <a:t>Liens in place under 12 months can be paid with HECM proceeds provided the borrower received $500 or less in cash (based on the HECM closing date)</a:t>
          </a:r>
        </a:p>
      </dsp:txBody>
      <dsp:txXfrm>
        <a:off x="4219903" y="1458"/>
        <a:ext cx="2752679" cy="1651607"/>
      </dsp:txXfrm>
    </dsp:sp>
    <dsp:sp modelId="{7C68A715-00F9-4D7D-86C6-13356710454A}">
      <dsp:nvSpPr>
        <dsp:cNvPr id="0" name=""/>
        <dsp:cNvSpPr/>
      </dsp:nvSpPr>
      <dsp:spPr>
        <a:xfrm>
          <a:off x="1293529" y="1826760"/>
          <a:ext cx="2752679" cy="1651607"/>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ts val="600"/>
            </a:spcBef>
            <a:spcAft>
              <a:spcPts val="0"/>
            </a:spcAft>
            <a:buNone/>
          </a:pPr>
          <a:r>
            <a:rPr lang="en-US" sz="1600" kern="1200" dirty="0">
              <a:latin typeface="Arial" panose="020B0604020202020204" pitchFamily="34" charset="0"/>
              <a:cs typeface="Arial" panose="020B0604020202020204" pitchFamily="34" charset="0"/>
            </a:rPr>
            <a:t>HELOC Seasoning – A HELOC must be opened for at least 1 year to be treated as a mandatory obligation. </a:t>
          </a:r>
        </a:p>
      </dsp:txBody>
      <dsp:txXfrm>
        <a:off x="1293529" y="1826760"/>
        <a:ext cx="2752679" cy="1651607"/>
      </dsp:txXfrm>
    </dsp:sp>
    <dsp:sp modelId="{038E40A9-8C4E-41A5-81C2-EEF35399DC5A}">
      <dsp:nvSpPr>
        <dsp:cNvPr id="0" name=""/>
        <dsp:cNvSpPr/>
      </dsp:nvSpPr>
      <dsp:spPr>
        <a:xfrm>
          <a:off x="4219903" y="1826760"/>
          <a:ext cx="2752679" cy="1651607"/>
        </a:xfrm>
        <a:prstGeom prst="rect">
          <a:avLst/>
        </a:prstGeom>
        <a:solidFill>
          <a:srgbClr val="156B62"/>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ts val="600"/>
            </a:spcBef>
            <a:spcAft>
              <a:spcPts val="0"/>
            </a:spcAft>
            <a:buNone/>
          </a:pPr>
          <a:r>
            <a:rPr lang="en-US" sz="1600" kern="1200" dirty="0">
              <a:latin typeface="Arial" panose="020B0604020202020204" pitchFamily="34" charset="0"/>
              <a:cs typeface="Arial" panose="020B0604020202020204" pitchFamily="34" charset="0"/>
            </a:rPr>
            <a:t>SecureEquity only requires 12-month lien seasoning on reverse refinances.</a:t>
          </a:r>
        </a:p>
      </dsp:txBody>
      <dsp:txXfrm>
        <a:off x="4219903" y="1826760"/>
        <a:ext cx="2752679" cy="165160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30BE1A-97CC-4FE3-819B-A023785E9EFD}">
      <dsp:nvSpPr>
        <dsp:cNvPr id="0" name=""/>
        <dsp:cNvSpPr/>
      </dsp:nvSpPr>
      <dsp:spPr>
        <a:xfrm>
          <a:off x="0" y="266186"/>
          <a:ext cx="4339501" cy="602437"/>
        </a:xfrm>
        <a:prstGeom prst="rect">
          <a:avLst/>
        </a:prstGeom>
        <a:solidFill>
          <a:schemeClr val="lt1">
            <a:alpha val="90000"/>
            <a:hueOff val="0"/>
            <a:satOff val="0"/>
            <a:lumOff val="0"/>
            <a:alphaOff val="0"/>
          </a:schemeClr>
        </a:solidFill>
        <a:ln w="19050" cap="flat" cmpd="sng" algn="ctr">
          <a:solidFill>
            <a:srgbClr val="0E599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6793" tIns="354076" rIns="336793"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rgbClr val="343433"/>
              </a:solidFill>
              <a:latin typeface="Arial" panose="020B0604020202020204" pitchFamily="34" charset="0"/>
              <a:cs typeface="Arial" panose="020B0604020202020204" pitchFamily="34" charset="0"/>
            </a:rPr>
            <a:t>Name, Company, NMLS</a:t>
          </a:r>
        </a:p>
      </dsp:txBody>
      <dsp:txXfrm>
        <a:off x="0" y="266186"/>
        <a:ext cx="4339501" cy="602437"/>
      </dsp:txXfrm>
    </dsp:sp>
    <dsp:sp modelId="{54906A5F-468A-4C1F-A45E-906F38BAE64B}">
      <dsp:nvSpPr>
        <dsp:cNvPr id="0" name=""/>
        <dsp:cNvSpPr/>
      </dsp:nvSpPr>
      <dsp:spPr>
        <a:xfrm>
          <a:off x="216975" y="0"/>
          <a:ext cx="3037650" cy="501840"/>
        </a:xfrm>
        <a:prstGeom prst="roundRect">
          <a:avLst/>
        </a:prstGeom>
        <a:solidFill>
          <a:srgbClr val="0E5993"/>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816" tIns="0" rIns="114816" bIns="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Introduction</a:t>
          </a:r>
          <a:endParaRPr lang="en-US" sz="1300" b="1" kern="1200" dirty="0">
            <a:latin typeface="Arial" panose="020B0604020202020204" pitchFamily="34" charset="0"/>
            <a:cs typeface="Arial" panose="020B0604020202020204" pitchFamily="34" charset="0"/>
          </a:endParaRPr>
        </a:p>
      </dsp:txBody>
      <dsp:txXfrm>
        <a:off x="241473" y="24498"/>
        <a:ext cx="2988654" cy="452844"/>
      </dsp:txXfrm>
    </dsp:sp>
    <dsp:sp modelId="{A34DBCB2-C2FD-45F2-B56E-44601F9E5008}">
      <dsp:nvSpPr>
        <dsp:cNvPr id="0" name=""/>
        <dsp:cNvSpPr/>
      </dsp:nvSpPr>
      <dsp:spPr>
        <a:xfrm>
          <a:off x="0" y="1211344"/>
          <a:ext cx="4339501" cy="112455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6793" tIns="354076" rIns="336793"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rgbClr val="343433"/>
              </a:solidFill>
              <a:latin typeface="Arial" panose="020B0604020202020204" pitchFamily="34" charset="0"/>
              <a:cs typeface="Arial" panose="020B0604020202020204" pitchFamily="34" charset="0"/>
            </a:rPr>
            <a:t>Goals-based – </a:t>
          </a:r>
          <a:r>
            <a:rPr lang="en-US" sz="1200" i="1" kern="1200" dirty="0">
              <a:solidFill>
                <a:srgbClr val="343433"/>
              </a:solidFill>
              <a:latin typeface="Arial" panose="020B0604020202020204" pitchFamily="34" charset="0"/>
              <a:cs typeface="Arial" panose="020B0604020202020204" pitchFamily="34" charset="0"/>
            </a:rPr>
            <a:t>What are you trying to accomplish?</a:t>
          </a:r>
          <a:endParaRPr lang="en-US" sz="1200" kern="1200" dirty="0">
            <a:solidFill>
              <a:srgbClr val="343433"/>
            </a:solidFill>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15000"/>
            </a:spcAft>
            <a:buChar char="•"/>
          </a:pPr>
          <a:r>
            <a:rPr lang="en-US" sz="1200" kern="1200" dirty="0">
              <a:solidFill>
                <a:srgbClr val="343433"/>
              </a:solidFill>
              <a:latin typeface="Arial" panose="020B0604020202020204" pitchFamily="34" charset="0"/>
              <a:cs typeface="Arial" panose="020B0604020202020204" pitchFamily="34" charset="0"/>
            </a:rPr>
            <a:t>Knowledge of the product – </a:t>
          </a:r>
          <a:r>
            <a:rPr lang="en-US" sz="1200" i="1" kern="1200" dirty="0">
              <a:solidFill>
                <a:srgbClr val="343433"/>
              </a:solidFill>
              <a:latin typeface="Arial" panose="020B0604020202020204" pitchFamily="34" charset="0"/>
              <a:cs typeface="Arial" panose="020B0604020202020204" pitchFamily="34" charset="0"/>
            </a:rPr>
            <a:t>What have you heard about reverse mortgages?</a:t>
          </a:r>
          <a:endParaRPr lang="en-US" sz="1200" kern="1200" dirty="0">
            <a:solidFill>
              <a:srgbClr val="343433"/>
            </a:solidFill>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15000"/>
            </a:spcAft>
            <a:buChar char="•"/>
          </a:pPr>
          <a:r>
            <a:rPr lang="en-US" sz="1200" kern="1200" dirty="0">
              <a:solidFill>
                <a:srgbClr val="343433"/>
              </a:solidFill>
              <a:latin typeface="Arial" panose="020B0604020202020204" pitchFamily="34" charset="0"/>
              <a:cs typeface="Arial" panose="020B0604020202020204" pitchFamily="34" charset="0"/>
            </a:rPr>
            <a:t>Where did you hear that from?</a:t>
          </a:r>
        </a:p>
      </dsp:txBody>
      <dsp:txXfrm>
        <a:off x="0" y="1211344"/>
        <a:ext cx="4339501" cy="1124550"/>
      </dsp:txXfrm>
    </dsp:sp>
    <dsp:sp modelId="{6E76FF04-F93D-4748-9859-B80C6EC4A7E8}">
      <dsp:nvSpPr>
        <dsp:cNvPr id="0" name=""/>
        <dsp:cNvSpPr/>
      </dsp:nvSpPr>
      <dsp:spPr>
        <a:xfrm>
          <a:off x="216975" y="960424"/>
          <a:ext cx="3037650" cy="501840"/>
        </a:xfrm>
        <a:prstGeom prst="roundRect">
          <a:avLst/>
        </a:prstGeom>
        <a:solidFill>
          <a:srgbClr val="0E5993"/>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816" tIns="0" rIns="114816" bIns="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Information Gathering</a:t>
          </a:r>
        </a:p>
      </dsp:txBody>
      <dsp:txXfrm>
        <a:off x="241473" y="984922"/>
        <a:ext cx="2988654" cy="452844"/>
      </dsp:txXfrm>
    </dsp:sp>
    <dsp:sp modelId="{58C54098-0146-4D84-B778-8B7922763DC8}">
      <dsp:nvSpPr>
        <dsp:cNvPr id="0" name=""/>
        <dsp:cNvSpPr/>
      </dsp:nvSpPr>
      <dsp:spPr>
        <a:xfrm>
          <a:off x="0" y="2678614"/>
          <a:ext cx="4339501" cy="963900"/>
        </a:xfrm>
        <a:prstGeom prst="rect">
          <a:avLst/>
        </a:prstGeom>
        <a:solidFill>
          <a:schemeClr val="lt1">
            <a:alpha val="90000"/>
            <a:hueOff val="0"/>
            <a:satOff val="0"/>
            <a:lumOff val="0"/>
            <a:alphaOff val="0"/>
          </a:schemeClr>
        </a:solidFill>
        <a:ln w="19050" cap="flat" cmpd="sng" algn="ctr">
          <a:solidFill>
            <a:srgbClr val="0E599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6793" tIns="354076" rIns="336793"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rgbClr val="343433"/>
              </a:solidFill>
              <a:latin typeface="Arial" panose="020B0604020202020204" pitchFamily="34" charset="0"/>
              <a:cs typeface="Arial" panose="020B0604020202020204" pitchFamily="34" charset="0"/>
            </a:rPr>
            <a:t>Affirm their goals, normalize the product, assume the sale (when, not if).</a:t>
          </a:r>
        </a:p>
        <a:p>
          <a:pPr marL="114300" lvl="1" indent="-114300" algn="l" defTabSz="533400">
            <a:lnSpc>
              <a:spcPct val="90000"/>
            </a:lnSpc>
            <a:spcBef>
              <a:spcPct val="0"/>
            </a:spcBef>
            <a:spcAft>
              <a:spcPct val="15000"/>
            </a:spcAft>
            <a:buChar char="•"/>
          </a:pPr>
          <a:r>
            <a:rPr lang="en-US" sz="1200" kern="1200" dirty="0">
              <a:solidFill>
                <a:srgbClr val="343433"/>
              </a:solidFill>
              <a:latin typeface="Arial" panose="020B0604020202020204" pitchFamily="34" charset="0"/>
              <a:cs typeface="Arial" panose="020B0604020202020204" pitchFamily="34" charset="0"/>
            </a:rPr>
            <a:t>Next steps, be specific (date and time)</a:t>
          </a:r>
        </a:p>
      </dsp:txBody>
      <dsp:txXfrm>
        <a:off x="0" y="2678614"/>
        <a:ext cx="4339501" cy="963900"/>
      </dsp:txXfrm>
    </dsp:sp>
    <dsp:sp modelId="{CCB0AB36-62F1-407C-8261-28D532955A3B}">
      <dsp:nvSpPr>
        <dsp:cNvPr id="0" name=""/>
        <dsp:cNvSpPr/>
      </dsp:nvSpPr>
      <dsp:spPr>
        <a:xfrm>
          <a:off x="216975" y="2427694"/>
          <a:ext cx="3037650" cy="501840"/>
        </a:xfrm>
        <a:prstGeom prst="roundRect">
          <a:avLst/>
        </a:prstGeom>
        <a:solidFill>
          <a:srgbClr val="0E5993"/>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816" tIns="0" rIns="114816" bIns="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Wrap-Up</a:t>
          </a:r>
        </a:p>
      </dsp:txBody>
      <dsp:txXfrm>
        <a:off x="241473" y="2452192"/>
        <a:ext cx="2988654" cy="45284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44B09A-6908-4FE7-8854-EB7935813B78}">
      <dsp:nvSpPr>
        <dsp:cNvPr id="0" name=""/>
        <dsp:cNvSpPr/>
      </dsp:nvSpPr>
      <dsp:spPr>
        <a:xfrm>
          <a:off x="0" y="50518"/>
          <a:ext cx="5006401" cy="486720"/>
        </a:xfrm>
        <a:prstGeom prst="roundRect">
          <a:avLst/>
        </a:prstGeom>
        <a:solidFill>
          <a:srgbClr val="0E5993"/>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Don’t overwhelm</a:t>
          </a:r>
        </a:p>
      </dsp:txBody>
      <dsp:txXfrm>
        <a:off x="23760" y="74278"/>
        <a:ext cx="4958881" cy="439200"/>
      </dsp:txXfrm>
    </dsp:sp>
    <dsp:sp modelId="{A30BDA5E-274F-4A54-AE5E-FD1512C6653E}">
      <dsp:nvSpPr>
        <dsp:cNvPr id="0" name=""/>
        <dsp:cNvSpPr/>
      </dsp:nvSpPr>
      <dsp:spPr>
        <a:xfrm>
          <a:off x="0" y="537238"/>
          <a:ext cx="5006401" cy="470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953" tIns="20320" rIns="113792" bIns="20320" numCol="1" spcCol="1270" anchor="ctr" anchorCtr="0">
          <a:noAutofit/>
        </a:bodyPr>
        <a:lstStyle/>
        <a:p>
          <a:pPr marL="171450" lvl="1" indent="-171450" algn="l" defTabSz="711200">
            <a:lnSpc>
              <a:spcPct val="90000"/>
            </a:lnSpc>
            <a:spcBef>
              <a:spcPct val="0"/>
            </a:spcBef>
            <a:spcAft>
              <a:spcPct val="20000"/>
            </a:spcAft>
            <a:buChar char="•"/>
          </a:pPr>
          <a:r>
            <a:rPr lang="en-US" sz="1600" kern="1200" dirty="0">
              <a:solidFill>
                <a:srgbClr val="343433"/>
              </a:solidFill>
              <a:latin typeface="Arial" panose="020B0604020202020204" pitchFamily="34" charset="0"/>
              <a:cs typeface="Arial" panose="020B0604020202020204" pitchFamily="34" charset="0"/>
            </a:rPr>
            <a:t>Let them absorb what you have already discussed.</a:t>
          </a:r>
        </a:p>
      </dsp:txBody>
      <dsp:txXfrm>
        <a:off x="0" y="537238"/>
        <a:ext cx="5006401" cy="470925"/>
      </dsp:txXfrm>
    </dsp:sp>
    <dsp:sp modelId="{45BEE3FE-8C1B-4D03-B416-94AA3C479413}">
      <dsp:nvSpPr>
        <dsp:cNvPr id="0" name=""/>
        <dsp:cNvSpPr/>
      </dsp:nvSpPr>
      <dsp:spPr>
        <a:xfrm>
          <a:off x="0" y="1008163"/>
          <a:ext cx="5006401" cy="486720"/>
        </a:xfrm>
        <a:prstGeom prst="roundRect">
          <a:avLst/>
        </a:prstGeom>
        <a:solidFill>
          <a:srgbClr val="0E5993"/>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Review all goals borrower has shared</a:t>
          </a:r>
        </a:p>
      </dsp:txBody>
      <dsp:txXfrm>
        <a:off x="23760" y="1031923"/>
        <a:ext cx="4958881" cy="439200"/>
      </dsp:txXfrm>
    </dsp:sp>
    <dsp:sp modelId="{0C54FC58-EC51-4B8E-AA31-FB0FD608E131}">
      <dsp:nvSpPr>
        <dsp:cNvPr id="0" name=""/>
        <dsp:cNvSpPr/>
      </dsp:nvSpPr>
      <dsp:spPr>
        <a:xfrm>
          <a:off x="0" y="1494883"/>
          <a:ext cx="5006401"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953" tIns="20320" rIns="113792" bIns="20320" numCol="1" spcCol="1270" anchor="ctr" anchorCtr="0">
          <a:noAutofit/>
        </a:bodyPr>
        <a:lstStyle/>
        <a:p>
          <a:pPr marL="171450" lvl="1" indent="-171450" algn="l" defTabSz="711200">
            <a:lnSpc>
              <a:spcPct val="90000"/>
            </a:lnSpc>
            <a:spcBef>
              <a:spcPct val="0"/>
            </a:spcBef>
            <a:spcAft>
              <a:spcPct val="20000"/>
            </a:spcAft>
            <a:buChar char="•"/>
          </a:pPr>
          <a:r>
            <a:rPr lang="en-US" sz="1600" kern="1200" dirty="0">
              <a:solidFill>
                <a:srgbClr val="343433"/>
              </a:solidFill>
              <a:latin typeface="Arial" panose="020B0604020202020204" pitchFamily="34" charset="0"/>
              <a:cs typeface="Arial" panose="020B0604020202020204" pitchFamily="34" charset="0"/>
            </a:rPr>
            <a:t>Intro, quadrants, financial worksheet</a:t>
          </a:r>
        </a:p>
      </dsp:txBody>
      <dsp:txXfrm>
        <a:off x="0" y="1494883"/>
        <a:ext cx="5006401" cy="430560"/>
      </dsp:txXfrm>
    </dsp:sp>
    <dsp:sp modelId="{F7EEEB1C-A933-48C1-9F5F-54963071A761}">
      <dsp:nvSpPr>
        <dsp:cNvPr id="0" name=""/>
        <dsp:cNvSpPr/>
      </dsp:nvSpPr>
      <dsp:spPr>
        <a:xfrm>
          <a:off x="0" y="1925443"/>
          <a:ext cx="5006401" cy="486720"/>
        </a:xfrm>
        <a:prstGeom prst="roundRect">
          <a:avLst/>
        </a:prstGeom>
        <a:solidFill>
          <a:srgbClr val="0E5993"/>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Check for understanding</a:t>
          </a:r>
        </a:p>
      </dsp:txBody>
      <dsp:txXfrm>
        <a:off x="23760" y="1949203"/>
        <a:ext cx="4958881" cy="439200"/>
      </dsp:txXfrm>
    </dsp:sp>
    <dsp:sp modelId="{252FE8E2-13CA-446C-B004-80301E5D49C4}">
      <dsp:nvSpPr>
        <dsp:cNvPr id="0" name=""/>
        <dsp:cNvSpPr/>
      </dsp:nvSpPr>
      <dsp:spPr>
        <a:xfrm>
          <a:off x="0" y="2412163"/>
          <a:ext cx="5006401"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953" tIns="20320" rIns="113792" bIns="20320" numCol="1" spcCol="1270" anchor="ctr" anchorCtr="0">
          <a:noAutofit/>
        </a:bodyPr>
        <a:lstStyle/>
        <a:p>
          <a:pPr marL="171450" lvl="1" indent="-171450" algn="l" defTabSz="711200">
            <a:lnSpc>
              <a:spcPct val="90000"/>
            </a:lnSpc>
            <a:spcBef>
              <a:spcPct val="0"/>
            </a:spcBef>
            <a:spcAft>
              <a:spcPct val="20000"/>
            </a:spcAft>
            <a:buChar char="•"/>
          </a:pPr>
          <a:r>
            <a:rPr lang="en-US" sz="1600" kern="1200" dirty="0">
              <a:solidFill>
                <a:srgbClr val="343433"/>
              </a:solidFill>
              <a:latin typeface="Arial" panose="020B0604020202020204" pitchFamily="34" charset="0"/>
              <a:cs typeface="Arial" panose="020B0604020202020204" pitchFamily="34" charset="0"/>
            </a:rPr>
            <a:t>Can I answer any questions now?</a:t>
          </a:r>
        </a:p>
      </dsp:txBody>
      <dsp:txXfrm>
        <a:off x="0" y="2412163"/>
        <a:ext cx="5006401" cy="430560"/>
      </dsp:txXfrm>
    </dsp:sp>
    <dsp:sp modelId="{E8569FA1-C181-46D9-9667-53753CAEB3F7}">
      <dsp:nvSpPr>
        <dsp:cNvPr id="0" name=""/>
        <dsp:cNvSpPr/>
      </dsp:nvSpPr>
      <dsp:spPr>
        <a:xfrm>
          <a:off x="0" y="2842723"/>
          <a:ext cx="5006401" cy="486720"/>
        </a:xfrm>
        <a:prstGeom prst="roundRect">
          <a:avLst/>
        </a:prstGeom>
        <a:solidFill>
          <a:srgbClr val="0E5993"/>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Get agreement</a:t>
          </a:r>
        </a:p>
      </dsp:txBody>
      <dsp:txXfrm>
        <a:off x="23760" y="2866483"/>
        <a:ext cx="4958881" cy="439200"/>
      </dsp:txXfrm>
    </dsp:sp>
    <dsp:sp modelId="{9948D94E-2ACB-4D8F-8CBB-C2E53214AEC8}">
      <dsp:nvSpPr>
        <dsp:cNvPr id="0" name=""/>
        <dsp:cNvSpPr/>
      </dsp:nvSpPr>
      <dsp:spPr>
        <a:xfrm>
          <a:off x="0" y="3329442"/>
          <a:ext cx="5006401" cy="672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953" tIns="20320" rIns="113792" bIns="20320" numCol="1" spcCol="1270" anchor="ctr" anchorCtr="0">
          <a:noAutofit/>
        </a:bodyPr>
        <a:lstStyle/>
        <a:p>
          <a:pPr marL="171450" lvl="1" indent="-171450" algn="l" defTabSz="711200">
            <a:lnSpc>
              <a:spcPct val="90000"/>
            </a:lnSpc>
            <a:spcBef>
              <a:spcPct val="0"/>
            </a:spcBef>
            <a:spcAft>
              <a:spcPct val="20000"/>
            </a:spcAft>
            <a:buChar char="•"/>
          </a:pPr>
          <a:r>
            <a:rPr lang="en-US" sz="1600" kern="1200" dirty="0">
              <a:solidFill>
                <a:srgbClr val="343433"/>
              </a:solidFill>
              <a:latin typeface="Arial" panose="020B0604020202020204" pitchFamily="34" charset="0"/>
              <a:cs typeface="Arial" panose="020B0604020202020204" pitchFamily="34" charset="0"/>
            </a:rPr>
            <a:t>Based on what your goals it sounds like a reverse mortgage maybe a perfect solution. Do you agree?</a:t>
          </a:r>
        </a:p>
      </dsp:txBody>
      <dsp:txXfrm>
        <a:off x="0" y="3329442"/>
        <a:ext cx="5006401" cy="67275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3D9DE5-DC2C-4345-A5A1-97A5D84C4F7A}">
      <dsp:nvSpPr>
        <dsp:cNvPr id="0" name=""/>
        <dsp:cNvSpPr/>
      </dsp:nvSpPr>
      <dsp:spPr>
        <a:xfrm>
          <a:off x="964" y="329834"/>
          <a:ext cx="2423070" cy="935305"/>
        </a:xfrm>
        <a:prstGeom prst="chevron">
          <a:avLst>
            <a:gd name="adj" fmla="val 40000"/>
          </a:avLst>
        </a:prstGeom>
        <a:solidFill>
          <a:srgbClr val="0E5993"/>
        </a:solidFill>
        <a:ln w="25400" cap="flat" cmpd="sng" algn="ctr">
          <a:solidFill>
            <a:srgbClr val="0E5993"/>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36A3168-C874-4F33-B271-F01ABB0DECC9}">
      <dsp:nvSpPr>
        <dsp:cNvPr id="0" name=""/>
        <dsp:cNvSpPr/>
      </dsp:nvSpPr>
      <dsp:spPr>
        <a:xfrm>
          <a:off x="647116" y="563660"/>
          <a:ext cx="2046148" cy="935305"/>
        </a:xfrm>
        <a:prstGeom prst="roundRect">
          <a:avLst>
            <a:gd name="adj" fmla="val 10000"/>
          </a:avLst>
        </a:prstGeom>
        <a:solidFill>
          <a:schemeClr val="lt1">
            <a:alpha val="90000"/>
            <a:hueOff val="0"/>
            <a:satOff val="0"/>
            <a:lumOff val="0"/>
            <a:alphaOff val="0"/>
          </a:schemeClr>
        </a:solidFill>
        <a:ln w="19050" cap="flat" cmpd="sng" algn="ctr">
          <a:solidFill>
            <a:srgbClr val="0E599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343433"/>
              </a:solidFill>
              <a:latin typeface="Arial" panose="020B0604020202020204" pitchFamily="34" charset="0"/>
              <a:cs typeface="Arial" panose="020B0604020202020204" pitchFamily="34" charset="0"/>
            </a:rPr>
            <a:t>Yes</a:t>
          </a:r>
          <a:endParaRPr lang="en-US" sz="2400" kern="1200" dirty="0">
            <a:solidFill>
              <a:srgbClr val="343433"/>
            </a:solidFill>
            <a:latin typeface="Arial" panose="020B0604020202020204" pitchFamily="34" charset="0"/>
            <a:cs typeface="Arial" panose="020B0604020202020204" pitchFamily="34" charset="0"/>
          </a:endParaRPr>
        </a:p>
      </dsp:txBody>
      <dsp:txXfrm>
        <a:off x="674510" y="591054"/>
        <a:ext cx="1991360" cy="880517"/>
      </dsp:txXfrm>
    </dsp:sp>
    <dsp:sp modelId="{83C1B1B8-1AEB-4BEA-A306-7E861CF5B1CF}">
      <dsp:nvSpPr>
        <dsp:cNvPr id="0" name=""/>
        <dsp:cNvSpPr/>
      </dsp:nvSpPr>
      <dsp:spPr>
        <a:xfrm>
          <a:off x="2768649" y="329834"/>
          <a:ext cx="2423070" cy="935305"/>
        </a:xfrm>
        <a:prstGeom prst="chevron">
          <a:avLst>
            <a:gd name="adj" fmla="val 40000"/>
          </a:avLst>
        </a:prstGeom>
        <a:solidFill>
          <a:srgbClr val="0E5993"/>
        </a:solidFill>
        <a:ln w="25400" cap="flat" cmpd="sng" algn="ctr">
          <a:solidFill>
            <a:srgbClr val="0E5993"/>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5FBD192-14BB-488C-9E1D-5E42EBF77875}">
      <dsp:nvSpPr>
        <dsp:cNvPr id="0" name=""/>
        <dsp:cNvSpPr/>
      </dsp:nvSpPr>
      <dsp:spPr>
        <a:xfrm>
          <a:off x="3414801" y="563660"/>
          <a:ext cx="2046148" cy="935305"/>
        </a:xfrm>
        <a:prstGeom prst="roundRect">
          <a:avLst>
            <a:gd name="adj" fmla="val 10000"/>
          </a:avLst>
        </a:prstGeom>
        <a:solidFill>
          <a:schemeClr val="lt1">
            <a:alpha val="90000"/>
            <a:hueOff val="0"/>
            <a:satOff val="0"/>
            <a:lumOff val="0"/>
            <a:alphaOff val="0"/>
          </a:schemeClr>
        </a:solidFill>
        <a:ln w="19050" cap="flat" cmpd="sng" algn="ctr">
          <a:solidFill>
            <a:srgbClr val="0E599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i="1" kern="1200" dirty="0">
              <a:solidFill>
                <a:srgbClr val="343433"/>
              </a:solidFill>
              <a:latin typeface="Arial" panose="020B0604020202020204" pitchFamily="34" charset="0"/>
              <a:cs typeface="Arial" panose="020B0604020202020204" pitchFamily="34" charset="0"/>
            </a:rPr>
            <a:t>Great, I need some time to put together a couple of programs for you, will you be available at 3 p.m. today?</a:t>
          </a:r>
          <a:endParaRPr lang="en-US" sz="1200" kern="1200" dirty="0">
            <a:solidFill>
              <a:srgbClr val="343433"/>
            </a:solidFill>
            <a:latin typeface="Arial" panose="020B0604020202020204" pitchFamily="34" charset="0"/>
            <a:cs typeface="Arial" panose="020B0604020202020204" pitchFamily="34" charset="0"/>
          </a:endParaRPr>
        </a:p>
      </dsp:txBody>
      <dsp:txXfrm>
        <a:off x="3442195" y="591054"/>
        <a:ext cx="1991360" cy="880517"/>
      </dsp:txXfrm>
    </dsp:sp>
    <dsp:sp modelId="{29835859-2378-42C3-AB40-F6706B967831}">
      <dsp:nvSpPr>
        <dsp:cNvPr id="0" name=""/>
        <dsp:cNvSpPr/>
      </dsp:nvSpPr>
      <dsp:spPr>
        <a:xfrm>
          <a:off x="5536334" y="329834"/>
          <a:ext cx="2423070" cy="935305"/>
        </a:xfrm>
        <a:prstGeom prst="chevron">
          <a:avLst>
            <a:gd name="adj" fmla="val 40000"/>
          </a:avLst>
        </a:prstGeom>
        <a:solidFill>
          <a:srgbClr val="0E5993"/>
        </a:solidFill>
        <a:ln w="25400" cap="flat" cmpd="sng" algn="ctr">
          <a:solidFill>
            <a:srgbClr val="0E5993"/>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AA65318-7E14-4DD1-A897-19DCC7699CEB}">
      <dsp:nvSpPr>
        <dsp:cNvPr id="0" name=""/>
        <dsp:cNvSpPr/>
      </dsp:nvSpPr>
      <dsp:spPr>
        <a:xfrm>
          <a:off x="6182487" y="563660"/>
          <a:ext cx="2046148" cy="935305"/>
        </a:xfrm>
        <a:prstGeom prst="roundRect">
          <a:avLst>
            <a:gd name="adj" fmla="val 10000"/>
          </a:avLst>
        </a:prstGeom>
        <a:solidFill>
          <a:schemeClr val="lt1">
            <a:alpha val="90000"/>
            <a:hueOff val="0"/>
            <a:satOff val="0"/>
            <a:lumOff val="0"/>
            <a:alphaOff val="0"/>
          </a:schemeClr>
        </a:solidFill>
        <a:ln w="19050" cap="flat" cmpd="sng" algn="ctr">
          <a:solidFill>
            <a:srgbClr val="0E599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i="1" kern="1200" dirty="0">
              <a:solidFill>
                <a:srgbClr val="343433"/>
              </a:solidFill>
              <a:latin typeface="Arial" panose="020B0604020202020204" pitchFamily="34" charset="0"/>
              <a:cs typeface="Arial" panose="020B0604020202020204" pitchFamily="34" charset="0"/>
            </a:rPr>
            <a:t>If no, what time works best for you? </a:t>
          </a:r>
          <a:endParaRPr lang="en-US" sz="1600" kern="1200" dirty="0">
            <a:solidFill>
              <a:srgbClr val="343433"/>
            </a:solidFill>
            <a:latin typeface="Arial" panose="020B0604020202020204" pitchFamily="34" charset="0"/>
            <a:cs typeface="Arial" panose="020B0604020202020204" pitchFamily="34" charset="0"/>
          </a:endParaRPr>
        </a:p>
      </dsp:txBody>
      <dsp:txXfrm>
        <a:off x="6209881" y="591054"/>
        <a:ext cx="1991360" cy="88051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5546AB-99C9-466D-AD0D-C8396EFCAB5C}">
      <dsp:nvSpPr>
        <dsp:cNvPr id="0" name=""/>
        <dsp:cNvSpPr/>
      </dsp:nvSpPr>
      <dsp:spPr>
        <a:xfrm>
          <a:off x="3264" y="0"/>
          <a:ext cx="3391887" cy="1079822"/>
        </a:xfrm>
        <a:prstGeom prst="chevron">
          <a:avLst>
            <a:gd name="adj" fmla="val 40000"/>
          </a:avLst>
        </a:prstGeom>
        <a:solidFill>
          <a:srgbClr val="0E5993"/>
        </a:solidFill>
        <a:ln w="25400" cap="flat" cmpd="sng" algn="ctr">
          <a:solidFill>
            <a:srgbClr val="0E5993"/>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A23C0C5-2FF0-488B-87D4-03428A35457B}">
      <dsp:nvSpPr>
        <dsp:cNvPr id="0" name=""/>
        <dsp:cNvSpPr/>
      </dsp:nvSpPr>
      <dsp:spPr>
        <a:xfrm>
          <a:off x="907767" y="269955"/>
          <a:ext cx="2864260" cy="1079822"/>
        </a:xfrm>
        <a:prstGeom prst="roundRect">
          <a:avLst>
            <a:gd name="adj" fmla="val 10000"/>
          </a:avLst>
        </a:prstGeom>
        <a:solidFill>
          <a:schemeClr val="lt1">
            <a:alpha val="90000"/>
            <a:hueOff val="0"/>
            <a:satOff val="0"/>
            <a:lumOff val="0"/>
            <a:alphaOff val="0"/>
          </a:schemeClr>
        </a:solidFill>
        <a:ln w="19050" cap="flat" cmpd="sng" algn="ctr">
          <a:solidFill>
            <a:srgbClr val="0E599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343433"/>
              </a:solidFill>
              <a:latin typeface="Arial" panose="020B0604020202020204" pitchFamily="34" charset="0"/>
              <a:cs typeface="Arial" panose="020B0604020202020204" pitchFamily="34" charset="0"/>
            </a:rPr>
            <a:t>No or Unsure</a:t>
          </a:r>
          <a:endParaRPr lang="en-US" sz="2400" kern="1200" dirty="0">
            <a:solidFill>
              <a:srgbClr val="343433"/>
            </a:solidFill>
            <a:latin typeface="Arial" panose="020B0604020202020204" pitchFamily="34" charset="0"/>
            <a:cs typeface="Arial" panose="020B0604020202020204" pitchFamily="34" charset="0"/>
          </a:endParaRPr>
        </a:p>
      </dsp:txBody>
      <dsp:txXfrm>
        <a:off x="939394" y="301582"/>
        <a:ext cx="2801006" cy="1016568"/>
      </dsp:txXfrm>
    </dsp:sp>
    <dsp:sp modelId="{AB4386A6-7C09-4DF0-AF42-874A2E6EAA51}">
      <dsp:nvSpPr>
        <dsp:cNvPr id="0" name=""/>
        <dsp:cNvSpPr/>
      </dsp:nvSpPr>
      <dsp:spPr>
        <a:xfrm>
          <a:off x="3877553" y="0"/>
          <a:ext cx="3391887" cy="1079822"/>
        </a:xfrm>
        <a:prstGeom prst="chevron">
          <a:avLst>
            <a:gd name="adj" fmla="val 40000"/>
          </a:avLst>
        </a:prstGeom>
        <a:solidFill>
          <a:srgbClr val="0E5993"/>
        </a:solidFill>
        <a:ln w="25400" cap="flat" cmpd="sng" algn="ctr">
          <a:solidFill>
            <a:srgbClr val="0E5993"/>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9F20600-6A14-49C6-AE1A-D3A95B3B75BB}">
      <dsp:nvSpPr>
        <dsp:cNvPr id="0" name=""/>
        <dsp:cNvSpPr/>
      </dsp:nvSpPr>
      <dsp:spPr>
        <a:xfrm>
          <a:off x="4782057" y="269955"/>
          <a:ext cx="2864260" cy="1079822"/>
        </a:xfrm>
        <a:prstGeom prst="roundRect">
          <a:avLst>
            <a:gd name="adj" fmla="val 10000"/>
          </a:avLst>
        </a:prstGeom>
        <a:solidFill>
          <a:schemeClr val="lt1">
            <a:alpha val="90000"/>
            <a:hueOff val="0"/>
            <a:satOff val="0"/>
            <a:lumOff val="0"/>
            <a:alphaOff val="0"/>
          </a:schemeClr>
        </a:solidFill>
        <a:ln w="19050" cap="flat" cmpd="sng" algn="ctr">
          <a:solidFill>
            <a:srgbClr val="0E599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i="1" kern="1200" dirty="0">
              <a:solidFill>
                <a:srgbClr val="343433"/>
              </a:solidFill>
              <a:latin typeface="Arial" panose="020B0604020202020204" pitchFamily="34" charset="0"/>
              <a:cs typeface="Arial" panose="020B0604020202020204" pitchFamily="34" charset="0"/>
            </a:rPr>
            <a:t>I apologize, maybe I missed something. My previous borrowers who have felt this way have either not understood something or not liked something about the program. Which one are you? </a:t>
          </a:r>
          <a:endParaRPr lang="en-US" sz="1200" kern="1200" dirty="0">
            <a:solidFill>
              <a:srgbClr val="343433"/>
            </a:solidFill>
            <a:latin typeface="Arial" panose="020B0604020202020204" pitchFamily="34" charset="0"/>
            <a:cs typeface="Arial" panose="020B0604020202020204" pitchFamily="34" charset="0"/>
          </a:endParaRPr>
        </a:p>
      </dsp:txBody>
      <dsp:txXfrm>
        <a:off x="4813684" y="301582"/>
        <a:ext cx="2801006" cy="101656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54793-1401-41CD-8163-4075F9DEA816}">
      <dsp:nvSpPr>
        <dsp:cNvPr id="0" name=""/>
        <dsp:cNvSpPr/>
      </dsp:nvSpPr>
      <dsp:spPr>
        <a:xfrm>
          <a:off x="9812" y="241929"/>
          <a:ext cx="1599260" cy="479778"/>
        </a:xfrm>
        <a:prstGeom prst="rect">
          <a:avLst/>
        </a:prstGeom>
        <a:solidFill>
          <a:srgbClr val="0E5993"/>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6377" tIns="126377" rIns="126377" bIns="126377"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Part I</a:t>
          </a:r>
        </a:p>
      </dsp:txBody>
      <dsp:txXfrm>
        <a:off x="9812" y="241929"/>
        <a:ext cx="1599260" cy="479778"/>
      </dsp:txXfrm>
    </dsp:sp>
    <dsp:sp modelId="{DC3DB5AA-49C3-4620-AEE3-81F1A1D39730}">
      <dsp:nvSpPr>
        <dsp:cNvPr id="0" name=""/>
        <dsp:cNvSpPr/>
      </dsp:nvSpPr>
      <dsp:spPr>
        <a:xfrm>
          <a:off x="9812" y="721707"/>
          <a:ext cx="1599260" cy="2455876"/>
        </a:xfrm>
        <a:prstGeom prst="rect">
          <a:avLst/>
        </a:prstGeom>
        <a:solidFill>
          <a:srgbClr val="DEDFDE"/>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71" tIns="157971" rIns="157971" bIns="157971" numCol="1" spcCol="1270" anchor="t" anchorCtr="0">
          <a:noAutofit/>
        </a:bodyPr>
        <a:lstStyle/>
        <a:p>
          <a:pPr marL="0" lvl="0" indent="0" algn="l" defTabSz="800100">
            <a:lnSpc>
              <a:spcPct val="100000"/>
            </a:lnSpc>
            <a:spcBef>
              <a:spcPts val="500"/>
            </a:spcBef>
            <a:spcAft>
              <a:spcPct val="35000"/>
            </a:spcAft>
            <a:buNone/>
          </a:pPr>
          <a:r>
            <a:rPr lang="en-US" sz="1800" kern="1200" dirty="0">
              <a:solidFill>
                <a:srgbClr val="343433"/>
              </a:solidFill>
              <a:latin typeface="Arial" panose="020B0604020202020204" pitchFamily="34" charset="0"/>
              <a:cs typeface="Arial" panose="020B0604020202020204" pitchFamily="34" charset="0"/>
            </a:rPr>
            <a:t>The Market and Myths</a:t>
          </a:r>
        </a:p>
        <a:p>
          <a:pPr marL="114300" lvl="1" indent="-114300" algn="l" defTabSz="622300">
            <a:lnSpc>
              <a:spcPct val="100000"/>
            </a:lnSpc>
            <a:spcBef>
              <a:spcPts val="500"/>
            </a:spcBef>
            <a:spcAft>
              <a:spcPct val="15000"/>
            </a:spcAft>
            <a:buChar char="•"/>
          </a:pPr>
          <a:r>
            <a:rPr lang="en-US" sz="1400" kern="1200" dirty="0">
              <a:solidFill>
                <a:srgbClr val="343433"/>
              </a:solidFill>
              <a:latin typeface="Arial" panose="020B0604020202020204" pitchFamily="34" charset="0"/>
              <a:cs typeface="Arial" panose="020B0604020202020204" pitchFamily="34" charset="0"/>
            </a:rPr>
            <a:t>Forward vs. Reverse</a:t>
          </a:r>
        </a:p>
        <a:p>
          <a:pPr marL="114300" lvl="1" indent="-114300" algn="l" defTabSz="622300">
            <a:lnSpc>
              <a:spcPct val="100000"/>
            </a:lnSpc>
            <a:spcBef>
              <a:spcPts val="500"/>
            </a:spcBef>
            <a:spcAft>
              <a:spcPct val="15000"/>
            </a:spcAft>
            <a:buChar char="•"/>
          </a:pPr>
          <a:r>
            <a:rPr lang="en-US" sz="1400" kern="1200" dirty="0">
              <a:solidFill>
                <a:srgbClr val="343433"/>
              </a:solidFill>
              <a:latin typeface="Arial" panose="020B0604020202020204" pitchFamily="34" charset="0"/>
              <a:cs typeface="Arial" panose="020B0604020202020204" pitchFamily="34" charset="0"/>
            </a:rPr>
            <a:t>Reverse Basics</a:t>
          </a:r>
        </a:p>
        <a:p>
          <a:pPr marL="114300" lvl="1" indent="-114300" algn="l" defTabSz="622300">
            <a:lnSpc>
              <a:spcPct val="100000"/>
            </a:lnSpc>
            <a:spcBef>
              <a:spcPts val="500"/>
            </a:spcBef>
            <a:spcAft>
              <a:spcPct val="15000"/>
            </a:spcAft>
            <a:buChar char="•"/>
          </a:pPr>
          <a:r>
            <a:rPr lang="en-US" sz="1400" kern="1200" dirty="0">
              <a:solidFill>
                <a:srgbClr val="343433"/>
              </a:solidFill>
              <a:latin typeface="Arial" panose="020B0604020202020204" pitchFamily="34" charset="0"/>
              <a:cs typeface="Arial" panose="020B0604020202020204" pitchFamily="34" charset="0"/>
            </a:rPr>
            <a:t>Reverse Products</a:t>
          </a:r>
        </a:p>
      </dsp:txBody>
      <dsp:txXfrm>
        <a:off x="9812" y="721707"/>
        <a:ext cx="1599260" cy="2455876"/>
      </dsp:txXfrm>
    </dsp:sp>
    <dsp:sp modelId="{864E6765-32CE-40A1-AA9F-D58DCEE897E2}">
      <dsp:nvSpPr>
        <dsp:cNvPr id="0" name=""/>
        <dsp:cNvSpPr/>
      </dsp:nvSpPr>
      <dsp:spPr>
        <a:xfrm>
          <a:off x="1716862" y="241929"/>
          <a:ext cx="1599260" cy="479778"/>
        </a:xfrm>
        <a:prstGeom prst="rect">
          <a:avLst/>
        </a:prstGeom>
        <a:solidFill>
          <a:srgbClr val="0E5993"/>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6377" tIns="126377" rIns="126377" bIns="126377"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FEFAF2"/>
              </a:solidFill>
              <a:latin typeface="Arial" panose="020B0604020202020204" pitchFamily="34" charset="0"/>
              <a:ea typeface="+mn-ea"/>
              <a:cs typeface="Arial" panose="020B0604020202020204" pitchFamily="34" charset="0"/>
            </a:rPr>
            <a:t>Part II</a:t>
          </a:r>
        </a:p>
      </dsp:txBody>
      <dsp:txXfrm>
        <a:off x="1716862" y="241929"/>
        <a:ext cx="1599260" cy="479778"/>
      </dsp:txXfrm>
    </dsp:sp>
    <dsp:sp modelId="{0BC650D7-9796-4C2F-9304-AE70E71255AA}">
      <dsp:nvSpPr>
        <dsp:cNvPr id="0" name=""/>
        <dsp:cNvSpPr/>
      </dsp:nvSpPr>
      <dsp:spPr>
        <a:xfrm>
          <a:off x="1716862" y="721707"/>
          <a:ext cx="1599260" cy="2455876"/>
        </a:xfrm>
        <a:prstGeom prst="rect">
          <a:avLst/>
        </a:prstGeom>
        <a:solidFill>
          <a:srgbClr val="F2F2F1"/>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71" tIns="157971" rIns="157971" bIns="157971" numCol="1" spcCol="1270" anchor="t" anchorCtr="0">
          <a:noAutofit/>
        </a:bodyPr>
        <a:lstStyle/>
        <a:p>
          <a:pPr marL="0" lvl="0" indent="0" algn="l" defTabSz="800100">
            <a:lnSpc>
              <a:spcPct val="100000"/>
            </a:lnSpc>
            <a:spcBef>
              <a:spcPts val="500"/>
            </a:spcBef>
            <a:spcAft>
              <a:spcPct val="35000"/>
            </a:spcAft>
            <a:buNone/>
          </a:pPr>
          <a:r>
            <a:rPr lang="en-US" sz="1800" kern="1200" dirty="0">
              <a:solidFill>
                <a:srgbClr val="343433"/>
              </a:solidFill>
              <a:latin typeface="Arial" panose="020B0604020202020204" pitchFamily="34" charset="0"/>
              <a:cs typeface="Arial" panose="020B0604020202020204" pitchFamily="34" charset="0"/>
            </a:rPr>
            <a:t>Borrowers</a:t>
          </a:r>
        </a:p>
        <a:p>
          <a:pPr marL="114300" lvl="1" indent="-114300" algn="l" defTabSz="622300">
            <a:lnSpc>
              <a:spcPct val="100000"/>
            </a:lnSpc>
            <a:spcBef>
              <a:spcPts val="500"/>
            </a:spcBef>
            <a:spcAft>
              <a:spcPct val="15000"/>
            </a:spcAft>
            <a:buChar char="•"/>
          </a:pPr>
          <a:r>
            <a:rPr lang="en-US" sz="1400" kern="1200">
              <a:solidFill>
                <a:srgbClr val="343433"/>
              </a:solidFill>
              <a:latin typeface="Arial" panose="020B0604020202020204" pitchFamily="34" charset="0"/>
              <a:cs typeface="Arial" panose="020B0604020202020204" pitchFamily="34" charset="0"/>
            </a:rPr>
            <a:t>Counseling</a:t>
          </a:r>
        </a:p>
        <a:p>
          <a:pPr marL="114300" lvl="1" indent="-114300" algn="l" defTabSz="622300">
            <a:lnSpc>
              <a:spcPct val="100000"/>
            </a:lnSpc>
            <a:spcBef>
              <a:spcPts val="500"/>
            </a:spcBef>
            <a:spcAft>
              <a:spcPct val="15000"/>
            </a:spcAft>
            <a:buChar char="•"/>
          </a:pPr>
          <a:r>
            <a:rPr lang="en-US" sz="1400" kern="1200" dirty="0">
              <a:solidFill>
                <a:srgbClr val="343433"/>
              </a:solidFill>
              <a:latin typeface="Arial" panose="020B0604020202020204" pitchFamily="34" charset="0"/>
              <a:cs typeface="Arial" panose="020B0604020202020204" pitchFamily="34" charset="0"/>
            </a:rPr>
            <a:t>Property</a:t>
          </a:r>
        </a:p>
      </dsp:txBody>
      <dsp:txXfrm>
        <a:off x="1716862" y="721707"/>
        <a:ext cx="1599260" cy="2455876"/>
      </dsp:txXfrm>
    </dsp:sp>
    <dsp:sp modelId="{2B3CA903-0CA1-48A0-AA5B-31AA71B3F1A2}">
      <dsp:nvSpPr>
        <dsp:cNvPr id="0" name=""/>
        <dsp:cNvSpPr/>
      </dsp:nvSpPr>
      <dsp:spPr>
        <a:xfrm>
          <a:off x="3423912" y="241929"/>
          <a:ext cx="1599260" cy="479778"/>
        </a:xfrm>
        <a:prstGeom prst="rect">
          <a:avLst/>
        </a:prstGeom>
        <a:solidFill>
          <a:srgbClr val="0E5993"/>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6377" tIns="126377" rIns="126377" bIns="126377"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FEFAF2"/>
              </a:solidFill>
              <a:latin typeface="Arial" panose="020B0604020202020204" pitchFamily="34" charset="0"/>
              <a:ea typeface="+mn-ea"/>
              <a:cs typeface="Arial" panose="020B0604020202020204" pitchFamily="34" charset="0"/>
            </a:rPr>
            <a:t>Part III</a:t>
          </a:r>
        </a:p>
      </dsp:txBody>
      <dsp:txXfrm>
        <a:off x="3423912" y="241929"/>
        <a:ext cx="1599260" cy="479778"/>
      </dsp:txXfrm>
    </dsp:sp>
    <dsp:sp modelId="{9506C156-2E26-4919-92F8-C6FA898981EA}">
      <dsp:nvSpPr>
        <dsp:cNvPr id="0" name=""/>
        <dsp:cNvSpPr/>
      </dsp:nvSpPr>
      <dsp:spPr>
        <a:xfrm>
          <a:off x="3423912" y="721707"/>
          <a:ext cx="1599260" cy="2455876"/>
        </a:xfrm>
        <a:prstGeom prst="rect">
          <a:avLst/>
        </a:prstGeom>
        <a:solidFill>
          <a:srgbClr val="DEDFDE"/>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71" tIns="157971" rIns="157971" bIns="157971" numCol="1" spcCol="1270" anchor="t" anchorCtr="0">
          <a:noAutofit/>
        </a:bodyPr>
        <a:lstStyle/>
        <a:p>
          <a:pPr marL="0" lvl="0" indent="0" algn="l" defTabSz="800100">
            <a:lnSpc>
              <a:spcPct val="100000"/>
            </a:lnSpc>
            <a:spcBef>
              <a:spcPts val="500"/>
            </a:spcBef>
            <a:spcAft>
              <a:spcPct val="35000"/>
            </a:spcAft>
            <a:buNone/>
          </a:pPr>
          <a:r>
            <a:rPr lang="en-US" sz="1800" kern="1200" dirty="0">
              <a:solidFill>
                <a:srgbClr val="343433"/>
              </a:solidFill>
              <a:latin typeface="Arial" panose="020B0604020202020204" pitchFamily="34" charset="0"/>
              <a:cs typeface="Arial" panose="020B0604020202020204" pitchFamily="34" charset="0"/>
            </a:rPr>
            <a:t>Calculations</a:t>
          </a:r>
        </a:p>
        <a:p>
          <a:pPr marL="114300" lvl="1" indent="-114300" algn="l" defTabSz="622300">
            <a:lnSpc>
              <a:spcPct val="100000"/>
            </a:lnSpc>
            <a:spcBef>
              <a:spcPts val="500"/>
            </a:spcBef>
            <a:spcAft>
              <a:spcPct val="15000"/>
            </a:spcAft>
            <a:buChar char="•"/>
          </a:pPr>
          <a:r>
            <a:rPr lang="en-US" sz="1400" kern="1200">
              <a:solidFill>
                <a:srgbClr val="343433"/>
              </a:solidFill>
              <a:latin typeface="Arial" panose="020B0604020202020204" pitchFamily="34" charset="0"/>
              <a:cs typeface="Arial" panose="020B0604020202020204" pitchFamily="34" charset="0"/>
            </a:rPr>
            <a:t>Fees</a:t>
          </a:r>
        </a:p>
        <a:p>
          <a:pPr marL="114300" lvl="1" indent="-114300" algn="l" defTabSz="622300">
            <a:lnSpc>
              <a:spcPct val="100000"/>
            </a:lnSpc>
            <a:spcBef>
              <a:spcPts val="500"/>
            </a:spcBef>
            <a:spcAft>
              <a:spcPct val="15000"/>
            </a:spcAft>
            <a:buChar char="•"/>
          </a:pPr>
          <a:r>
            <a:rPr lang="en-US" sz="1400" kern="1200" dirty="0">
              <a:solidFill>
                <a:srgbClr val="343433"/>
              </a:solidFill>
              <a:latin typeface="Arial" panose="020B0604020202020204" pitchFamily="34" charset="0"/>
              <a:cs typeface="Arial" panose="020B0604020202020204" pitchFamily="34" charset="0"/>
            </a:rPr>
            <a:t>Disclosing</a:t>
          </a:r>
        </a:p>
      </dsp:txBody>
      <dsp:txXfrm>
        <a:off x="3423912" y="721707"/>
        <a:ext cx="1599260" cy="2455876"/>
      </dsp:txXfrm>
    </dsp:sp>
    <dsp:sp modelId="{F22DF3EB-83F0-4477-AA97-082BB6FD7772}">
      <dsp:nvSpPr>
        <dsp:cNvPr id="0" name=""/>
        <dsp:cNvSpPr/>
      </dsp:nvSpPr>
      <dsp:spPr>
        <a:xfrm>
          <a:off x="5130962" y="241929"/>
          <a:ext cx="1599260" cy="479778"/>
        </a:xfrm>
        <a:prstGeom prst="rect">
          <a:avLst/>
        </a:prstGeom>
        <a:solidFill>
          <a:srgbClr val="0E5993"/>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6377" tIns="126377" rIns="126377" bIns="126377"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FEFAF2"/>
              </a:solidFill>
              <a:latin typeface="Arial" panose="020B0604020202020204" pitchFamily="34" charset="0"/>
              <a:ea typeface="+mn-ea"/>
              <a:cs typeface="Arial" panose="020B0604020202020204" pitchFamily="34" charset="0"/>
            </a:rPr>
            <a:t>Part IV</a:t>
          </a:r>
        </a:p>
      </dsp:txBody>
      <dsp:txXfrm>
        <a:off x="5130962" y="241929"/>
        <a:ext cx="1599260" cy="479778"/>
      </dsp:txXfrm>
    </dsp:sp>
    <dsp:sp modelId="{38A59CB0-7B3D-43CB-BE1C-3A828A6AC113}">
      <dsp:nvSpPr>
        <dsp:cNvPr id="0" name=""/>
        <dsp:cNvSpPr/>
      </dsp:nvSpPr>
      <dsp:spPr>
        <a:xfrm>
          <a:off x="5130962" y="721707"/>
          <a:ext cx="1599260" cy="2455876"/>
        </a:xfrm>
        <a:prstGeom prst="rect">
          <a:avLst/>
        </a:prstGeom>
        <a:solidFill>
          <a:srgbClr val="F2F2F1"/>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71" tIns="157971" rIns="157971" bIns="157971" numCol="1" spcCol="1270" anchor="t" anchorCtr="0">
          <a:noAutofit/>
        </a:bodyPr>
        <a:lstStyle/>
        <a:p>
          <a:pPr marL="0" lvl="0" indent="0" algn="l" defTabSz="800100">
            <a:lnSpc>
              <a:spcPct val="100000"/>
            </a:lnSpc>
            <a:spcBef>
              <a:spcPts val="500"/>
            </a:spcBef>
            <a:spcAft>
              <a:spcPts val="0"/>
            </a:spcAft>
            <a:buNone/>
          </a:pPr>
          <a:r>
            <a:rPr lang="en-US" sz="1800" kern="1200" dirty="0">
              <a:solidFill>
                <a:srgbClr val="343433"/>
              </a:solidFill>
              <a:latin typeface="Arial" panose="020B0604020202020204" pitchFamily="34" charset="0"/>
              <a:cs typeface="Arial" panose="020B0604020202020204" pitchFamily="34" charset="0"/>
            </a:rPr>
            <a:t>Selling Reverses</a:t>
          </a:r>
        </a:p>
      </dsp:txBody>
      <dsp:txXfrm>
        <a:off x="5130962" y="721707"/>
        <a:ext cx="1599260" cy="2455876"/>
      </dsp:txXfrm>
    </dsp:sp>
    <dsp:sp modelId="{278BB3C4-99A1-4499-985B-076417F6A4C8}">
      <dsp:nvSpPr>
        <dsp:cNvPr id="0" name=""/>
        <dsp:cNvSpPr/>
      </dsp:nvSpPr>
      <dsp:spPr>
        <a:xfrm>
          <a:off x="6838012" y="241929"/>
          <a:ext cx="1599260" cy="479778"/>
        </a:xfrm>
        <a:prstGeom prst="rect">
          <a:avLst/>
        </a:prstGeom>
        <a:solidFill>
          <a:srgbClr val="0E5993"/>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6377" tIns="126377" rIns="126377" bIns="126377"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FEFAF2"/>
              </a:solidFill>
              <a:latin typeface="Arial" panose="020B0604020202020204" pitchFamily="34" charset="0"/>
              <a:ea typeface="+mn-ea"/>
              <a:cs typeface="Arial" panose="020B0604020202020204" pitchFamily="34" charset="0"/>
            </a:rPr>
            <a:t>Part V</a:t>
          </a:r>
        </a:p>
      </dsp:txBody>
      <dsp:txXfrm>
        <a:off x="6838012" y="241929"/>
        <a:ext cx="1599260" cy="479778"/>
      </dsp:txXfrm>
    </dsp:sp>
    <dsp:sp modelId="{1D432BEE-5418-410E-A6D3-AAB655076174}">
      <dsp:nvSpPr>
        <dsp:cNvPr id="0" name=""/>
        <dsp:cNvSpPr/>
      </dsp:nvSpPr>
      <dsp:spPr>
        <a:xfrm>
          <a:off x="6838012" y="721707"/>
          <a:ext cx="1599260" cy="2455876"/>
        </a:xfrm>
        <a:prstGeom prst="rect">
          <a:avLst/>
        </a:prstGeom>
        <a:solidFill>
          <a:srgbClr val="DEDFDE"/>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71" tIns="157971" rIns="157971" bIns="157971" numCol="1" spcCol="1270" anchor="t" anchorCtr="0">
          <a:noAutofit/>
        </a:bodyPr>
        <a:lstStyle/>
        <a:p>
          <a:pPr marL="0" lvl="0" indent="0" algn="l" defTabSz="800100">
            <a:lnSpc>
              <a:spcPct val="100000"/>
            </a:lnSpc>
            <a:spcBef>
              <a:spcPts val="500"/>
            </a:spcBef>
            <a:spcAft>
              <a:spcPct val="35000"/>
            </a:spcAft>
            <a:buNone/>
          </a:pPr>
          <a:r>
            <a:rPr lang="en-US" sz="1800" kern="1200" dirty="0">
              <a:solidFill>
                <a:srgbClr val="343433"/>
              </a:solidFill>
              <a:latin typeface="Arial" panose="020B0604020202020204" pitchFamily="34" charset="0"/>
              <a:cs typeface="Arial" panose="020B0604020202020204" pitchFamily="34" charset="0"/>
            </a:rPr>
            <a:t>Loan Flow</a:t>
          </a:r>
        </a:p>
        <a:p>
          <a:pPr marL="114300" lvl="1" indent="-114300" algn="l" defTabSz="622300">
            <a:lnSpc>
              <a:spcPct val="100000"/>
            </a:lnSpc>
            <a:spcBef>
              <a:spcPts val="500"/>
            </a:spcBef>
            <a:spcAft>
              <a:spcPct val="15000"/>
            </a:spcAft>
            <a:buChar char="•"/>
          </a:pPr>
          <a:r>
            <a:rPr lang="en-US" sz="1400" kern="1200" dirty="0">
              <a:solidFill>
                <a:srgbClr val="343433"/>
              </a:solidFill>
              <a:latin typeface="Arial" panose="020B0604020202020204" pitchFamily="34" charset="0"/>
              <a:cs typeface="Arial" panose="020B0604020202020204" pitchFamily="34" charset="0"/>
            </a:rPr>
            <a:t>Life of Loan</a:t>
          </a:r>
        </a:p>
      </dsp:txBody>
      <dsp:txXfrm>
        <a:off x="6838012" y="721707"/>
        <a:ext cx="1599260" cy="2455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36DFE6-6D9C-4A2F-9A41-3C3759360B67}">
      <dsp:nvSpPr>
        <dsp:cNvPr id="0" name=""/>
        <dsp:cNvSpPr/>
      </dsp:nvSpPr>
      <dsp:spPr>
        <a:xfrm>
          <a:off x="45738" y="0"/>
          <a:ext cx="3653493" cy="3653493"/>
        </a:xfrm>
        <a:prstGeom prst="ellipse">
          <a:avLst/>
        </a:prstGeom>
        <a:solidFill>
          <a:srgbClr val="3434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91440" numCol="1" spcCol="1270" anchor="t" anchorCtr="0">
          <a:noAutofit/>
        </a:bodyPr>
        <a:lstStyle/>
        <a:p>
          <a:pPr marL="0" lvl="0" indent="0" algn="ctr" defTabSz="488950">
            <a:lnSpc>
              <a:spcPct val="90000"/>
            </a:lnSpc>
            <a:spcBef>
              <a:spcPct val="0"/>
            </a:spcBef>
            <a:spcAft>
              <a:spcPts val="0"/>
            </a:spcAft>
            <a:buNone/>
          </a:pPr>
          <a:endParaRPr lang="en-US" sz="1100" b="0" i="0" kern="1200" dirty="0">
            <a:latin typeface="Arial" panose="020B0604020202020204" pitchFamily="34" charset="0"/>
            <a:cs typeface="Arial" panose="020B0604020202020204" pitchFamily="34" charset="0"/>
          </a:endParaRPr>
        </a:p>
      </dsp:txBody>
      <dsp:txXfrm>
        <a:off x="1187454" y="182674"/>
        <a:ext cx="1370059" cy="365349"/>
      </dsp:txXfrm>
    </dsp:sp>
    <dsp:sp modelId="{C16C6571-ACB8-414A-8FD1-55900F1CA3C7}">
      <dsp:nvSpPr>
        <dsp:cNvPr id="0" name=""/>
        <dsp:cNvSpPr/>
      </dsp:nvSpPr>
      <dsp:spPr>
        <a:xfrm>
          <a:off x="319530" y="548023"/>
          <a:ext cx="3105469" cy="3105469"/>
        </a:xfrm>
        <a:prstGeom prst="ellipse">
          <a:avLst/>
        </a:prstGeom>
        <a:solidFill>
          <a:srgbClr val="25366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ts val="0"/>
            </a:spcAft>
            <a:buNone/>
          </a:pPr>
          <a:endParaRPr lang="en-US" sz="1100" b="0" i="0" kern="1200" dirty="0">
            <a:latin typeface="Arial" panose="020B0604020202020204" pitchFamily="34" charset="0"/>
            <a:cs typeface="Arial" panose="020B0604020202020204" pitchFamily="34" charset="0"/>
          </a:endParaRPr>
        </a:p>
      </dsp:txBody>
      <dsp:txXfrm>
        <a:off x="1202648" y="726588"/>
        <a:ext cx="1339233" cy="357128"/>
      </dsp:txXfrm>
    </dsp:sp>
    <dsp:sp modelId="{83541CC2-D5B9-4E54-85F2-76DA1EC284D1}">
      <dsp:nvSpPr>
        <dsp:cNvPr id="0" name=""/>
        <dsp:cNvSpPr/>
      </dsp:nvSpPr>
      <dsp:spPr>
        <a:xfrm>
          <a:off x="593542" y="1096047"/>
          <a:ext cx="2557445" cy="2557445"/>
        </a:xfrm>
        <a:prstGeom prst="ellipse">
          <a:avLst/>
        </a:prstGeom>
        <a:solidFill>
          <a:srgbClr val="0E599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ts val="0"/>
            </a:spcAft>
            <a:buNone/>
          </a:pPr>
          <a:endParaRPr lang="en-US" sz="1100" b="0" i="0" kern="1200" dirty="0">
            <a:latin typeface="Arial" panose="020B0604020202020204" pitchFamily="34" charset="0"/>
            <a:cs typeface="Arial" panose="020B0604020202020204" pitchFamily="34" charset="0"/>
          </a:endParaRPr>
        </a:p>
      </dsp:txBody>
      <dsp:txXfrm>
        <a:off x="1210526" y="1272511"/>
        <a:ext cx="1323477" cy="352927"/>
      </dsp:txXfrm>
    </dsp:sp>
    <dsp:sp modelId="{6B54A849-4FDC-416E-B98D-730C0A5DA02F}">
      <dsp:nvSpPr>
        <dsp:cNvPr id="0" name=""/>
        <dsp:cNvSpPr/>
      </dsp:nvSpPr>
      <dsp:spPr>
        <a:xfrm>
          <a:off x="1034628" y="1906200"/>
          <a:ext cx="1675274" cy="1747292"/>
        </a:xfrm>
        <a:prstGeom prst="ellipse">
          <a:avLst/>
        </a:prstGeom>
        <a:solidFill>
          <a:srgbClr val="EBAD3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ts val="0"/>
            </a:spcAft>
            <a:buNone/>
          </a:pPr>
          <a:endParaRPr lang="en-US" sz="1100" b="0" i="0" u="none" kern="1200" dirty="0">
            <a:latin typeface="Arial" panose="020B0604020202020204" pitchFamily="34" charset="0"/>
            <a:cs typeface="Arial" panose="020B0604020202020204" pitchFamily="34" charset="0"/>
          </a:endParaRPr>
        </a:p>
      </dsp:txBody>
      <dsp:txXfrm>
        <a:off x="1419941" y="2063457"/>
        <a:ext cx="904648" cy="314512"/>
      </dsp:txXfrm>
    </dsp:sp>
    <dsp:sp modelId="{BDFAB73D-0080-49CB-A532-8D72D71B3768}">
      <dsp:nvSpPr>
        <dsp:cNvPr id="0" name=""/>
        <dsp:cNvSpPr/>
      </dsp:nvSpPr>
      <dsp:spPr>
        <a:xfrm>
          <a:off x="1579087" y="3069401"/>
          <a:ext cx="597375" cy="584091"/>
        </a:xfrm>
        <a:prstGeom prst="ellipse">
          <a:avLst/>
        </a:prstGeom>
        <a:solidFill>
          <a:srgbClr val="00602B"/>
        </a:solidFill>
        <a:ln w="19050" cap="flat" cmpd="sng" algn="ctr">
          <a:solidFill>
            <a:srgbClr val="F9FBF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t" anchorCtr="0">
          <a:noAutofit/>
        </a:bodyPr>
        <a:lstStyle/>
        <a:p>
          <a:pPr marL="0" lvl="0" indent="0" algn="ctr" defTabSz="444500">
            <a:lnSpc>
              <a:spcPct val="90000"/>
            </a:lnSpc>
            <a:spcBef>
              <a:spcPct val="0"/>
            </a:spcBef>
            <a:spcAft>
              <a:spcPct val="35000"/>
            </a:spcAft>
            <a:buNone/>
          </a:pPr>
          <a:endParaRPr lang="en-US" sz="1000" b="0" i="0" u="none" kern="1200" dirty="0">
            <a:solidFill>
              <a:schemeClr val="bg1"/>
            </a:solidFill>
            <a:latin typeface="Arial" panose="020B0604020202020204" pitchFamily="34" charset="0"/>
            <a:cs typeface="Arial" panose="020B0604020202020204" pitchFamily="34" charset="0"/>
          </a:endParaRPr>
        </a:p>
      </dsp:txBody>
      <dsp:txXfrm>
        <a:off x="1666570" y="3215424"/>
        <a:ext cx="422408" cy="2920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733A91-7DDE-4855-ADEA-F4C7497E01FA}">
      <dsp:nvSpPr>
        <dsp:cNvPr id="0" name=""/>
        <dsp:cNvSpPr/>
      </dsp:nvSpPr>
      <dsp:spPr>
        <a:xfrm>
          <a:off x="0" y="874613"/>
          <a:ext cx="4175124" cy="1670049"/>
        </a:xfrm>
        <a:prstGeom prst="leftRightRibbon">
          <a:avLst/>
        </a:prstGeom>
        <a:solidFill>
          <a:srgbClr val="0E5993"/>
        </a:solidFill>
        <a:ln>
          <a:noFill/>
        </a:ln>
        <a:effectLst/>
      </dsp:spPr>
      <dsp:style>
        <a:lnRef idx="0">
          <a:scrgbClr r="0" g="0" b="0"/>
        </a:lnRef>
        <a:fillRef idx="3">
          <a:scrgbClr r="0" g="0" b="0"/>
        </a:fillRef>
        <a:effectRef idx="2">
          <a:scrgbClr r="0" g="0" b="0"/>
        </a:effectRef>
        <a:fontRef idx="minor">
          <a:schemeClr val="lt1"/>
        </a:fontRef>
      </dsp:style>
    </dsp:sp>
    <dsp:sp modelId="{810ECB67-37B1-4176-95D6-F6008A9D3B67}">
      <dsp:nvSpPr>
        <dsp:cNvPr id="0" name=""/>
        <dsp:cNvSpPr/>
      </dsp:nvSpPr>
      <dsp:spPr>
        <a:xfrm>
          <a:off x="653398" y="1177035"/>
          <a:ext cx="1377790" cy="818324"/>
        </a:xfrm>
        <a:prstGeom prst="rect">
          <a:avLst/>
        </a:prstGeom>
        <a:noFill/>
        <a:ln>
          <a:noFill/>
        </a:ln>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71120" rIns="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latin typeface="Arial" panose="020B0604020202020204" pitchFamily="34" charset="0"/>
              <a:cs typeface="Arial" panose="020B0604020202020204" pitchFamily="34" charset="0"/>
            </a:rPr>
            <a:t>LOC</a:t>
          </a:r>
        </a:p>
      </dsp:txBody>
      <dsp:txXfrm>
        <a:off x="653398" y="1177035"/>
        <a:ext cx="1377790" cy="818324"/>
      </dsp:txXfrm>
    </dsp:sp>
    <dsp:sp modelId="{24D7BA39-3114-41EC-BC24-7361CFFFB671}">
      <dsp:nvSpPr>
        <dsp:cNvPr id="0" name=""/>
        <dsp:cNvSpPr/>
      </dsp:nvSpPr>
      <dsp:spPr>
        <a:xfrm>
          <a:off x="2087562" y="1434079"/>
          <a:ext cx="1628298" cy="818324"/>
        </a:xfrm>
        <a:prstGeom prst="rect">
          <a:avLst/>
        </a:prstGeom>
        <a:noFill/>
        <a:ln>
          <a:noFill/>
        </a:ln>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71120" rIns="0" bIns="76200" numCol="1" spcCol="1270" anchor="ctr" anchorCtr="0">
          <a:noAutofit/>
        </a:bodyPr>
        <a:lstStyle/>
        <a:p>
          <a:pPr marL="0" lvl="0" indent="0" algn="ctr" defTabSz="889000">
            <a:lnSpc>
              <a:spcPct val="100000"/>
            </a:lnSpc>
            <a:spcBef>
              <a:spcPct val="0"/>
            </a:spcBef>
            <a:spcAft>
              <a:spcPct val="35000"/>
            </a:spcAft>
            <a:buNone/>
          </a:pPr>
          <a:r>
            <a:rPr lang="en-US" sz="2000" b="1" kern="1200" dirty="0">
              <a:latin typeface="Arial" panose="020B0604020202020204" pitchFamily="34" charset="0"/>
              <a:cs typeface="Arial" panose="020B0604020202020204" pitchFamily="34" charset="0"/>
            </a:rPr>
            <a:t>Monthly Payments</a:t>
          </a:r>
        </a:p>
      </dsp:txBody>
      <dsp:txXfrm>
        <a:off x="2087562" y="1434079"/>
        <a:ext cx="1628298" cy="8183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945D37-8CC5-4D07-BB79-57535FB6E12B}">
      <dsp:nvSpPr>
        <dsp:cNvPr id="0" name=""/>
        <dsp:cNvSpPr/>
      </dsp:nvSpPr>
      <dsp:spPr>
        <a:xfrm>
          <a:off x="0" y="0"/>
          <a:ext cx="500640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5CBEDA-8239-4BDB-9650-DBF878F37DCA}">
      <dsp:nvSpPr>
        <dsp:cNvPr id="0" name=""/>
        <dsp:cNvSpPr/>
      </dsp:nvSpPr>
      <dsp:spPr>
        <a:xfrm>
          <a:off x="0" y="0"/>
          <a:ext cx="5006401" cy="1013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1" kern="1200" dirty="0">
              <a:solidFill>
                <a:srgbClr val="343433"/>
              </a:solidFill>
              <a:latin typeface="Arial" panose="020B0604020202020204" pitchFamily="34" charset="0"/>
              <a:cs typeface="Arial" panose="020B0604020202020204" pitchFamily="34" charset="0"/>
            </a:rPr>
            <a:t>Monthly Statement </a:t>
          </a:r>
          <a:r>
            <a:rPr lang="en-US" sz="1900" kern="1200" dirty="0">
              <a:solidFill>
                <a:srgbClr val="343433"/>
              </a:solidFill>
              <a:latin typeface="Arial" panose="020B0604020202020204" pitchFamily="34" charset="0"/>
              <a:cs typeface="Arial" panose="020B0604020202020204" pitchFamily="34" charset="0"/>
            </a:rPr>
            <a:t>– Provides current information that can estimate the monetary tests and possibly seasoning. </a:t>
          </a:r>
        </a:p>
      </dsp:txBody>
      <dsp:txXfrm>
        <a:off x="0" y="0"/>
        <a:ext cx="5006401" cy="1013177"/>
      </dsp:txXfrm>
    </dsp:sp>
    <dsp:sp modelId="{E1CCAB62-D563-44B9-A323-E8AC465206B2}">
      <dsp:nvSpPr>
        <dsp:cNvPr id="0" name=""/>
        <dsp:cNvSpPr/>
      </dsp:nvSpPr>
      <dsp:spPr>
        <a:xfrm>
          <a:off x="0" y="1013177"/>
          <a:ext cx="5006401" cy="0"/>
        </a:xfrm>
        <a:prstGeom prst="line">
          <a:avLst/>
        </a:prstGeom>
        <a:solidFill>
          <a:schemeClr val="accent1">
            <a:hueOff val="0"/>
            <a:satOff val="0"/>
            <a:lumOff val="0"/>
            <a:alphaOff val="0"/>
          </a:schemeClr>
        </a:solidFill>
        <a:ln w="19050" cap="flat" cmpd="sng" algn="ctr">
          <a:solidFill>
            <a:srgbClr val="0E5993"/>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C3B075-ED9D-4F2F-9A9D-E53E0AA69DA5}">
      <dsp:nvSpPr>
        <dsp:cNvPr id="0" name=""/>
        <dsp:cNvSpPr/>
      </dsp:nvSpPr>
      <dsp:spPr>
        <a:xfrm>
          <a:off x="0" y="1013177"/>
          <a:ext cx="5006401" cy="1013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1" kern="1200" dirty="0">
              <a:solidFill>
                <a:srgbClr val="343433"/>
              </a:solidFill>
              <a:latin typeface="Arial" panose="020B0604020202020204" pitchFamily="34" charset="0"/>
              <a:cs typeface="Arial" panose="020B0604020202020204" pitchFamily="34" charset="0"/>
            </a:rPr>
            <a:t>Anti-Churning Disclosure </a:t>
          </a:r>
          <a:r>
            <a:rPr lang="en-US" sz="1900" kern="1200" dirty="0">
              <a:solidFill>
                <a:srgbClr val="343433"/>
              </a:solidFill>
              <a:latin typeface="Arial" panose="020B0604020202020204" pitchFamily="34" charset="0"/>
              <a:cs typeface="Arial" panose="020B0604020202020204" pitchFamily="34" charset="0"/>
            </a:rPr>
            <a:t>– Required on all HECM refinances. Provides calculations for monetary tests.</a:t>
          </a:r>
        </a:p>
      </dsp:txBody>
      <dsp:txXfrm>
        <a:off x="0" y="1013177"/>
        <a:ext cx="5006401" cy="1013177"/>
      </dsp:txXfrm>
    </dsp:sp>
    <dsp:sp modelId="{19C04019-3B7F-4F44-BF67-65A13A0FF6A1}">
      <dsp:nvSpPr>
        <dsp:cNvPr id="0" name=""/>
        <dsp:cNvSpPr/>
      </dsp:nvSpPr>
      <dsp:spPr>
        <a:xfrm>
          <a:off x="0" y="2026355"/>
          <a:ext cx="5006401" cy="0"/>
        </a:xfrm>
        <a:prstGeom prst="line">
          <a:avLst/>
        </a:prstGeom>
        <a:solidFill>
          <a:schemeClr val="accent1">
            <a:hueOff val="0"/>
            <a:satOff val="0"/>
            <a:lumOff val="0"/>
            <a:alphaOff val="0"/>
          </a:schemeClr>
        </a:solidFill>
        <a:ln w="19050" cap="flat" cmpd="sng" algn="ctr">
          <a:solidFill>
            <a:srgbClr val="0E5993"/>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68C742-4785-4D1F-B6C7-6857642A2517}">
      <dsp:nvSpPr>
        <dsp:cNvPr id="0" name=""/>
        <dsp:cNvSpPr/>
      </dsp:nvSpPr>
      <dsp:spPr>
        <a:xfrm>
          <a:off x="0" y="2026355"/>
          <a:ext cx="5006401" cy="1013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1" kern="1200" dirty="0">
              <a:solidFill>
                <a:srgbClr val="343433"/>
              </a:solidFill>
              <a:latin typeface="Arial" panose="020B0604020202020204" pitchFamily="34" charset="0"/>
              <a:cs typeface="Arial" panose="020B0604020202020204" pitchFamily="34" charset="0"/>
            </a:rPr>
            <a:t>HECM Refinance Worksheet </a:t>
          </a:r>
          <a:r>
            <a:rPr lang="en-US" sz="1900" kern="1200" dirty="0">
              <a:solidFill>
                <a:srgbClr val="343433"/>
              </a:solidFill>
              <a:latin typeface="Arial" panose="020B0604020202020204" pitchFamily="34" charset="0"/>
              <a:cs typeface="Arial" panose="020B0604020202020204" pitchFamily="34" charset="0"/>
            </a:rPr>
            <a:t>– Provides the final numbers used to calculate all benefits. Should be ordered later in the process.</a:t>
          </a:r>
        </a:p>
      </dsp:txBody>
      <dsp:txXfrm>
        <a:off x="0" y="2026355"/>
        <a:ext cx="5006401" cy="1013177"/>
      </dsp:txXfrm>
    </dsp:sp>
    <dsp:sp modelId="{79550CEC-3094-41CF-90DD-D75BD30FA5D5}">
      <dsp:nvSpPr>
        <dsp:cNvPr id="0" name=""/>
        <dsp:cNvSpPr/>
      </dsp:nvSpPr>
      <dsp:spPr>
        <a:xfrm>
          <a:off x="0" y="3039533"/>
          <a:ext cx="5006401" cy="0"/>
        </a:xfrm>
        <a:prstGeom prst="line">
          <a:avLst/>
        </a:prstGeom>
        <a:solidFill>
          <a:schemeClr val="accent1">
            <a:hueOff val="0"/>
            <a:satOff val="0"/>
            <a:lumOff val="0"/>
            <a:alphaOff val="0"/>
          </a:schemeClr>
        </a:solidFill>
        <a:ln w="19050" cap="flat" cmpd="sng" algn="ctr">
          <a:solidFill>
            <a:srgbClr val="0E5993"/>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143665-12DD-4715-B732-72669A486077}">
      <dsp:nvSpPr>
        <dsp:cNvPr id="0" name=""/>
        <dsp:cNvSpPr/>
      </dsp:nvSpPr>
      <dsp:spPr>
        <a:xfrm>
          <a:off x="0" y="3039533"/>
          <a:ext cx="5006401" cy="1013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1" kern="1200" dirty="0">
              <a:solidFill>
                <a:srgbClr val="343433"/>
              </a:solidFill>
              <a:latin typeface="Arial" panose="020B0604020202020204" pitchFamily="34" charset="0"/>
              <a:cs typeface="Arial" panose="020B0604020202020204" pitchFamily="34" charset="0"/>
            </a:rPr>
            <a:t>Payoff Statement </a:t>
          </a:r>
          <a:r>
            <a:rPr lang="en-US" sz="1900" kern="1200" dirty="0">
              <a:solidFill>
                <a:srgbClr val="343433"/>
              </a:solidFill>
              <a:latin typeface="Arial" panose="020B0604020202020204" pitchFamily="34" charset="0"/>
              <a:cs typeface="Arial" panose="020B0604020202020204" pitchFamily="34" charset="0"/>
            </a:rPr>
            <a:t>– Provide payoff balance including good-thru dates and per-diem interest. </a:t>
          </a:r>
        </a:p>
      </dsp:txBody>
      <dsp:txXfrm>
        <a:off x="0" y="3039533"/>
        <a:ext cx="5006401" cy="10131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DFCF8-3067-4E1D-850B-2F2991E5D2C8}">
      <dsp:nvSpPr>
        <dsp:cNvPr id="0" name=""/>
        <dsp:cNvSpPr/>
      </dsp:nvSpPr>
      <dsp:spPr>
        <a:xfrm>
          <a:off x="377924" y="2283"/>
          <a:ext cx="2024072" cy="1214443"/>
        </a:xfrm>
        <a:prstGeom prst="rect">
          <a:avLst/>
        </a:prstGeom>
        <a:solidFill>
          <a:srgbClr val="0E5993"/>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Great products for borrowers who are downsizing or rightsizing.</a:t>
          </a:r>
        </a:p>
      </dsp:txBody>
      <dsp:txXfrm>
        <a:off x="377924" y="2283"/>
        <a:ext cx="2024072" cy="1214443"/>
      </dsp:txXfrm>
    </dsp:sp>
    <dsp:sp modelId="{09523685-49A6-4182-8E6A-F4EA3EBE4729}">
      <dsp:nvSpPr>
        <dsp:cNvPr id="0" name=""/>
        <dsp:cNvSpPr/>
      </dsp:nvSpPr>
      <dsp:spPr>
        <a:xfrm>
          <a:off x="2604404" y="2283"/>
          <a:ext cx="2024072" cy="1214443"/>
        </a:xfrm>
        <a:prstGeom prst="rect">
          <a:avLst/>
        </a:prstGeom>
        <a:solidFill>
          <a:srgbClr val="0E5993"/>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Gives borrowers ability to upgrade their purchase.</a:t>
          </a:r>
        </a:p>
      </dsp:txBody>
      <dsp:txXfrm>
        <a:off x="2604404" y="2283"/>
        <a:ext cx="2024072" cy="1214443"/>
      </dsp:txXfrm>
    </dsp:sp>
    <dsp:sp modelId="{4BB95C80-E7D7-4222-B34A-055723303FB2}">
      <dsp:nvSpPr>
        <dsp:cNvPr id="0" name=""/>
        <dsp:cNvSpPr/>
      </dsp:nvSpPr>
      <dsp:spPr>
        <a:xfrm>
          <a:off x="377924" y="1419133"/>
          <a:ext cx="2024072" cy="1214443"/>
        </a:xfrm>
        <a:prstGeom prst="rect">
          <a:avLst/>
        </a:prstGeom>
        <a:solidFill>
          <a:srgbClr val="0E5993"/>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Always requires a borrower investment, typically 40-60%.</a:t>
          </a:r>
        </a:p>
      </dsp:txBody>
      <dsp:txXfrm>
        <a:off x="377924" y="1419133"/>
        <a:ext cx="2024072" cy="1214443"/>
      </dsp:txXfrm>
    </dsp:sp>
    <dsp:sp modelId="{6D36C6AC-DC85-4C50-956A-A518960E28E3}">
      <dsp:nvSpPr>
        <dsp:cNvPr id="0" name=""/>
        <dsp:cNvSpPr/>
      </dsp:nvSpPr>
      <dsp:spPr>
        <a:xfrm>
          <a:off x="2604404" y="1419133"/>
          <a:ext cx="2024072" cy="1214443"/>
        </a:xfrm>
        <a:prstGeom prst="rect">
          <a:avLst/>
        </a:prstGeom>
        <a:solidFill>
          <a:srgbClr val="0E5993"/>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Principal Limit calculated the same a traditional reverse.</a:t>
          </a:r>
        </a:p>
      </dsp:txBody>
      <dsp:txXfrm>
        <a:off x="2604404" y="1419133"/>
        <a:ext cx="2024072" cy="1214443"/>
      </dsp:txXfrm>
    </dsp:sp>
    <dsp:sp modelId="{E5B939E5-3F3A-4950-BF49-156788E572F9}">
      <dsp:nvSpPr>
        <dsp:cNvPr id="0" name=""/>
        <dsp:cNvSpPr/>
      </dsp:nvSpPr>
      <dsp:spPr>
        <a:xfrm>
          <a:off x="377924" y="2835984"/>
          <a:ext cx="2024072" cy="1214443"/>
        </a:xfrm>
        <a:prstGeom prst="rect">
          <a:avLst/>
        </a:prstGeom>
        <a:solidFill>
          <a:srgbClr val="0E5993"/>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Up to a 6% Interested Party Contribution is allowed towards Closing Costs. </a:t>
          </a:r>
        </a:p>
      </dsp:txBody>
      <dsp:txXfrm>
        <a:off x="377924" y="2835984"/>
        <a:ext cx="2024072" cy="1214443"/>
      </dsp:txXfrm>
    </dsp:sp>
    <dsp:sp modelId="{F35F5B6F-9BEF-4D41-8EAB-94311A422E05}">
      <dsp:nvSpPr>
        <dsp:cNvPr id="0" name=""/>
        <dsp:cNvSpPr/>
      </dsp:nvSpPr>
      <dsp:spPr>
        <a:xfrm>
          <a:off x="2604404" y="2835984"/>
          <a:ext cx="2024072" cy="1214443"/>
        </a:xfrm>
        <a:prstGeom prst="rect">
          <a:avLst/>
        </a:prstGeom>
        <a:solidFill>
          <a:srgbClr val="0E5993"/>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Seller paid closing costs are allowed when reasonable and customary for the market</a:t>
          </a:r>
        </a:p>
      </dsp:txBody>
      <dsp:txXfrm>
        <a:off x="2604404" y="2835984"/>
        <a:ext cx="2024072" cy="12144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9EF69A-B8F6-4CDE-919C-02258AF9DBB1}">
      <dsp:nvSpPr>
        <dsp:cNvPr id="0" name=""/>
        <dsp:cNvSpPr/>
      </dsp:nvSpPr>
      <dsp:spPr>
        <a:xfrm>
          <a:off x="806957" y="285749"/>
          <a:ext cx="2948940" cy="1024128"/>
        </a:xfrm>
        <a:prstGeom prst="ellipse">
          <a:avLst/>
        </a:prstGeom>
        <a:solidFill>
          <a:srgbClr val="DEDFDE">
            <a:alpha val="40000"/>
          </a:srgbClr>
        </a:solidFill>
        <a:ln>
          <a:noFill/>
        </a:ln>
        <a:effectLst/>
      </dsp:spPr>
      <dsp:style>
        <a:lnRef idx="0">
          <a:scrgbClr r="0" g="0" b="0"/>
        </a:lnRef>
        <a:fillRef idx="1">
          <a:scrgbClr r="0" g="0" b="0"/>
        </a:fillRef>
        <a:effectRef idx="0">
          <a:scrgbClr r="0" g="0" b="0"/>
        </a:effectRef>
        <a:fontRef idx="minor"/>
      </dsp:style>
    </dsp:sp>
    <dsp:sp modelId="{94E3A6C8-4CDC-4FE4-9FF4-226C8D97B3E1}">
      <dsp:nvSpPr>
        <dsp:cNvPr id="0" name=""/>
        <dsp:cNvSpPr/>
      </dsp:nvSpPr>
      <dsp:spPr>
        <a:xfrm>
          <a:off x="2000250" y="2793491"/>
          <a:ext cx="571500" cy="365760"/>
        </a:xfrm>
        <a:prstGeom prst="down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AE8635-A130-4F85-BDCD-5C679F54B23B}">
      <dsp:nvSpPr>
        <dsp:cNvPr id="0" name=""/>
        <dsp:cNvSpPr/>
      </dsp:nvSpPr>
      <dsp:spPr>
        <a:xfrm>
          <a:off x="914400" y="3086099"/>
          <a:ext cx="2743200" cy="68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Protected (Eligible) Non-Borrowing Spouse</a:t>
          </a:r>
        </a:p>
      </dsp:txBody>
      <dsp:txXfrm>
        <a:off x="914400" y="3086099"/>
        <a:ext cx="2743200" cy="685800"/>
      </dsp:txXfrm>
    </dsp:sp>
    <dsp:sp modelId="{BC262258-2B14-4F97-BD8E-7C542E0E0133}">
      <dsp:nvSpPr>
        <dsp:cNvPr id="0" name=""/>
        <dsp:cNvSpPr/>
      </dsp:nvSpPr>
      <dsp:spPr>
        <a:xfrm>
          <a:off x="1879092" y="1388973"/>
          <a:ext cx="1028700" cy="102870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Be married at the time the D&amp;P event occurred</a:t>
          </a:r>
          <a:endParaRPr lang="en-US" sz="1000" kern="1200" dirty="0"/>
        </a:p>
      </dsp:txBody>
      <dsp:txXfrm>
        <a:off x="2029742" y="1539623"/>
        <a:ext cx="727400" cy="727400"/>
      </dsp:txXfrm>
    </dsp:sp>
    <dsp:sp modelId="{9D5E2434-F64F-452F-9A60-51E32EAF6770}">
      <dsp:nvSpPr>
        <dsp:cNvPr id="0" name=""/>
        <dsp:cNvSpPr/>
      </dsp:nvSpPr>
      <dsp:spPr>
        <a:xfrm>
          <a:off x="1143000" y="617219"/>
          <a:ext cx="1028700" cy="102870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Occupy the subject property for the duration of the loan</a:t>
          </a:r>
          <a:endParaRPr lang="en-US" sz="1000" kern="1200" dirty="0"/>
        </a:p>
      </dsp:txBody>
      <dsp:txXfrm>
        <a:off x="1293650" y="767869"/>
        <a:ext cx="727400" cy="727400"/>
      </dsp:txXfrm>
    </dsp:sp>
    <dsp:sp modelId="{74D633C8-A238-47DA-B7F4-423B4B584852}">
      <dsp:nvSpPr>
        <dsp:cNvPr id="0" name=""/>
        <dsp:cNvSpPr/>
      </dsp:nvSpPr>
      <dsp:spPr>
        <a:xfrm>
          <a:off x="2194560" y="368503"/>
          <a:ext cx="1028700" cy="102870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Be married at the time of Closing </a:t>
          </a:r>
          <a:endParaRPr lang="en-US" sz="1000" kern="1200" dirty="0"/>
        </a:p>
      </dsp:txBody>
      <dsp:txXfrm>
        <a:off x="2345210" y="519153"/>
        <a:ext cx="727400" cy="727400"/>
      </dsp:txXfrm>
    </dsp:sp>
    <dsp:sp modelId="{E2B1429D-5F12-46E2-A44C-7A988B1018D5}">
      <dsp:nvSpPr>
        <dsp:cNvPr id="0" name=""/>
        <dsp:cNvSpPr/>
      </dsp:nvSpPr>
      <dsp:spPr>
        <a:xfrm>
          <a:off x="685799" y="160019"/>
          <a:ext cx="3200400" cy="2560320"/>
        </a:xfrm>
        <a:prstGeom prst="funnel">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4DDBA6-9EF7-4DCA-8E63-DB4A9F0A8B29}">
      <dsp:nvSpPr>
        <dsp:cNvPr id="0" name=""/>
        <dsp:cNvSpPr/>
      </dsp:nvSpPr>
      <dsp:spPr>
        <a:xfrm>
          <a:off x="0" y="170734"/>
          <a:ext cx="8167052" cy="5103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7452" rIns="365760" bIns="64008" numCol="1" spcCol="1270" anchor="t" anchorCtr="0">
          <a:noAutofit/>
        </a:bodyPr>
        <a:lstStyle/>
        <a:p>
          <a:pPr marL="57150" lvl="1" indent="-57150" algn="l" defTabSz="400050">
            <a:lnSpc>
              <a:spcPct val="90000"/>
            </a:lnSpc>
            <a:spcBef>
              <a:spcPct val="0"/>
            </a:spcBef>
            <a:spcAft>
              <a:spcPct val="15000"/>
            </a:spcAft>
            <a:buChar char="•"/>
          </a:pPr>
          <a:r>
            <a:rPr lang="en-US" sz="900" kern="1200" dirty="0">
              <a:latin typeface="Arial" panose="020B0604020202020204" pitchFamily="34" charset="0"/>
              <a:cs typeface="Arial" panose="020B0604020202020204" pitchFamily="34" charset="0"/>
            </a:rPr>
            <a:t>Borrower(s) must have executed entire application package and counseling certificate</a:t>
          </a:r>
        </a:p>
        <a:p>
          <a:pPr marL="57150" lvl="1" indent="-57150" algn="l" defTabSz="400050">
            <a:lnSpc>
              <a:spcPct val="90000"/>
            </a:lnSpc>
            <a:spcBef>
              <a:spcPct val="0"/>
            </a:spcBef>
            <a:spcAft>
              <a:spcPct val="15000"/>
            </a:spcAft>
            <a:buChar char="•"/>
          </a:pPr>
          <a:r>
            <a:rPr lang="en-US" sz="900" kern="1200" dirty="0">
              <a:latin typeface="Arial" panose="020B0604020202020204" pitchFamily="34" charset="0"/>
              <a:cs typeface="Arial" panose="020B0604020202020204" pitchFamily="34" charset="0"/>
            </a:rPr>
            <a:t>Borrower must provide a signed letter of explanation indicating the reason for using the POA for closing only</a:t>
          </a:r>
        </a:p>
      </dsp:txBody>
      <dsp:txXfrm>
        <a:off x="0" y="170734"/>
        <a:ext cx="8167052" cy="510300"/>
      </dsp:txXfrm>
    </dsp:sp>
    <dsp:sp modelId="{1C1ED5F2-A3F0-49B6-81E0-CB9FE7695F10}">
      <dsp:nvSpPr>
        <dsp:cNvPr id="0" name=""/>
        <dsp:cNvSpPr/>
      </dsp:nvSpPr>
      <dsp:spPr>
        <a:xfrm>
          <a:off x="408352" y="37894"/>
          <a:ext cx="5716936" cy="265680"/>
        </a:xfrm>
        <a:prstGeom prst="roundRect">
          <a:avLst/>
        </a:prstGeom>
        <a:solidFill>
          <a:srgbClr val="0E599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087" tIns="0" rIns="216087" bIns="0"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POA at Closing Only</a:t>
          </a:r>
        </a:p>
      </dsp:txBody>
      <dsp:txXfrm>
        <a:off x="421321" y="50863"/>
        <a:ext cx="5690998" cy="239742"/>
      </dsp:txXfrm>
    </dsp:sp>
    <dsp:sp modelId="{42447016-666E-4C8F-8A29-354D7AA42356}">
      <dsp:nvSpPr>
        <dsp:cNvPr id="0" name=""/>
        <dsp:cNvSpPr/>
      </dsp:nvSpPr>
      <dsp:spPr>
        <a:xfrm>
          <a:off x="0" y="862475"/>
          <a:ext cx="8167052" cy="93555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7452" rIns="365760" bIns="64008" numCol="1" spcCol="1270" anchor="t" anchorCtr="0">
          <a:noAutofit/>
        </a:bodyPr>
        <a:lstStyle/>
        <a:p>
          <a:pPr marL="57150" lvl="1" indent="-57150" algn="l" defTabSz="400050">
            <a:lnSpc>
              <a:spcPct val="90000"/>
            </a:lnSpc>
            <a:spcBef>
              <a:spcPct val="0"/>
            </a:spcBef>
            <a:spcAft>
              <a:spcPct val="15000"/>
            </a:spcAft>
            <a:buChar char="•"/>
          </a:pPr>
          <a:r>
            <a:rPr lang="en-US" sz="900" kern="1200" dirty="0">
              <a:solidFill>
                <a:srgbClr val="343433"/>
              </a:solidFill>
              <a:latin typeface="Arial" panose="020B0604020202020204" pitchFamily="34" charset="0"/>
              <a:cs typeface="Arial" panose="020B0604020202020204" pitchFamily="34" charset="0"/>
            </a:rPr>
            <a:t>Borrower must sign the initial application 1009 and HUD92900A</a:t>
          </a:r>
        </a:p>
        <a:p>
          <a:pPr marL="57150" lvl="1" indent="-57150" algn="l" defTabSz="400050">
            <a:lnSpc>
              <a:spcPct val="90000"/>
            </a:lnSpc>
            <a:spcBef>
              <a:spcPct val="0"/>
            </a:spcBef>
            <a:spcAft>
              <a:spcPct val="15000"/>
            </a:spcAft>
            <a:buChar char="•"/>
          </a:pPr>
          <a:r>
            <a:rPr lang="en-US" sz="900" kern="1200" dirty="0">
              <a:solidFill>
                <a:srgbClr val="343433"/>
              </a:solidFill>
              <a:latin typeface="Arial" panose="020B0604020202020204" pitchFamily="34" charset="0"/>
              <a:cs typeface="Arial" panose="020B0604020202020204" pitchFamily="34" charset="0"/>
            </a:rPr>
            <a:t>Borrower &amp; POA must attend/participate in counseling and sign the counseling certificate</a:t>
          </a:r>
        </a:p>
        <a:p>
          <a:pPr marL="57150" lvl="1" indent="-57150" algn="l" defTabSz="400050">
            <a:lnSpc>
              <a:spcPct val="90000"/>
            </a:lnSpc>
            <a:spcBef>
              <a:spcPct val="0"/>
            </a:spcBef>
            <a:spcAft>
              <a:spcPct val="15000"/>
            </a:spcAft>
            <a:buChar char="•"/>
          </a:pPr>
          <a:r>
            <a:rPr lang="en-US" sz="900" kern="1200" dirty="0">
              <a:solidFill>
                <a:srgbClr val="343433"/>
              </a:solidFill>
              <a:latin typeface="Arial" panose="020B0604020202020204" pitchFamily="34" charset="0"/>
              <a:cs typeface="Arial" panose="020B0604020202020204" pitchFamily="34" charset="0"/>
            </a:rPr>
            <a:t>Borrower to provide a signed LOE giving the reason for using POA to sign on their behalf</a:t>
          </a:r>
        </a:p>
        <a:p>
          <a:pPr marL="57150" lvl="1" indent="-57150" algn="l" defTabSz="400050">
            <a:lnSpc>
              <a:spcPct val="90000"/>
            </a:lnSpc>
            <a:spcBef>
              <a:spcPct val="0"/>
            </a:spcBef>
            <a:spcAft>
              <a:spcPct val="15000"/>
            </a:spcAft>
            <a:buChar char="•"/>
          </a:pPr>
          <a:r>
            <a:rPr lang="en-US" sz="900" kern="1200" dirty="0">
              <a:solidFill>
                <a:srgbClr val="343433"/>
              </a:solidFill>
              <a:latin typeface="Arial" panose="020B0604020202020204" pitchFamily="34" charset="0"/>
              <a:cs typeface="Arial" panose="020B0604020202020204" pitchFamily="34" charset="0"/>
            </a:rPr>
            <a:t>POA can sign all other application disclosures and closing docs</a:t>
          </a:r>
        </a:p>
        <a:p>
          <a:pPr marL="57150" lvl="1" indent="-57150" algn="l" defTabSz="400050">
            <a:lnSpc>
              <a:spcPct val="90000"/>
            </a:lnSpc>
            <a:spcBef>
              <a:spcPct val="0"/>
            </a:spcBef>
            <a:spcAft>
              <a:spcPct val="15000"/>
            </a:spcAft>
            <a:buChar char="•"/>
          </a:pPr>
          <a:r>
            <a:rPr lang="en-US" sz="900" kern="1200" dirty="0">
              <a:solidFill>
                <a:srgbClr val="343433"/>
              </a:solidFill>
              <a:latin typeface="Arial" panose="020B0604020202020204" pitchFamily="34" charset="0"/>
              <a:cs typeface="Arial" panose="020B0604020202020204" pitchFamily="34" charset="0"/>
            </a:rPr>
            <a:t>Processor to obtain an email, or signed and dated letter from Counselor, certifying that the borrower(s) attended counseling</a:t>
          </a:r>
        </a:p>
      </dsp:txBody>
      <dsp:txXfrm>
        <a:off x="0" y="862475"/>
        <a:ext cx="8167052" cy="935550"/>
      </dsp:txXfrm>
    </dsp:sp>
    <dsp:sp modelId="{C9734944-5855-46B6-96ED-F73AD631F857}">
      <dsp:nvSpPr>
        <dsp:cNvPr id="0" name=""/>
        <dsp:cNvSpPr/>
      </dsp:nvSpPr>
      <dsp:spPr>
        <a:xfrm>
          <a:off x="408352" y="729635"/>
          <a:ext cx="5716936" cy="265680"/>
        </a:xfrm>
        <a:prstGeom prst="roundRect">
          <a:avLst/>
        </a:prstGeom>
        <a:solidFill>
          <a:srgbClr val="0E599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087" tIns="0" rIns="216087" bIns="0"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Arial" panose="020B0604020202020204" pitchFamily="34" charset="0"/>
              <a:ea typeface="+mn-ea"/>
              <a:cs typeface="Arial" panose="020B0604020202020204" pitchFamily="34" charset="0"/>
            </a:rPr>
            <a:t>Competent but POA signing app and closing</a:t>
          </a:r>
        </a:p>
      </dsp:txBody>
      <dsp:txXfrm>
        <a:off x="421321" y="742604"/>
        <a:ext cx="5690998" cy="239742"/>
      </dsp:txXfrm>
    </dsp:sp>
    <dsp:sp modelId="{163DDAEC-DF2A-4E0C-B9EF-469A29D9FECE}">
      <dsp:nvSpPr>
        <dsp:cNvPr id="0" name=""/>
        <dsp:cNvSpPr/>
      </dsp:nvSpPr>
      <dsp:spPr>
        <a:xfrm>
          <a:off x="0" y="1979465"/>
          <a:ext cx="8167052" cy="65205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7452" rIns="365760" bIns="64008" numCol="1" spcCol="1270" anchor="t" anchorCtr="0">
          <a:noAutofit/>
        </a:bodyPr>
        <a:lstStyle/>
        <a:p>
          <a:pPr marL="57150" lvl="1" indent="-57150" algn="l" defTabSz="400050">
            <a:lnSpc>
              <a:spcPct val="90000"/>
            </a:lnSpc>
            <a:spcBef>
              <a:spcPct val="0"/>
            </a:spcBef>
            <a:spcAft>
              <a:spcPct val="15000"/>
            </a:spcAft>
            <a:buChar char="•"/>
          </a:pPr>
          <a:r>
            <a:rPr lang="en-US" sz="900" kern="1200" dirty="0">
              <a:solidFill>
                <a:srgbClr val="343433"/>
              </a:solidFill>
              <a:latin typeface="Arial" panose="020B0604020202020204" pitchFamily="34" charset="0"/>
              <a:cs typeface="Arial" panose="020B0604020202020204" pitchFamily="34" charset="0"/>
            </a:rPr>
            <a:t>Current physician’s letter confirming only physical incapacitation is required</a:t>
          </a:r>
        </a:p>
        <a:p>
          <a:pPr marL="57150" lvl="1" indent="-57150" algn="l" defTabSz="400050">
            <a:lnSpc>
              <a:spcPct val="90000"/>
            </a:lnSpc>
            <a:spcBef>
              <a:spcPct val="0"/>
            </a:spcBef>
            <a:spcAft>
              <a:spcPct val="15000"/>
            </a:spcAft>
            <a:buChar char="•"/>
          </a:pPr>
          <a:r>
            <a:rPr lang="en-US" sz="900" kern="1200" dirty="0">
              <a:solidFill>
                <a:srgbClr val="343433"/>
              </a:solidFill>
              <a:latin typeface="Arial" panose="020B0604020202020204" pitchFamily="34" charset="0"/>
              <a:cs typeface="Arial" panose="020B0604020202020204" pitchFamily="34" charset="0"/>
            </a:rPr>
            <a:t>Borrower must still attend/participate in counseling along with the POA (borrower is not required to sign the counseling cert)</a:t>
          </a:r>
        </a:p>
        <a:p>
          <a:pPr marL="57150" lvl="1" indent="-57150" algn="l" defTabSz="400050">
            <a:lnSpc>
              <a:spcPct val="90000"/>
            </a:lnSpc>
            <a:spcBef>
              <a:spcPct val="0"/>
            </a:spcBef>
            <a:spcAft>
              <a:spcPct val="15000"/>
            </a:spcAft>
            <a:buChar char="•"/>
          </a:pPr>
          <a:r>
            <a:rPr lang="en-US" sz="900" kern="1200" dirty="0">
              <a:solidFill>
                <a:srgbClr val="343433"/>
              </a:solidFill>
              <a:latin typeface="Arial" panose="020B0604020202020204" pitchFamily="34" charset="0"/>
              <a:cs typeface="Arial" panose="020B0604020202020204" pitchFamily="34" charset="0"/>
            </a:rPr>
            <a:t>POA signs all application, counseling and closing documents</a:t>
          </a:r>
        </a:p>
      </dsp:txBody>
      <dsp:txXfrm>
        <a:off x="0" y="1979465"/>
        <a:ext cx="8167052" cy="652050"/>
      </dsp:txXfrm>
    </dsp:sp>
    <dsp:sp modelId="{4F5FBF26-EEF4-4436-BF85-6AC67D109BD5}">
      <dsp:nvSpPr>
        <dsp:cNvPr id="0" name=""/>
        <dsp:cNvSpPr/>
      </dsp:nvSpPr>
      <dsp:spPr>
        <a:xfrm>
          <a:off x="408352" y="1846625"/>
          <a:ext cx="5716936" cy="265680"/>
        </a:xfrm>
        <a:prstGeom prst="roundRect">
          <a:avLst/>
        </a:prstGeom>
        <a:solidFill>
          <a:srgbClr val="0E599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087" tIns="0" rIns="216087" bIns="0"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Arial" panose="020B0604020202020204" pitchFamily="34" charset="0"/>
              <a:ea typeface="+mn-ea"/>
              <a:cs typeface="Arial" panose="020B0604020202020204" pitchFamily="34" charset="0"/>
            </a:rPr>
            <a:t>Competent Physically Incapable</a:t>
          </a:r>
        </a:p>
      </dsp:txBody>
      <dsp:txXfrm>
        <a:off x="421321" y="1859594"/>
        <a:ext cx="5690998" cy="239742"/>
      </dsp:txXfrm>
    </dsp:sp>
    <dsp:sp modelId="{D1C3F4B5-34F8-41EC-9687-2D1DC12E6D37}">
      <dsp:nvSpPr>
        <dsp:cNvPr id="0" name=""/>
        <dsp:cNvSpPr/>
      </dsp:nvSpPr>
      <dsp:spPr>
        <a:xfrm>
          <a:off x="0" y="2812955"/>
          <a:ext cx="8167052" cy="116235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7452" rIns="182880" bIns="64008" numCol="1" spcCol="1270" anchor="t" anchorCtr="0">
          <a:noAutofit/>
        </a:bodyPr>
        <a:lstStyle/>
        <a:p>
          <a:pPr marL="57150" lvl="1" indent="-57150" algn="l" defTabSz="400050">
            <a:lnSpc>
              <a:spcPct val="90000"/>
            </a:lnSpc>
            <a:spcBef>
              <a:spcPct val="0"/>
            </a:spcBef>
            <a:spcAft>
              <a:spcPct val="15000"/>
            </a:spcAft>
            <a:buChar char="•"/>
          </a:pPr>
          <a:r>
            <a:rPr lang="en-US" sz="900" kern="1200" dirty="0">
              <a:solidFill>
                <a:srgbClr val="343433"/>
              </a:solidFill>
              <a:latin typeface="Arial" panose="020B0604020202020204" pitchFamily="34" charset="0"/>
              <a:cs typeface="Arial" panose="020B0604020202020204" pitchFamily="34" charset="0"/>
            </a:rPr>
            <a:t>A doctor’s letter is required to certify that the borrower is no longer capable of handling his or her own financial affairs. This letter must include the date the borrower became incapable of handling his/her financial affairs. The date on the doctor’s letter must be current. If the borrower signed the POA SHORTLY before the application date, the letter should verify that the borrower was capable of handling financial affairs as of the date the POA was executed. (Two doctors may be required depending on POA verbiage)</a:t>
          </a:r>
        </a:p>
        <a:p>
          <a:pPr marL="57150" lvl="1" indent="-57150" algn="l" defTabSz="400050">
            <a:lnSpc>
              <a:spcPct val="90000"/>
            </a:lnSpc>
            <a:spcBef>
              <a:spcPct val="0"/>
            </a:spcBef>
            <a:spcAft>
              <a:spcPct val="15000"/>
            </a:spcAft>
            <a:buChar char="•"/>
          </a:pPr>
          <a:r>
            <a:rPr lang="en-US" sz="900" kern="1200" dirty="0">
              <a:solidFill>
                <a:srgbClr val="343433"/>
              </a:solidFill>
              <a:latin typeface="Arial" panose="020B0604020202020204" pitchFamily="34" charset="0"/>
              <a:cs typeface="Arial" panose="020B0604020202020204" pitchFamily="34" charset="0"/>
            </a:rPr>
            <a:t>The borrower must have clearly executed the power of attorney when the borrower was still competent</a:t>
          </a:r>
        </a:p>
        <a:p>
          <a:pPr marL="57150" lvl="1" indent="-57150" algn="l" defTabSz="400050">
            <a:lnSpc>
              <a:spcPct val="90000"/>
            </a:lnSpc>
            <a:spcBef>
              <a:spcPct val="0"/>
            </a:spcBef>
            <a:spcAft>
              <a:spcPct val="15000"/>
            </a:spcAft>
            <a:buChar char="•"/>
          </a:pPr>
          <a:r>
            <a:rPr lang="en-US" sz="900" kern="1200" dirty="0">
              <a:solidFill>
                <a:srgbClr val="343433"/>
              </a:solidFill>
              <a:latin typeface="Arial" panose="020B0604020202020204" pitchFamily="34" charset="0"/>
              <a:cs typeface="Arial" panose="020B0604020202020204" pitchFamily="34" charset="0"/>
            </a:rPr>
            <a:t>POA attends counseling on behalf of the borrower</a:t>
          </a:r>
        </a:p>
        <a:p>
          <a:pPr marL="57150" lvl="1" indent="-57150" algn="l" defTabSz="400050">
            <a:lnSpc>
              <a:spcPct val="90000"/>
            </a:lnSpc>
            <a:spcBef>
              <a:spcPct val="0"/>
            </a:spcBef>
            <a:spcAft>
              <a:spcPct val="15000"/>
            </a:spcAft>
            <a:buChar char="•"/>
          </a:pPr>
          <a:r>
            <a:rPr lang="en-US" sz="900" kern="1200" dirty="0">
              <a:solidFill>
                <a:srgbClr val="343433"/>
              </a:solidFill>
              <a:latin typeface="Arial" panose="020B0604020202020204" pitchFamily="34" charset="0"/>
              <a:cs typeface="Arial" panose="020B0604020202020204" pitchFamily="34" charset="0"/>
            </a:rPr>
            <a:t>POA signs all application and closing documents</a:t>
          </a:r>
        </a:p>
      </dsp:txBody>
      <dsp:txXfrm>
        <a:off x="0" y="2812955"/>
        <a:ext cx="8167052" cy="1162350"/>
      </dsp:txXfrm>
    </dsp:sp>
    <dsp:sp modelId="{4CAD57DE-6E86-46B6-B975-3B7906D8C9E5}">
      <dsp:nvSpPr>
        <dsp:cNvPr id="0" name=""/>
        <dsp:cNvSpPr/>
      </dsp:nvSpPr>
      <dsp:spPr>
        <a:xfrm>
          <a:off x="408352" y="2680115"/>
          <a:ext cx="5716936" cy="265680"/>
        </a:xfrm>
        <a:prstGeom prst="roundRect">
          <a:avLst/>
        </a:prstGeom>
        <a:solidFill>
          <a:srgbClr val="0E599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087" tIns="0" rIns="216087" bIns="0"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Arial" panose="020B0604020202020204" pitchFamily="34" charset="0"/>
              <a:ea typeface="+mn-ea"/>
              <a:cs typeface="Arial" panose="020B0604020202020204" pitchFamily="34" charset="0"/>
            </a:rPr>
            <a:t>Mentally Incompetent</a:t>
          </a:r>
        </a:p>
      </dsp:txBody>
      <dsp:txXfrm>
        <a:off x="421321" y="2693084"/>
        <a:ext cx="5690998" cy="23974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A703F-EDB6-4E55-9237-49D26EC83D18}">
      <dsp:nvSpPr>
        <dsp:cNvPr id="0" name=""/>
        <dsp:cNvSpPr/>
      </dsp:nvSpPr>
      <dsp:spPr>
        <a:xfrm>
          <a:off x="377924" y="2283"/>
          <a:ext cx="2024072" cy="1214443"/>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Employment – 2 months paystubs (most recent 30 days that shows year to date earnings) &amp; VOE within 10 days of funding</a:t>
          </a:r>
        </a:p>
      </dsp:txBody>
      <dsp:txXfrm>
        <a:off x="377924" y="2283"/>
        <a:ext cx="2024072" cy="1214443"/>
      </dsp:txXfrm>
    </dsp:sp>
    <dsp:sp modelId="{941CC58E-D035-479A-8A9E-8B3762B160D0}">
      <dsp:nvSpPr>
        <dsp:cNvPr id="0" name=""/>
        <dsp:cNvSpPr/>
      </dsp:nvSpPr>
      <dsp:spPr>
        <a:xfrm>
          <a:off x="2604404" y="2283"/>
          <a:ext cx="2024072" cy="1214443"/>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Self Employment Income – last 2 years personal and business tax returns &amp; all schedules</a:t>
          </a:r>
        </a:p>
      </dsp:txBody>
      <dsp:txXfrm>
        <a:off x="2604404" y="2283"/>
        <a:ext cx="2024072" cy="1214443"/>
      </dsp:txXfrm>
    </dsp:sp>
    <dsp:sp modelId="{35394E18-5BA1-40C3-963A-8BB024F53078}">
      <dsp:nvSpPr>
        <dsp:cNvPr id="0" name=""/>
        <dsp:cNvSpPr/>
      </dsp:nvSpPr>
      <dsp:spPr>
        <a:xfrm>
          <a:off x="377924" y="1419133"/>
          <a:ext cx="2024072" cy="1214443"/>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Retirement Income – Most recent month’s bank statement reflecting deposit &amp; award letter</a:t>
          </a:r>
        </a:p>
      </dsp:txBody>
      <dsp:txXfrm>
        <a:off x="377924" y="1419133"/>
        <a:ext cx="2024072" cy="1214443"/>
      </dsp:txXfrm>
    </dsp:sp>
    <dsp:sp modelId="{66A68208-1E9B-438D-926F-28E853835865}">
      <dsp:nvSpPr>
        <dsp:cNvPr id="0" name=""/>
        <dsp:cNvSpPr/>
      </dsp:nvSpPr>
      <dsp:spPr>
        <a:xfrm>
          <a:off x="2604404" y="1419133"/>
          <a:ext cx="2024072" cy="1214443"/>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Social Security Income – SSA Award Letter or SSA-1099 or Benefit Letter and 1040s and bank statement reflecting deposit</a:t>
          </a:r>
        </a:p>
      </dsp:txBody>
      <dsp:txXfrm>
        <a:off x="2604404" y="1419133"/>
        <a:ext cx="2024072" cy="1214443"/>
      </dsp:txXfrm>
    </dsp:sp>
    <dsp:sp modelId="{4C291328-91AE-4112-9E14-E607F0D17186}">
      <dsp:nvSpPr>
        <dsp:cNvPr id="0" name=""/>
        <dsp:cNvSpPr/>
      </dsp:nvSpPr>
      <dsp:spPr>
        <a:xfrm>
          <a:off x="377924" y="2835984"/>
          <a:ext cx="2024072" cy="1214443"/>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VA Benefits – VA letter or distribution from VA that shows end or event date (3 year minimum)</a:t>
          </a:r>
        </a:p>
      </dsp:txBody>
      <dsp:txXfrm>
        <a:off x="377924" y="2835984"/>
        <a:ext cx="2024072" cy="1214443"/>
      </dsp:txXfrm>
    </dsp:sp>
    <dsp:sp modelId="{7B9E899F-EDA6-4F0B-BEDC-AAFAB832989E}">
      <dsp:nvSpPr>
        <dsp:cNvPr id="0" name=""/>
        <dsp:cNvSpPr/>
      </dsp:nvSpPr>
      <dsp:spPr>
        <a:xfrm>
          <a:off x="2604404" y="2835984"/>
          <a:ext cx="2024072" cy="1214443"/>
        </a:xfrm>
        <a:prstGeom prst="rect">
          <a:avLst/>
        </a:prstGeom>
        <a:solidFill>
          <a:srgbClr val="0E5993"/>
        </a:solidFill>
        <a:ln w="2540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Rental Income – Copy of lease &amp; 2-year tax returns with Schedule E</a:t>
          </a:r>
        </a:p>
      </dsp:txBody>
      <dsp:txXfrm>
        <a:off x="2604404" y="2835984"/>
        <a:ext cx="2024072" cy="121444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43C90-8C0A-4E38-BDCE-3EE89FD43CBC}">
      <dsp:nvSpPr>
        <dsp:cNvPr id="0" name=""/>
        <dsp:cNvSpPr/>
      </dsp:nvSpPr>
      <dsp:spPr>
        <a:xfrm>
          <a:off x="645914" y="6793"/>
          <a:ext cx="6040196" cy="879682"/>
        </a:xfrm>
        <a:prstGeom prst="rightArrow">
          <a:avLst>
            <a:gd name="adj1" fmla="val 50000"/>
            <a:gd name="adj2" fmla="val 50000"/>
          </a:avLst>
        </a:prstGeom>
        <a:solidFill>
          <a:srgbClr val="0E599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139650" numCol="1" spcCol="1270" anchor="ctr" anchorCtr="0">
          <a:noAutofit/>
        </a:bodyPr>
        <a:lstStyle/>
        <a:p>
          <a:pPr marL="0" lvl="0" indent="0" algn="l" defTabSz="800100">
            <a:lnSpc>
              <a:spcPct val="90000"/>
            </a:lnSpc>
            <a:spcBef>
              <a:spcPct val="0"/>
            </a:spcBef>
            <a:spcAft>
              <a:spcPct val="35000"/>
            </a:spcAft>
            <a:buNone/>
          </a:pPr>
          <a:r>
            <a:rPr lang="en-US" sz="1800" b="1" kern="1200" dirty="0"/>
            <a:t>Compensating Factors</a:t>
          </a:r>
        </a:p>
      </dsp:txBody>
      <dsp:txXfrm>
        <a:off x="645914" y="226714"/>
        <a:ext cx="5820276" cy="439841"/>
      </dsp:txXfrm>
    </dsp:sp>
    <dsp:sp modelId="{B5013A7A-3ED4-4C02-AE37-11B6202B1650}">
      <dsp:nvSpPr>
        <dsp:cNvPr id="0" name=""/>
        <dsp:cNvSpPr/>
      </dsp:nvSpPr>
      <dsp:spPr>
        <a:xfrm>
          <a:off x="645914" y="685155"/>
          <a:ext cx="1860380" cy="1694592"/>
        </a:xfrm>
        <a:prstGeom prst="rect">
          <a:avLst/>
        </a:prstGeom>
        <a:solidFill>
          <a:schemeClr val="lt1">
            <a:hueOff val="0"/>
            <a:satOff val="0"/>
            <a:lumOff val="0"/>
            <a:alphaOff val="0"/>
          </a:schemeClr>
        </a:solidFill>
        <a:ln w="19050" cap="flat" cmpd="sng" algn="ctr">
          <a:solidFill>
            <a:srgbClr val="0E599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Loan Proceeds, NBS income, future retirement income and other factors</a:t>
          </a:r>
        </a:p>
      </dsp:txBody>
      <dsp:txXfrm>
        <a:off x="645914" y="685155"/>
        <a:ext cx="1860380" cy="1694592"/>
      </dsp:txXfrm>
    </dsp:sp>
    <dsp:sp modelId="{37D53256-574C-489E-98DA-7109C3F6096E}">
      <dsp:nvSpPr>
        <dsp:cNvPr id="0" name=""/>
        <dsp:cNvSpPr/>
      </dsp:nvSpPr>
      <dsp:spPr>
        <a:xfrm>
          <a:off x="2506294" y="300021"/>
          <a:ext cx="4179816" cy="879682"/>
        </a:xfrm>
        <a:prstGeom prst="rightArrow">
          <a:avLst>
            <a:gd name="adj1" fmla="val 50000"/>
            <a:gd name="adj2" fmla="val 50000"/>
          </a:avLst>
        </a:prstGeom>
        <a:solidFill>
          <a:srgbClr val="0E599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139650" numCol="1" spcCol="1270" anchor="ctr" anchorCtr="0">
          <a:noAutofit/>
        </a:bodyPr>
        <a:lstStyle/>
        <a:p>
          <a:pPr marL="0" lvl="0" indent="0" algn="l" defTabSz="800100">
            <a:lnSpc>
              <a:spcPct val="90000"/>
            </a:lnSpc>
            <a:spcBef>
              <a:spcPct val="0"/>
            </a:spcBef>
            <a:spcAft>
              <a:spcPct val="35000"/>
            </a:spcAft>
            <a:buNone/>
          </a:pPr>
          <a:r>
            <a:rPr lang="en-US" sz="1800" b="1" kern="1200" dirty="0"/>
            <a:t>Asset Dissipation</a:t>
          </a:r>
        </a:p>
      </dsp:txBody>
      <dsp:txXfrm>
        <a:off x="2506294" y="519942"/>
        <a:ext cx="3959896" cy="439841"/>
      </dsp:txXfrm>
    </dsp:sp>
    <dsp:sp modelId="{A7B5CF95-D234-40F8-9AE4-7AAC85EE6248}">
      <dsp:nvSpPr>
        <dsp:cNvPr id="0" name=""/>
        <dsp:cNvSpPr/>
      </dsp:nvSpPr>
      <dsp:spPr>
        <a:xfrm>
          <a:off x="2506294" y="978383"/>
          <a:ext cx="1860380" cy="1694592"/>
        </a:xfrm>
        <a:prstGeom prst="rect">
          <a:avLst/>
        </a:prstGeom>
        <a:solidFill>
          <a:schemeClr val="lt1">
            <a:hueOff val="0"/>
            <a:satOff val="0"/>
            <a:lumOff val="0"/>
            <a:alphaOff val="0"/>
          </a:schemeClr>
        </a:solidFill>
        <a:ln w="19050" cap="flat" cmpd="sng" algn="ctr">
          <a:solidFill>
            <a:srgbClr val="0E599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Assets such as savings account, CD’s, annuities, 401(k), IRA, investment account, etc. </a:t>
          </a:r>
        </a:p>
      </dsp:txBody>
      <dsp:txXfrm>
        <a:off x="2506294" y="978383"/>
        <a:ext cx="1860380" cy="1694592"/>
      </dsp:txXfrm>
    </dsp:sp>
    <dsp:sp modelId="{C9BC0E5B-33B9-49BB-B869-8545BA526FD5}">
      <dsp:nvSpPr>
        <dsp:cNvPr id="0" name=""/>
        <dsp:cNvSpPr/>
      </dsp:nvSpPr>
      <dsp:spPr>
        <a:xfrm>
          <a:off x="4366675" y="593248"/>
          <a:ext cx="2319435" cy="879682"/>
        </a:xfrm>
        <a:prstGeom prst="rightArrow">
          <a:avLst>
            <a:gd name="adj1" fmla="val 50000"/>
            <a:gd name="adj2" fmla="val 50000"/>
          </a:avLst>
        </a:prstGeom>
        <a:solidFill>
          <a:srgbClr val="0E599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139650" numCol="1" spcCol="1270" anchor="ctr" anchorCtr="0">
          <a:noAutofit/>
        </a:bodyPr>
        <a:lstStyle/>
        <a:p>
          <a:pPr marL="0" lvl="0" indent="0" algn="l" defTabSz="800100">
            <a:lnSpc>
              <a:spcPct val="90000"/>
            </a:lnSpc>
            <a:spcBef>
              <a:spcPct val="0"/>
            </a:spcBef>
            <a:spcAft>
              <a:spcPct val="35000"/>
            </a:spcAft>
            <a:buNone/>
          </a:pPr>
          <a:r>
            <a:rPr lang="en-US" sz="1800" b="1" kern="1200" dirty="0"/>
            <a:t>Other Income</a:t>
          </a:r>
        </a:p>
      </dsp:txBody>
      <dsp:txXfrm>
        <a:off x="4366675" y="813169"/>
        <a:ext cx="2099515" cy="439841"/>
      </dsp:txXfrm>
    </dsp:sp>
    <dsp:sp modelId="{AB45C495-1532-4FCC-A8B1-E2E8DB6CCC0C}">
      <dsp:nvSpPr>
        <dsp:cNvPr id="0" name=""/>
        <dsp:cNvSpPr/>
      </dsp:nvSpPr>
      <dsp:spPr>
        <a:xfrm>
          <a:off x="4366675" y="1271610"/>
          <a:ext cx="1860380" cy="1669792"/>
        </a:xfrm>
        <a:prstGeom prst="rect">
          <a:avLst/>
        </a:prstGeom>
        <a:solidFill>
          <a:schemeClr val="lt1">
            <a:hueOff val="0"/>
            <a:satOff val="0"/>
            <a:lumOff val="0"/>
            <a:alphaOff val="0"/>
          </a:schemeClr>
        </a:solidFill>
        <a:ln w="19050" cap="flat" cmpd="sng" algn="ctr">
          <a:solidFill>
            <a:srgbClr val="0E599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Other income not initially disclosed</a:t>
          </a:r>
        </a:p>
      </dsp:txBody>
      <dsp:txXfrm>
        <a:off x="4366675" y="1271610"/>
        <a:ext cx="1860380" cy="1669792"/>
      </dsp:txXfrm>
    </dsp:sp>
  </dsp:spTree>
</dsp:drawing>
</file>

<file path=ppt/diagrams/layout1.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9T19:21:46.331"/>
    </inkml:context>
    <inkml:brush xml:id="br0">
      <inkml:brushProperty name="width" value="0.05" units="cm"/>
      <inkml:brushProperty name="height" value="0.05" units="cm"/>
      <inkml:brushProperty name="color" value="#E71224"/>
    </inkml:brush>
  </inkml:definitions>
  <inkml:trace contextRef="#ctx0" brushRef="#br0">1 0 24575,'833'0'0,"-813"1"0,1 1 0,27 7 0,32 2 0,565-8 0,-328-5 0,-236 0 0,94 4 0,-138 7-1365,-23-4-5461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6T17:33:27.854"/>
    </inkml:context>
    <inkml:brush xml:id="br0">
      <inkml:brushProperty name="width" value="0.05" units="cm"/>
      <inkml:brushProperty name="height" value="0.05" units="cm"/>
      <inkml:brushProperty name="color" value="#E71224"/>
    </inkml:brush>
  </inkml:definitions>
  <inkml:trace contextRef="#ctx0" brushRef="#br0">0 0 24207,'2530'0'0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6T17:33:37.104"/>
    </inkml:context>
    <inkml:brush xml:id="br0">
      <inkml:brushProperty name="width" value="0.05" units="cm"/>
      <inkml:brushProperty name="height" value="0.05" units="cm"/>
      <inkml:brushProperty name="color" value="#E71224"/>
    </inkml:brush>
  </inkml:definitions>
  <inkml:trace contextRef="#ctx0" brushRef="#br0">0 0 24207,'2643'0'0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6T17:33:44.207"/>
    </inkml:context>
    <inkml:brush xml:id="br0">
      <inkml:brushProperty name="width" value="0.05" units="cm"/>
      <inkml:brushProperty name="height" value="0.05" units="cm"/>
      <inkml:brushProperty name="color" value="#E71224"/>
    </inkml:brush>
  </inkml:definitions>
  <inkml:trace contextRef="#ctx0" brushRef="#br0">0 0 24207,'2722'0'0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9T19:52:29.786"/>
    </inkml:context>
    <inkml:brush xml:id="br0">
      <inkml:brushProperty name="width" value="0.05" units="cm"/>
      <inkml:brushProperty name="height" value="0.05" units="cm"/>
      <inkml:brushProperty name="color" value="#E71224"/>
    </inkml:brush>
  </inkml:definitions>
  <inkml:trace contextRef="#ctx0" brushRef="#br0">1 0 24575,'833'0'0,"-813"1"0,1 1 0,27 7 0,32 2 0,565-8 0,-328-5 0,-236 0 0,94 4 0,-138 7-1365,-23-4-5461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9T19:52:29.787"/>
    </inkml:context>
    <inkml:brush xml:id="br0">
      <inkml:brushProperty name="width" value="0.05" units="cm"/>
      <inkml:brushProperty name="height" value="0.05" units="cm"/>
      <inkml:brushProperty name="color" value="#E71224"/>
    </inkml:brush>
  </inkml:definitions>
  <inkml:trace contextRef="#ctx0" brushRef="#br0">0 0 24207,'2726'0'0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9T19:52:29.788"/>
    </inkml:context>
    <inkml:brush xml:id="br0">
      <inkml:brushProperty name="width" value="0.05" units="cm"/>
      <inkml:brushProperty name="height" value="0.05" units="cm"/>
      <inkml:brushProperty name="color" value="#E71224"/>
    </inkml:brush>
  </inkml:definitions>
  <inkml:trace contextRef="#ctx0" brushRef="#br0">0 0 24207,'2726'0'0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9T19:52:29.789"/>
    </inkml:context>
    <inkml:brush xml:id="br0">
      <inkml:brushProperty name="width" value="0.05" units="cm"/>
      <inkml:brushProperty name="height" value="0.05" units="cm"/>
      <inkml:brushProperty name="color" value="#E71224"/>
    </inkml:brush>
  </inkml:definitions>
  <inkml:trace contextRef="#ctx0" brushRef="#br0">0 0 24207,'1798'0'0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6T17:36:05.947"/>
    </inkml:context>
    <inkml:brush xml:id="br0">
      <inkml:brushProperty name="width" value="0.05" units="cm"/>
      <inkml:brushProperty name="height" value="0.05" units="cm"/>
      <inkml:brushProperty name="color" value="#E71224"/>
    </inkml:brush>
  </inkml:definitions>
  <inkml:trace contextRef="#ctx0" brushRef="#br0">0 0 24207,'2082'0'0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6T17:36:05.948"/>
    </inkml:context>
    <inkml:brush xml:id="br0">
      <inkml:brushProperty name="width" value="0.05" units="cm"/>
      <inkml:brushProperty name="height" value="0.05" units="cm"/>
      <inkml:brushProperty name="color" value="#E71224"/>
    </inkml:brush>
  </inkml:definitions>
  <inkml:trace contextRef="#ctx0" brushRef="#br0">0 0 24207,'2530'0'0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6T17:36:05.949"/>
    </inkml:context>
    <inkml:brush xml:id="br0">
      <inkml:brushProperty name="width" value="0.05" units="cm"/>
      <inkml:brushProperty name="height" value="0.05" units="cm"/>
      <inkml:brushProperty name="color" value="#E71224"/>
    </inkml:brush>
  </inkml:definitions>
  <inkml:trace contextRef="#ctx0" brushRef="#br0">0 0 24207,'2643'0'0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9T19:21:46.332"/>
    </inkml:context>
    <inkml:brush xml:id="br0">
      <inkml:brushProperty name="width" value="0.05" units="cm"/>
      <inkml:brushProperty name="height" value="0.05" units="cm"/>
      <inkml:brushProperty name="color" value="#E71224"/>
    </inkml:brush>
  </inkml:definitions>
  <inkml:trace contextRef="#ctx0" brushRef="#br0">0 0 24207,'2726'0'0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6T17:36:05.950"/>
    </inkml:context>
    <inkml:brush xml:id="br0">
      <inkml:brushProperty name="width" value="0.05" units="cm"/>
      <inkml:brushProperty name="height" value="0.05" units="cm"/>
      <inkml:brushProperty name="color" value="#E71224"/>
    </inkml:brush>
  </inkml:definitions>
  <inkml:trace contextRef="#ctx0" brushRef="#br0">0 0 24207,'2722'0'0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9T19:21:46.333"/>
    </inkml:context>
    <inkml:brush xml:id="br0">
      <inkml:brushProperty name="width" value="0.05" units="cm"/>
      <inkml:brushProperty name="height" value="0.05" units="cm"/>
      <inkml:brushProperty name="color" value="#E71224"/>
    </inkml:brush>
  </inkml:definitions>
  <inkml:trace contextRef="#ctx0" brushRef="#br0">0 0 24207,'2726'0'0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9T19:34:59.575"/>
    </inkml:context>
    <inkml:brush xml:id="br0">
      <inkml:brushProperty name="width" value="0.05" units="cm"/>
      <inkml:brushProperty name="height" value="0.05" units="cm"/>
      <inkml:brushProperty name="color" value="#E71224"/>
    </inkml:brush>
  </inkml:definitions>
  <inkml:trace contextRef="#ctx0" brushRef="#br0">1 0 24575,'833'0'0,"-813"1"0,1 1 0,27 7 0,32 2 0,565-8 0,-328-5 0,-236 0 0,94 4 0,-138 7-1365,-23-4-5461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9T19:34:59.576"/>
    </inkml:context>
    <inkml:brush xml:id="br0">
      <inkml:brushProperty name="width" value="0.05" units="cm"/>
      <inkml:brushProperty name="height" value="0.05" units="cm"/>
      <inkml:brushProperty name="color" value="#E71224"/>
    </inkml:brush>
  </inkml:definitions>
  <inkml:trace contextRef="#ctx0" brushRef="#br0">0 0 24207,'2726'0'0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9T19:34:59.577"/>
    </inkml:context>
    <inkml:brush xml:id="br0">
      <inkml:brushProperty name="width" value="0.05" units="cm"/>
      <inkml:brushProperty name="height" value="0.05" units="cm"/>
      <inkml:brushProperty name="color" value="#E71224"/>
    </inkml:brush>
  </inkml:definitions>
  <inkml:trace contextRef="#ctx0" brushRef="#br0">0 0 24207,'2726'0'0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9T19:34:59.578"/>
    </inkml:context>
    <inkml:brush xml:id="br0">
      <inkml:brushProperty name="width" value="0.05" units="cm"/>
      <inkml:brushProperty name="height" value="0.05" units="cm"/>
      <inkml:brushProperty name="color" value="#E71224"/>
    </inkml:brush>
  </inkml:definitions>
  <inkml:trace contextRef="#ctx0" brushRef="#br0">0 0 24207,'2501'0'0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9T19:34:59.579"/>
    </inkml:context>
    <inkml:brush xml:id="br0">
      <inkml:brushProperty name="width" value="0.05" units="cm"/>
      <inkml:brushProperty name="height" value="0.05" units="cm"/>
      <inkml:brushProperty name="color" value="#E71224"/>
    </inkml:brush>
  </inkml:definitions>
  <inkml:trace contextRef="#ctx0" brushRef="#br0">0 0 24207,'1798'0'0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6T17:33:06.030"/>
    </inkml:context>
    <inkml:brush xml:id="br0">
      <inkml:brushProperty name="width" value="0.05" units="cm"/>
      <inkml:brushProperty name="height" value="0.05" units="cm"/>
      <inkml:brushProperty name="color" value="#E71224"/>
    </inkml:brush>
  </inkml:definitions>
  <inkml:trace contextRef="#ctx0" brushRef="#br0">0 0 24207,'2082'0'0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D83641-85D4-5E45-A867-D031DE8003B6}"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609026-E3A9-804E-B52C-E8D3C1A80B50}" type="slidenum">
              <a:rPr lang="en-US" smtClean="0"/>
              <a:t>‹#›</a:t>
            </a:fld>
            <a:endParaRPr lang="en-US"/>
          </a:p>
        </p:txBody>
      </p:sp>
    </p:spTree>
    <p:extLst>
      <p:ext uri="{BB962C8B-B14F-4D97-AF65-F5344CB8AC3E}">
        <p14:creationId xmlns:p14="http://schemas.microsoft.com/office/powerpoint/2010/main" val="1345977776"/>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600" b="0" i="0" dirty="0">
                <a:solidFill>
                  <a:srgbClr val="000000"/>
                </a:solidFill>
                <a:effectLst/>
                <a:latin typeface="Times New Roman" panose="02020603050405020304" pitchFamily="18" charset="0"/>
              </a:rPr>
              <a:t> </a:t>
            </a:r>
            <a:endParaRPr lang="en-US" sz="1200" dirty="0"/>
          </a:p>
        </p:txBody>
      </p:sp>
      <p:sp>
        <p:nvSpPr>
          <p:cNvPr id="4" name="Slide Number Placeholder 3"/>
          <p:cNvSpPr>
            <a:spLocks noGrp="1"/>
          </p:cNvSpPr>
          <p:nvPr>
            <p:ph type="sldNum" sz="quarter" idx="5"/>
          </p:nvPr>
        </p:nvSpPr>
        <p:spPr/>
        <p:txBody>
          <a:bodyPr/>
          <a:lstStyle/>
          <a:p>
            <a:pPr>
              <a:defRPr/>
            </a:pPr>
            <a:fld id="{71AC7E69-2F69-C443-8D8E-C03C7641EDD5}" type="slidenum">
              <a:rPr lang="en-US" altLang="en-US" smtClean="0"/>
              <a:pPr>
                <a:defRPr/>
              </a:pPr>
              <a:t>1</a:t>
            </a:fld>
            <a:endParaRPr lang="en-US" altLang="en-US"/>
          </a:p>
        </p:txBody>
      </p:sp>
    </p:spTree>
    <p:extLst>
      <p:ext uri="{BB962C8B-B14F-4D97-AF65-F5344CB8AC3E}">
        <p14:creationId xmlns:p14="http://schemas.microsoft.com/office/powerpoint/2010/main" val="270121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Lots of different dates on reverses.</a:t>
            </a:r>
          </a:p>
          <a:p>
            <a:endParaRPr lang="en-US" dirty="0"/>
          </a:p>
          <a:p>
            <a:pPr marL="228600" indent="-228600">
              <a:buAutoNum type="arabicPeriod"/>
            </a:pPr>
            <a:r>
              <a:rPr lang="en-US" dirty="0"/>
              <a:t>Life Expectancy of youngest borrower – used for LESA, Asset and HECM Dissipation, TALC.</a:t>
            </a:r>
          </a:p>
          <a:p>
            <a:pPr marL="228600" indent="-228600">
              <a:buAutoNum type="arabicPeriod"/>
            </a:pPr>
            <a:r>
              <a:rPr lang="en-US" dirty="0"/>
              <a:t>100</a:t>
            </a:r>
            <a:r>
              <a:rPr lang="en-US" baseline="30000" dirty="0"/>
              <a:t>th</a:t>
            </a:r>
            <a:r>
              <a:rPr lang="en-US" dirty="0"/>
              <a:t> birthday – Amortization Schedule, tenure payments.</a:t>
            </a:r>
          </a:p>
          <a:p>
            <a:pPr marL="228600" indent="-228600">
              <a:buAutoNum type="arabicPeriod"/>
            </a:pPr>
            <a:r>
              <a:rPr lang="en-US" dirty="0"/>
              <a:t>150</a:t>
            </a:r>
            <a:r>
              <a:rPr lang="en-US" baseline="30000" dirty="0"/>
              <a:t>th</a:t>
            </a:r>
            <a:r>
              <a:rPr lang="en-US" dirty="0"/>
              <a:t> birthday – Note and Mortgage due dates.</a:t>
            </a:r>
          </a:p>
          <a:p>
            <a:pPr marL="0" indent="0">
              <a:buNone/>
            </a:pPr>
            <a:endParaRPr lang="en-US" dirty="0"/>
          </a:p>
          <a:p>
            <a:pPr marL="0" indent="0">
              <a:buNone/>
            </a:pPr>
            <a:r>
              <a:rPr lang="en-US" dirty="0"/>
              <a:t>Can the borrower be foreclosed on – yes, for the same reason they can in any other situation. They didn’t pay taxes or they don’t maintain their house. </a:t>
            </a:r>
          </a:p>
        </p:txBody>
      </p:sp>
      <p:sp>
        <p:nvSpPr>
          <p:cNvPr id="4" name="Slide Number Placeholder 3"/>
          <p:cNvSpPr>
            <a:spLocks noGrp="1"/>
          </p:cNvSpPr>
          <p:nvPr>
            <p:ph type="sldNum" sz="quarter" idx="5"/>
          </p:nvPr>
        </p:nvSpPr>
        <p:spPr/>
        <p:txBody>
          <a:bodyPr/>
          <a:lstStyle/>
          <a:p>
            <a:fld id="{10609026-E3A9-804E-B52C-E8D3C1A80B50}" type="slidenum">
              <a:rPr lang="en-US" smtClean="0"/>
              <a:t>13</a:t>
            </a:fld>
            <a:endParaRPr lang="en-US"/>
          </a:p>
        </p:txBody>
      </p:sp>
    </p:spTree>
    <p:extLst>
      <p:ext uri="{BB962C8B-B14F-4D97-AF65-F5344CB8AC3E}">
        <p14:creationId xmlns:p14="http://schemas.microsoft.com/office/powerpoint/2010/main" val="407666857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projections, remember these are ARMs.  This week this would be a Note rate with a 2.25% margin with the .5% ongoing MIP </a:t>
            </a:r>
          </a:p>
        </p:txBody>
      </p:sp>
      <p:sp>
        <p:nvSpPr>
          <p:cNvPr id="4" name="Slide Number Placeholder 3"/>
          <p:cNvSpPr>
            <a:spLocks noGrp="1"/>
          </p:cNvSpPr>
          <p:nvPr>
            <p:ph type="sldNum" sz="quarter" idx="5"/>
          </p:nvPr>
        </p:nvSpPr>
        <p:spPr/>
        <p:txBody>
          <a:bodyPr/>
          <a:lstStyle/>
          <a:p>
            <a:fld id="{10609026-E3A9-804E-B52C-E8D3C1A80B50}" type="slidenum">
              <a:rPr lang="en-US" smtClean="0"/>
              <a:t>118</a:t>
            </a:fld>
            <a:endParaRPr lang="en-US"/>
          </a:p>
        </p:txBody>
      </p:sp>
    </p:spTree>
    <p:extLst>
      <p:ext uri="{BB962C8B-B14F-4D97-AF65-F5344CB8AC3E}">
        <p14:creationId xmlns:p14="http://schemas.microsoft.com/office/powerpoint/2010/main" val="216615321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Loan balance is the total of Principal, Interest and ongoing MIP.</a:t>
            </a:r>
          </a:p>
          <a:p>
            <a:endParaRPr lang="en-US" dirty="0"/>
          </a:p>
          <a:p>
            <a:r>
              <a:rPr lang="en-US" dirty="0"/>
              <a:t>PL always is the whole and must be accounted for </a:t>
            </a:r>
          </a:p>
        </p:txBody>
      </p:sp>
      <p:sp>
        <p:nvSpPr>
          <p:cNvPr id="4" name="Slide Number Placeholder 3"/>
          <p:cNvSpPr>
            <a:spLocks noGrp="1"/>
          </p:cNvSpPr>
          <p:nvPr>
            <p:ph type="sldNum" sz="quarter" idx="5"/>
          </p:nvPr>
        </p:nvSpPr>
        <p:spPr/>
        <p:txBody>
          <a:bodyPr/>
          <a:lstStyle/>
          <a:p>
            <a:fld id="{10609026-E3A9-804E-B52C-E8D3C1A80B50}" type="slidenum">
              <a:rPr lang="en-US" smtClean="0"/>
              <a:t>119</a:t>
            </a:fld>
            <a:endParaRPr lang="en-US"/>
          </a:p>
        </p:txBody>
      </p:sp>
    </p:spTree>
    <p:extLst>
      <p:ext uri="{BB962C8B-B14F-4D97-AF65-F5344CB8AC3E}">
        <p14:creationId xmlns:p14="http://schemas.microsoft.com/office/powerpoint/2010/main" val="320701682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81A6C-4FE1-0002-12D7-5C44CFF48B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368A7A-BE0B-EA04-379B-8FE6CCA9BB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392F65-4E2F-2C65-C059-BD7E89E754C0}"/>
              </a:ext>
            </a:extLst>
          </p:cNvPr>
          <p:cNvSpPr>
            <a:spLocks noGrp="1"/>
          </p:cNvSpPr>
          <p:nvPr>
            <p:ph type="body" idx="1"/>
          </p:nvPr>
        </p:nvSpPr>
        <p:spPr/>
        <p:txBody>
          <a:bodyPr/>
          <a:lstStyle/>
          <a:p>
            <a:r>
              <a:rPr lang="en-US" sz="900" dirty="0"/>
              <a:t>Today’s rates make it frustrating for us all because we can’t get the levels of PL we say just a short time ago, therefore we can’t help as many clients. The other side of the coin is that we are seeing the fastest line of credit growth in history. </a:t>
            </a:r>
          </a:p>
          <a:p>
            <a:endParaRPr lang="en-US" sz="900" dirty="0"/>
          </a:p>
          <a:p>
            <a:r>
              <a:rPr lang="en-US" sz="900" dirty="0"/>
              <a:t>You will always have the “what if” borrower. “Rates are not going to stay this high.” What if the RE market crashes, etc. We don’t use the word “guaranteed,” but even if the index went to zero, the LOC would still grow at the margin + 0.5%. And another “guarantee” - not only will the LOC grow but, unlike a HELOC it can’t be frozen or pulled back!</a:t>
            </a:r>
          </a:p>
          <a:p>
            <a:endParaRPr lang="en-US" sz="900" dirty="0"/>
          </a:p>
          <a:p>
            <a:r>
              <a:rPr lang="en-US" sz="900" dirty="0"/>
              <a:t>20 years: https://</a:t>
            </a:r>
            <a:r>
              <a:rPr lang="en-US" sz="900" dirty="0" err="1"/>
              <a:t>fred.stlouisfed.org</a:t>
            </a:r>
            <a:r>
              <a:rPr lang="en-US" sz="900" dirty="0"/>
              <a:t>/series/DGS1 2007 average 1-CMT 4.52</a:t>
            </a:r>
          </a:p>
        </p:txBody>
      </p:sp>
      <p:sp>
        <p:nvSpPr>
          <p:cNvPr id="4" name="Slide Number Placeholder 3">
            <a:extLst>
              <a:ext uri="{FF2B5EF4-FFF2-40B4-BE49-F238E27FC236}">
                <a16:creationId xmlns:a16="http://schemas.microsoft.com/office/drawing/2014/main" id="{8732DF89-9E71-957D-C9D5-79638E061FE1}"/>
              </a:ext>
            </a:extLst>
          </p:cNvPr>
          <p:cNvSpPr>
            <a:spLocks noGrp="1"/>
          </p:cNvSpPr>
          <p:nvPr>
            <p:ph type="sldNum" sz="quarter" idx="5"/>
          </p:nvPr>
        </p:nvSpPr>
        <p:spPr/>
        <p:txBody>
          <a:bodyPr/>
          <a:lstStyle/>
          <a:p>
            <a:fld id="{10609026-E3A9-804E-B52C-E8D3C1A80B50}" type="slidenum">
              <a:rPr lang="en-US" smtClean="0"/>
              <a:t>120</a:t>
            </a:fld>
            <a:endParaRPr lang="en-US"/>
          </a:p>
        </p:txBody>
      </p:sp>
    </p:spTree>
    <p:extLst>
      <p:ext uri="{BB962C8B-B14F-4D97-AF65-F5344CB8AC3E}">
        <p14:creationId xmlns:p14="http://schemas.microsoft.com/office/powerpoint/2010/main" val="217273237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DB2DA-9A97-8222-6FBB-C1AAA4F6CA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D57D03-1552-6BB0-DBE7-132C1B9D1F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5E79C9-58B7-F5EF-20BB-B22DB36E8404}"/>
              </a:ext>
            </a:extLst>
          </p:cNvPr>
          <p:cNvSpPr>
            <a:spLocks noGrp="1"/>
          </p:cNvSpPr>
          <p:nvPr>
            <p:ph type="body" idx="1"/>
          </p:nvPr>
        </p:nvSpPr>
        <p:spPr/>
        <p: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t>Even though we discuss and show “annual numbers,” the borrowers will see (and can use) 1/12 of that growth each month. Let’s see it…</a:t>
            </a:r>
            <a:fld id="{487415F8-2FFE-410F-B7BD-6C7AF7965D14}" type="slidenum">
              <a:rPr lang="en-US" sz="900" smtClean="0"/>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t>121</a:t>
            </a:fld>
            <a:endParaRPr lang="en-US" sz="900" dirty="0"/>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2E753D0B-1E4B-4D71-F391-2FF9580BB59F}"/>
              </a:ext>
            </a:extLst>
          </p:cNvPr>
          <p:cNvSpPr>
            <a:spLocks noGrp="1"/>
          </p:cNvSpPr>
          <p:nvPr>
            <p:ph type="sldNum" sz="quarter" idx="5"/>
          </p:nvPr>
        </p:nvSpPr>
        <p:spPr/>
        <p:txBody>
          <a:bodyPr/>
          <a:lstStyle/>
          <a:p>
            <a:pPr>
              <a:defRPr/>
            </a:pPr>
            <a:fld id="{71AC7E69-2F69-C443-8D8E-C03C7641EDD5}" type="slidenum">
              <a:rPr lang="en-US" altLang="en-US" smtClean="0"/>
              <a:pPr>
                <a:defRPr/>
              </a:pPr>
              <a:t>121</a:t>
            </a:fld>
            <a:endParaRPr lang="en-US" altLang="en-US"/>
          </a:p>
        </p:txBody>
      </p:sp>
    </p:spTree>
    <p:extLst>
      <p:ext uri="{BB962C8B-B14F-4D97-AF65-F5344CB8AC3E}">
        <p14:creationId xmlns:p14="http://schemas.microsoft.com/office/powerpoint/2010/main" val="420631174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9F573-62A2-E542-79C9-2D9E5DB860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6ED5A4-B0BB-8382-630C-16EC9853E9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E6DDD4-9A9E-E4C4-1118-1C74D16D7C02}"/>
              </a:ext>
            </a:extLst>
          </p:cNvPr>
          <p:cNvSpPr>
            <a:spLocks noGrp="1"/>
          </p:cNvSpPr>
          <p:nvPr>
            <p:ph type="body" idx="1"/>
          </p:nvPr>
        </p:nvSpPr>
        <p:spPr/>
        <p:txBody>
          <a:bodyPr/>
          <a:lstStyle/>
          <a:p>
            <a:r>
              <a:rPr lang="en-US" sz="900" dirty="0"/>
              <a:t>Here are the numbers from a recent statement…, not so recent</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4BE84118-0086-3DAC-260E-21D2BC282B8E}"/>
              </a:ext>
            </a:extLst>
          </p:cNvPr>
          <p:cNvSpPr>
            <a:spLocks noGrp="1"/>
          </p:cNvSpPr>
          <p:nvPr>
            <p:ph type="sldNum" sz="quarter" idx="5"/>
          </p:nvPr>
        </p:nvSpPr>
        <p:spPr/>
        <p:txBody>
          <a:bodyPr/>
          <a:lstStyle/>
          <a:p>
            <a:pPr>
              <a:defRPr/>
            </a:pPr>
            <a:fld id="{71AC7E69-2F69-C443-8D8E-C03C7641EDD5}" type="slidenum">
              <a:rPr lang="en-US" altLang="en-US" smtClean="0"/>
              <a:pPr>
                <a:defRPr/>
              </a:pPr>
              <a:t>122</a:t>
            </a:fld>
            <a:endParaRPr lang="en-US" altLang="en-US"/>
          </a:p>
        </p:txBody>
      </p:sp>
    </p:spTree>
    <p:extLst>
      <p:ext uri="{BB962C8B-B14F-4D97-AF65-F5344CB8AC3E}">
        <p14:creationId xmlns:p14="http://schemas.microsoft.com/office/powerpoint/2010/main" val="217649602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75 year old borrower in California – 2/25/26</a:t>
            </a:r>
          </a:p>
          <a:p>
            <a:endParaRPr lang="en-US" dirty="0"/>
          </a:p>
          <a:p>
            <a:pPr marL="171450" indent="-171450">
              <a:buFont typeface="Arial" panose="020B0604020202020204" pitchFamily="34" charset="0"/>
              <a:buChar char="•"/>
            </a:pPr>
            <a:r>
              <a:rPr lang="en-US" dirty="0"/>
              <a:t>Review each number and compare to other products</a:t>
            </a:r>
          </a:p>
          <a:p>
            <a:pPr marL="171450" indent="-171450">
              <a:buFont typeface="Arial" panose="020B0604020202020204" pitchFamily="34" charset="0"/>
              <a:buChar char="•"/>
            </a:pPr>
            <a:r>
              <a:rPr lang="en-US" dirty="0"/>
              <a:t>Discuss difference between value and MCA </a:t>
            </a:r>
          </a:p>
          <a:p>
            <a:pPr marL="171450" indent="-171450">
              <a:buFont typeface="Arial" panose="020B0604020202020204" pitchFamily="34" charset="0"/>
              <a:buChar char="•"/>
            </a:pPr>
            <a:r>
              <a:rPr lang="en-US" dirty="0"/>
              <a:t>Review how PLs are different from each other</a:t>
            </a:r>
          </a:p>
          <a:p>
            <a:pPr marL="171450" indent="-171450">
              <a:buFont typeface="Arial" panose="020B0604020202020204" pitchFamily="34" charset="0"/>
              <a:buChar char="•"/>
            </a:pPr>
            <a:r>
              <a:rPr lang="en-US" dirty="0"/>
              <a:t>How to lower origination fees and what a broker CAN reduce</a:t>
            </a:r>
          </a:p>
        </p:txBody>
      </p:sp>
      <p:sp>
        <p:nvSpPr>
          <p:cNvPr id="4" name="Slide Number Placeholder 3"/>
          <p:cNvSpPr>
            <a:spLocks noGrp="1"/>
          </p:cNvSpPr>
          <p:nvPr>
            <p:ph type="sldNum" sz="quarter" idx="5"/>
          </p:nvPr>
        </p:nvSpPr>
        <p:spPr/>
        <p:txBody>
          <a:bodyPr/>
          <a:lstStyle/>
          <a:p>
            <a:fld id="{10609026-E3A9-804E-B52C-E8D3C1A80B50}" type="slidenum">
              <a:rPr lang="en-US" smtClean="0"/>
              <a:t>123</a:t>
            </a:fld>
            <a:endParaRPr lang="en-US"/>
          </a:p>
        </p:txBody>
      </p:sp>
    </p:spTree>
    <p:extLst>
      <p:ext uri="{BB962C8B-B14F-4D97-AF65-F5344CB8AC3E}">
        <p14:creationId xmlns:p14="http://schemas.microsoft.com/office/powerpoint/2010/main" val="229311681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TRID, we use GFEs, HUD1s and are governed by RESPA.</a:t>
            </a:r>
          </a:p>
          <a:p>
            <a:endParaRPr lang="en-US" dirty="0"/>
          </a:p>
          <a:p>
            <a:r>
              <a:rPr lang="en-US" dirty="0"/>
              <a:t>GFEs are part or the app package, but you have 3 business days to provide.</a:t>
            </a:r>
          </a:p>
          <a:p>
            <a:endParaRPr lang="en-US" dirty="0"/>
          </a:p>
          <a:p>
            <a:r>
              <a:rPr lang="en-US" dirty="0"/>
              <a:t>Fees cannot change without a VCC and only if they are disclosed within 3 days.</a:t>
            </a:r>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126</a:t>
            </a:fld>
            <a:endParaRPr lang="en-US"/>
          </a:p>
        </p:txBody>
      </p:sp>
    </p:spTree>
    <p:extLst>
      <p:ext uri="{BB962C8B-B14F-4D97-AF65-F5344CB8AC3E}">
        <p14:creationId xmlns:p14="http://schemas.microsoft.com/office/powerpoint/2010/main" val="48074490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Fees cannot change without a VCC and only if they are disclosed within 3 days.</a:t>
            </a:r>
          </a:p>
          <a:p>
            <a:endParaRPr lang="en-US" dirty="0"/>
          </a:p>
          <a:p>
            <a:r>
              <a:rPr lang="en-US" dirty="0"/>
              <a:t>Only fees related to the change can be redisclosed.  In other words, if we find out we had the borrower’s incorrect birthday, we can’t redisclose the appraisal fee.</a:t>
            </a:r>
          </a:p>
          <a:p>
            <a:endParaRPr lang="en-US" dirty="0"/>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127</a:t>
            </a:fld>
            <a:endParaRPr lang="en-US"/>
          </a:p>
        </p:txBody>
      </p:sp>
    </p:spTree>
    <p:extLst>
      <p:ext uri="{BB962C8B-B14F-4D97-AF65-F5344CB8AC3E}">
        <p14:creationId xmlns:p14="http://schemas.microsoft.com/office/powerpoint/2010/main" val="155158342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0EE15-E8F3-E72F-A817-11A1945696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FE333D-40ED-2B51-3D5B-3EB5F78AB7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5BCCD7-5DB7-0FC0-2B80-F664332B4B71}"/>
              </a:ext>
            </a:extLst>
          </p:cNvPr>
          <p:cNvSpPr>
            <a:spLocks noGrp="1"/>
          </p:cNvSpPr>
          <p:nvPr>
            <p:ph type="body" idx="1"/>
          </p:nvPr>
        </p:nvSpPr>
        <p:spPr/>
        <p:txBody>
          <a:bodyPr/>
          <a:lstStyle/>
          <a:p>
            <a:r>
              <a:rPr lang="en-US" dirty="0"/>
              <a:t>You have the file, you redisclose, we have the file, let us know and we will redisclose or open the file back to you.</a:t>
            </a:r>
          </a:p>
        </p:txBody>
      </p:sp>
      <p:sp>
        <p:nvSpPr>
          <p:cNvPr id="4" name="Slide Number Placeholder 3">
            <a:extLst>
              <a:ext uri="{FF2B5EF4-FFF2-40B4-BE49-F238E27FC236}">
                <a16:creationId xmlns:a16="http://schemas.microsoft.com/office/drawing/2014/main" id="{9FBEEB68-46D1-F57A-02A8-BA53DD8D9A79}"/>
              </a:ext>
            </a:extLst>
          </p:cNvPr>
          <p:cNvSpPr>
            <a:spLocks noGrp="1"/>
          </p:cNvSpPr>
          <p:nvPr>
            <p:ph type="sldNum" sz="quarter" idx="5"/>
          </p:nvPr>
        </p:nvSpPr>
        <p:spPr/>
        <p:txBody>
          <a:bodyPr/>
          <a:lstStyle/>
          <a:p>
            <a:fld id="{10609026-E3A9-804E-B52C-E8D3C1A80B50}" type="slidenum">
              <a:rPr lang="en-US" smtClean="0"/>
              <a:t>128</a:t>
            </a:fld>
            <a:endParaRPr lang="en-US"/>
          </a:p>
        </p:txBody>
      </p:sp>
    </p:spTree>
    <p:extLst>
      <p:ext uri="{BB962C8B-B14F-4D97-AF65-F5344CB8AC3E}">
        <p14:creationId xmlns:p14="http://schemas.microsoft.com/office/powerpoint/2010/main" val="137783916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129</a:t>
            </a:fld>
            <a:endParaRPr lang="en-US"/>
          </a:p>
        </p:txBody>
      </p:sp>
    </p:spTree>
    <p:extLst>
      <p:ext uri="{BB962C8B-B14F-4D97-AF65-F5344CB8AC3E}">
        <p14:creationId xmlns:p14="http://schemas.microsoft.com/office/powerpoint/2010/main" val="2050247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Mooney story. Premium product, premium features </a:t>
            </a:r>
          </a:p>
        </p:txBody>
      </p:sp>
      <p:sp>
        <p:nvSpPr>
          <p:cNvPr id="4" name="Slide Number Placeholder 3"/>
          <p:cNvSpPr>
            <a:spLocks noGrp="1"/>
          </p:cNvSpPr>
          <p:nvPr>
            <p:ph type="sldNum" sz="quarter" idx="5"/>
          </p:nvPr>
        </p:nvSpPr>
        <p:spPr/>
        <p:txBody>
          <a:bodyPr/>
          <a:lstStyle/>
          <a:p>
            <a:pPr>
              <a:defRPr/>
            </a:pPr>
            <a:fld id="{71AC7E69-2F69-C443-8D8E-C03C7641EDD5}" type="slidenum">
              <a:rPr lang="en-US" altLang="en-US" smtClean="0"/>
              <a:pPr>
                <a:defRPr/>
              </a:pPr>
              <a:t>14</a:t>
            </a:fld>
            <a:endParaRPr lang="en-US" altLang="en-US"/>
          </a:p>
        </p:txBody>
      </p:sp>
    </p:spTree>
    <p:extLst>
      <p:ext uri="{BB962C8B-B14F-4D97-AF65-F5344CB8AC3E}">
        <p14:creationId xmlns:p14="http://schemas.microsoft.com/office/powerpoint/2010/main" val="108325561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5AD46-AF7F-75D7-A072-83A03922BE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2B706D-DED4-0F68-A563-1F86DDC318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C7E7DB-44C1-072A-FA0A-E6558D8BC8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A3B779-EFCD-B54E-467F-4FC69D17BCC5}"/>
              </a:ext>
            </a:extLst>
          </p:cNvPr>
          <p:cNvSpPr>
            <a:spLocks noGrp="1"/>
          </p:cNvSpPr>
          <p:nvPr>
            <p:ph type="sldNum" sz="quarter" idx="5"/>
          </p:nvPr>
        </p:nvSpPr>
        <p:spPr/>
        <p:txBody>
          <a:bodyPr/>
          <a:lstStyle/>
          <a:p>
            <a:fld id="{10609026-E3A9-804E-B52C-E8D3C1A80B50}" type="slidenum">
              <a:rPr lang="en-US" smtClean="0"/>
              <a:t>130</a:t>
            </a:fld>
            <a:endParaRPr lang="en-US"/>
          </a:p>
        </p:txBody>
      </p:sp>
    </p:spTree>
    <p:extLst>
      <p:ext uri="{BB962C8B-B14F-4D97-AF65-F5344CB8AC3E}">
        <p14:creationId xmlns:p14="http://schemas.microsoft.com/office/powerpoint/2010/main" val="247436796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longer sales…not first-time buyers.  Your mailers may get you a call quickly or it may take a year or 2!</a:t>
            </a:r>
          </a:p>
        </p:txBody>
      </p:sp>
      <p:sp>
        <p:nvSpPr>
          <p:cNvPr id="4" name="Slide Number Placeholder 3"/>
          <p:cNvSpPr>
            <a:spLocks noGrp="1"/>
          </p:cNvSpPr>
          <p:nvPr>
            <p:ph type="sldNum" sz="quarter" idx="5"/>
          </p:nvPr>
        </p:nvSpPr>
        <p:spPr/>
        <p:txBody>
          <a:bodyPr/>
          <a:lstStyle/>
          <a:p>
            <a:fld id="{10609026-E3A9-804E-B52C-E8D3C1A80B50}" type="slidenum">
              <a:rPr lang="en-US" smtClean="0"/>
              <a:t>131</a:t>
            </a:fld>
            <a:endParaRPr lang="en-US"/>
          </a:p>
        </p:txBody>
      </p:sp>
    </p:spTree>
    <p:extLst>
      <p:ext uri="{BB962C8B-B14F-4D97-AF65-F5344CB8AC3E}">
        <p14:creationId xmlns:p14="http://schemas.microsoft.com/office/powerpoint/2010/main" val="69037577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Involve the kids or trusted advisors too.</a:t>
            </a:r>
          </a:p>
        </p:txBody>
      </p:sp>
      <p:sp>
        <p:nvSpPr>
          <p:cNvPr id="4" name="Slide Number Placeholder 3"/>
          <p:cNvSpPr>
            <a:spLocks noGrp="1"/>
          </p:cNvSpPr>
          <p:nvPr>
            <p:ph type="sldNum" sz="quarter" idx="5"/>
          </p:nvPr>
        </p:nvSpPr>
        <p:spPr/>
        <p:txBody>
          <a:bodyPr/>
          <a:lstStyle/>
          <a:p>
            <a:fld id="{10609026-E3A9-804E-B52C-E8D3C1A80B50}" type="slidenum">
              <a:rPr lang="en-US" smtClean="0"/>
              <a:t>132</a:t>
            </a:fld>
            <a:endParaRPr lang="en-US"/>
          </a:p>
        </p:txBody>
      </p:sp>
    </p:spTree>
    <p:extLst>
      <p:ext uri="{BB962C8B-B14F-4D97-AF65-F5344CB8AC3E}">
        <p14:creationId xmlns:p14="http://schemas.microsoft.com/office/powerpoint/2010/main" val="354462980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487D5-F58A-8999-37D4-FCD349C4C4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33194-C965-C5DF-F597-92463FB28E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0F764C-3867-2C11-1120-9D6E6BDEAF98}"/>
              </a:ext>
            </a:extLst>
          </p:cNvPr>
          <p:cNvSpPr>
            <a:spLocks noGrp="1"/>
          </p:cNvSpPr>
          <p:nvPr>
            <p:ph type="body" idx="1"/>
          </p:nvPr>
        </p:nvSpPr>
        <p:spPr/>
        <p:txBody>
          <a:bodyPr/>
          <a:lstStyle/>
          <a:p>
            <a:pPr marL="171450" indent="-171450">
              <a:buFont typeface="Arial" panose="020B0604020202020204" pitchFamily="34" charset="0"/>
              <a:buChar char="•"/>
            </a:pPr>
            <a:r>
              <a:rPr lang="en-US" dirty="0"/>
              <a:t>Maybe a combination</a:t>
            </a:r>
          </a:p>
        </p:txBody>
      </p:sp>
      <p:sp>
        <p:nvSpPr>
          <p:cNvPr id="4" name="Slide Number Placeholder 3">
            <a:extLst>
              <a:ext uri="{FF2B5EF4-FFF2-40B4-BE49-F238E27FC236}">
                <a16:creationId xmlns:a16="http://schemas.microsoft.com/office/drawing/2014/main" id="{09217C7E-D4A5-577A-18A7-F0400CAAA652}"/>
              </a:ext>
            </a:extLst>
          </p:cNvPr>
          <p:cNvSpPr>
            <a:spLocks noGrp="1"/>
          </p:cNvSpPr>
          <p:nvPr>
            <p:ph type="sldNum" sz="quarter" idx="5"/>
          </p:nvPr>
        </p:nvSpPr>
        <p:spPr/>
        <p:txBody>
          <a:bodyPr/>
          <a:lstStyle/>
          <a:p>
            <a:pPr>
              <a:defRPr/>
            </a:pPr>
            <a:fld id="{71AC7E69-2F69-C443-8D8E-C03C7641EDD5}" type="slidenum">
              <a:rPr lang="en-US" altLang="en-US" smtClean="0"/>
              <a:pPr>
                <a:defRPr/>
              </a:pPr>
              <a:t>133</a:t>
            </a:fld>
            <a:endParaRPr lang="en-US" altLang="en-US"/>
          </a:p>
        </p:txBody>
      </p:sp>
    </p:spTree>
    <p:extLst>
      <p:ext uri="{BB962C8B-B14F-4D97-AF65-F5344CB8AC3E}">
        <p14:creationId xmlns:p14="http://schemas.microsoft.com/office/powerpoint/2010/main" val="195488242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9156C-D6FC-63DB-2225-94C510DF0F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72F7F5-3FC8-FC7B-FE35-BC2994CA86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0CD35A-C477-B1B1-C934-6E6EB04481B8}"/>
              </a:ext>
            </a:extLst>
          </p:cNvPr>
          <p:cNvSpPr>
            <a:spLocks noGrp="1"/>
          </p:cNvSpPr>
          <p:nvPr>
            <p:ph type="body" idx="1"/>
          </p:nvPr>
        </p:nvSpPr>
        <p:spPr/>
        <p:txBody>
          <a:bodyPr/>
          <a:lstStyle/>
          <a:p>
            <a:r>
              <a:rPr lang="en-US" dirty="0"/>
              <a:t>This will enable to start the process.  </a:t>
            </a:r>
          </a:p>
          <a:p>
            <a:r>
              <a:rPr lang="en-US" dirty="0"/>
              <a:t>Repairs?</a:t>
            </a:r>
          </a:p>
          <a:p>
            <a:r>
              <a:rPr lang="en-US" dirty="0"/>
              <a:t>Possible Equity</a:t>
            </a:r>
          </a:p>
          <a:p>
            <a:r>
              <a:rPr lang="en-US" dirty="0"/>
              <a:t>Do you owe the home alone? </a:t>
            </a:r>
          </a:p>
          <a:p>
            <a:endParaRPr lang="en-US" dirty="0"/>
          </a:p>
        </p:txBody>
      </p:sp>
      <p:sp>
        <p:nvSpPr>
          <p:cNvPr id="4" name="Slide Number Placeholder 3">
            <a:extLst>
              <a:ext uri="{FF2B5EF4-FFF2-40B4-BE49-F238E27FC236}">
                <a16:creationId xmlns:a16="http://schemas.microsoft.com/office/drawing/2014/main" id="{5F875B5A-1871-0CF6-FC10-212AFE2E3AC6}"/>
              </a:ext>
            </a:extLst>
          </p:cNvPr>
          <p:cNvSpPr>
            <a:spLocks noGrp="1"/>
          </p:cNvSpPr>
          <p:nvPr>
            <p:ph type="sldNum" sz="quarter" idx="5"/>
          </p:nvPr>
        </p:nvSpPr>
        <p:spPr/>
        <p:txBody>
          <a:bodyPr/>
          <a:lstStyle/>
          <a:p>
            <a:fld id="{10609026-E3A9-804E-B52C-E8D3C1A80B50}" type="slidenum">
              <a:rPr lang="en-US" smtClean="0"/>
              <a:t>134</a:t>
            </a:fld>
            <a:endParaRPr lang="en-US"/>
          </a:p>
        </p:txBody>
      </p:sp>
    </p:spTree>
    <p:extLst>
      <p:ext uri="{BB962C8B-B14F-4D97-AF65-F5344CB8AC3E}">
        <p14:creationId xmlns:p14="http://schemas.microsoft.com/office/powerpoint/2010/main" val="312506965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26C48-5AF0-357E-7598-3C68E7E6E6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9BD5D1-EB5E-2890-0148-E6065758D9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F42A31-35C9-8A8C-7042-1D129266361E}"/>
              </a:ext>
            </a:extLst>
          </p:cNvPr>
          <p:cNvSpPr>
            <a:spLocks noGrp="1"/>
          </p:cNvSpPr>
          <p:nvPr>
            <p:ph type="body" idx="1"/>
          </p:nvPr>
        </p:nvSpPr>
        <p:spPr/>
        <p:txBody>
          <a:bodyPr/>
          <a:lstStyle/>
          <a:p>
            <a:r>
              <a:rPr lang="en-US" dirty="0"/>
              <a:t>Identify the trusted advisors and also who might be a concern – who you may need to educate/win over.</a:t>
            </a:r>
          </a:p>
          <a:p>
            <a:r>
              <a:rPr lang="en-US" dirty="0"/>
              <a:t> </a:t>
            </a:r>
          </a:p>
        </p:txBody>
      </p:sp>
      <p:sp>
        <p:nvSpPr>
          <p:cNvPr id="4" name="Slide Number Placeholder 3">
            <a:extLst>
              <a:ext uri="{FF2B5EF4-FFF2-40B4-BE49-F238E27FC236}">
                <a16:creationId xmlns:a16="http://schemas.microsoft.com/office/drawing/2014/main" id="{0002A83A-F184-9BBE-57DA-8648981AA004}"/>
              </a:ext>
            </a:extLst>
          </p:cNvPr>
          <p:cNvSpPr>
            <a:spLocks noGrp="1"/>
          </p:cNvSpPr>
          <p:nvPr>
            <p:ph type="sldNum" sz="quarter" idx="5"/>
          </p:nvPr>
        </p:nvSpPr>
        <p:spPr/>
        <p:txBody>
          <a:bodyPr/>
          <a:lstStyle/>
          <a:p>
            <a:fld id="{10609026-E3A9-804E-B52C-E8D3C1A80B50}" type="slidenum">
              <a:rPr lang="en-US" smtClean="0"/>
              <a:t>135</a:t>
            </a:fld>
            <a:endParaRPr lang="en-US"/>
          </a:p>
        </p:txBody>
      </p:sp>
    </p:spTree>
    <p:extLst>
      <p:ext uri="{BB962C8B-B14F-4D97-AF65-F5344CB8AC3E}">
        <p14:creationId xmlns:p14="http://schemas.microsoft.com/office/powerpoint/2010/main" val="367489242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0BB09-F75A-FC9F-B4F3-24FDCF1636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359369-4562-577C-9341-60727D5D55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B89E4E-156B-D310-BFF9-02BCA9F625E6}"/>
              </a:ext>
            </a:extLst>
          </p:cNvPr>
          <p:cNvSpPr>
            <a:spLocks noGrp="1"/>
          </p:cNvSpPr>
          <p:nvPr>
            <p:ph type="body" idx="1"/>
          </p:nvPr>
        </p:nvSpPr>
        <p:spPr/>
        <p:txBody>
          <a:bodyPr/>
          <a:lstStyle/>
          <a:p>
            <a:r>
              <a:rPr lang="en-US" dirty="0"/>
              <a:t>Need or Want?</a:t>
            </a:r>
          </a:p>
        </p:txBody>
      </p:sp>
      <p:sp>
        <p:nvSpPr>
          <p:cNvPr id="4" name="Slide Number Placeholder 3">
            <a:extLst>
              <a:ext uri="{FF2B5EF4-FFF2-40B4-BE49-F238E27FC236}">
                <a16:creationId xmlns:a16="http://schemas.microsoft.com/office/drawing/2014/main" id="{B63C6747-26D2-7ED6-5C27-61472A02E533}"/>
              </a:ext>
            </a:extLst>
          </p:cNvPr>
          <p:cNvSpPr>
            <a:spLocks noGrp="1"/>
          </p:cNvSpPr>
          <p:nvPr>
            <p:ph type="sldNum" sz="quarter" idx="5"/>
          </p:nvPr>
        </p:nvSpPr>
        <p:spPr/>
        <p:txBody>
          <a:bodyPr/>
          <a:lstStyle/>
          <a:p>
            <a:fld id="{10609026-E3A9-804E-B52C-E8D3C1A80B50}" type="slidenum">
              <a:rPr lang="en-US" smtClean="0"/>
              <a:t>136</a:t>
            </a:fld>
            <a:endParaRPr lang="en-US"/>
          </a:p>
        </p:txBody>
      </p:sp>
    </p:spTree>
    <p:extLst>
      <p:ext uri="{BB962C8B-B14F-4D97-AF65-F5344CB8AC3E}">
        <p14:creationId xmlns:p14="http://schemas.microsoft.com/office/powerpoint/2010/main" val="62199403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41DB0-543E-1930-1A62-DB04E852C2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C642BF-64DC-771E-E925-1D49885327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C2C7BE-6EB6-A1BA-0610-7073B78CE545}"/>
              </a:ext>
            </a:extLst>
          </p:cNvPr>
          <p:cNvSpPr>
            <a:spLocks noGrp="1"/>
          </p:cNvSpPr>
          <p:nvPr>
            <p:ph type="body" idx="1"/>
          </p:nvPr>
        </p:nvSpPr>
        <p:spPr/>
        <p:txBody>
          <a:bodyPr/>
          <a:lstStyle/>
          <a:p>
            <a:r>
              <a:rPr lang="en-US" dirty="0"/>
              <a:t>You will develop your own style, but many use something similar to illustrate how a reverse can help them.</a:t>
            </a:r>
          </a:p>
        </p:txBody>
      </p:sp>
      <p:sp>
        <p:nvSpPr>
          <p:cNvPr id="4" name="Slide Number Placeholder 3">
            <a:extLst>
              <a:ext uri="{FF2B5EF4-FFF2-40B4-BE49-F238E27FC236}">
                <a16:creationId xmlns:a16="http://schemas.microsoft.com/office/drawing/2014/main" id="{E2BB6847-79A7-9801-75BE-F109D921F839}"/>
              </a:ext>
            </a:extLst>
          </p:cNvPr>
          <p:cNvSpPr>
            <a:spLocks noGrp="1"/>
          </p:cNvSpPr>
          <p:nvPr>
            <p:ph type="sldNum" sz="quarter" idx="5"/>
          </p:nvPr>
        </p:nvSpPr>
        <p:spPr/>
        <p:txBody>
          <a:bodyPr/>
          <a:lstStyle/>
          <a:p>
            <a:fld id="{10609026-E3A9-804E-B52C-E8D3C1A80B50}" type="slidenum">
              <a:rPr lang="en-US" smtClean="0"/>
              <a:t>137</a:t>
            </a:fld>
            <a:endParaRPr lang="en-US"/>
          </a:p>
        </p:txBody>
      </p:sp>
    </p:spTree>
    <p:extLst>
      <p:ext uri="{BB962C8B-B14F-4D97-AF65-F5344CB8AC3E}">
        <p14:creationId xmlns:p14="http://schemas.microsoft.com/office/powerpoint/2010/main" val="6454800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1" kern="0" dirty="0">
                <a:latin typeface="Myriad Pro" pitchFamily="34" charset="0"/>
              </a:rPr>
              <a:t>Are you still working? </a:t>
            </a:r>
            <a:r>
              <a:rPr lang="en-US" sz="800" kern="0" dirty="0">
                <a:latin typeface="Myriad Pro" pitchFamily="34" charset="0"/>
              </a:rPr>
              <a:t>(If yes) </a:t>
            </a:r>
            <a:r>
              <a:rPr lang="en-US" sz="900" b="1" kern="0" dirty="0">
                <a:latin typeface="Myriad Pro" pitchFamily="34" charset="0"/>
              </a:rPr>
              <a:t>Can you get your pay stubs for the last 30 days (most recent) and a copy of last year’s W-2? </a:t>
            </a:r>
            <a:r>
              <a:rPr lang="en-US" sz="900" b="0" kern="0" dirty="0">
                <a:latin typeface="Myriad Pro" pitchFamily="34" charset="0"/>
              </a:rPr>
              <a:t>Those documents will help get the file through.</a:t>
            </a:r>
            <a:r>
              <a:rPr lang="en-US" sz="900" b="1" kern="0" dirty="0">
                <a:latin typeface="Myriad Pro" pitchFamily="34" charset="0"/>
              </a:rPr>
              <a:t> </a:t>
            </a:r>
            <a:r>
              <a:rPr lang="en-US" sz="900" b="0" kern="0" dirty="0">
                <a:latin typeface="Myriad Pro" pitchFamily="34" charset="0"/>
              </a:rPr>
              <a:t>Here were asking for only 30 days. Underwriting will ultimately ask for 60 days, but if we can get their last 30-day statement, as we move the file forward UW is going to ask for the most current 30 days and that will give us 60 days. This is an example of not making the borrower jump through unnecessary hoops. We are going to ask for the most current 30 days during underwriting, so why make them dig up old statements that aren’t ultimately going to be used.</a:t>
            </a:r>
          </a:p>
          <a:p>
            <a:r>
              <a:rPr lang="en-US" sz="900" b="1" kern="0" dirty="0"/>
              <a:t>Can you get your personal and business tax returns for the last two years? </a:t>
            </a:r>
            <a:r>
              <a:rPr lang="en-US" sz="900" b="0" kern="0" dirty="0"/>
              <a:t>So here if our borrower is self employed we’re going to need this. And we’re going to need both personal and business. Now, for the income to count, one of HUD’s rules is it has to be reasonably expected to continue for the next 3 years. If they aren’t going to work for the next 3 years, technically, that income will not count.</a:t>
            </a:r>
          </a:p>
          <a:p>
            <a:r>
              <a:rPr lang="en-US" sz="900" b="1" kern="0" dirty="0"/>
              <a:t>Are you collecting social security? </a:t>
            </a:r>
            <a:r>
              <a:rPr lang="en-US" sz="900" b="0" kern="0" dirty="0"/>
              <a:t>Of course, Social Security is one of the most common forms of income we see. Now, whether you start by asking about Social Security first and work income next is really up to you. But you will want to ask about both. </a:t>
            </a:r>
          </a:p>
          <a:p>
            <a:r>
              <a:rPr lang="en-US" sz="900" b="1" kern="0" dirty="0"/>
              <a:t>How much do you get? Do you have your awards letter? </a:t>
            </a:r>
            <a:r>
              <a:rPr lang="en-US" sz="900" b="0" kern="0" dirty="0"/>
              <a:t>So, if they are getting SS we also want to know if they have their awards letter. As we’ll see, we can use bank statements to verify SS but we can only use the actual amount of the bank statement. As an example, let’s say they are having their Medicare premium taken out then the amount being deposited will only be what is left. Right off the top they aren’t getting the true income amount that they could, so getting the award letter is definitely in their best interest. Sometimes these files come down to just a small amount being the difference in a being required or not. So every time we can use the bigger number, that is always better.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kern="0" dirty="0"/>
              <a:t>Do you have any pensions or other sources of regular income? </a:t>
            </a:r>
            <a:r>
              <a:rPr lang="en-US" dirty="0"/>
              <a:t>According to the guidance from HUD, a government pension, such as a state retirement account, is for the borrower’s life. We no longer have to get the awards letter to prove the pension will last more than 3 years. Now, to be clear, that only applies to government pensions, private pensions we still need to have an award letter that shows the retirement is for life. Additionally, when we talk about Regular Income, this is anything that will continue for the next 3 years. If the borrower has an annuity or something like that, that can work as well. </a:t>
            </a:r>
          </a:p>
          <a:p>
            <a:pPr marL="0" marR="0" lvl="0" indent="0" algn="l" defTabSz="914400" rtl="0" eaLnBrk="0" fontAlgn="base" latinLnBrk="0" hangingPunct="0">
              <a:lnSpc>
                <a:spcPct val="100000"/>
              </a:lnSpc>
              <a:spcBef>
                <a:spcPts val="600"/>
              </a:spcBef>
              <a:spcAft>
                <a:spcPts val="600"/>
              </a:spcAft>
              <a:buClrTx/>
              <a:buSzTx/>
              <a:buFontTx/>
              <a:buNone/>
              <a:tabLst/>
              <a:defRPr/>
            </a:pPr>
            <a:r>
              <a:rPr kumimoji="0" lang="en-US" sz="1400" b="1" i="0" u="none" strike="noStrike" kern="0" cap="none" spc="0" normalizeH="0" baseline="0" noProof="0" dirty="0">
                <a:ln>
                  <a:noFill/>
                </a:ln>
                <a:solidFill>
                  <a:srgbClr val="000000"/>
                </a:solidFill>
                <a:effectLst/>
                <a:uLnTx/>
                <a:uFillTx/>
                <a:latin typeface="Arial"/>
                <a:ea typeface="+mn-ea"/>
                <a:cs typeface="+mn-cs"/>
              </a:rPr>
              <a:t>Do you have any savings accounts, IRA’s or 401(k)’s etc.? </a:t>
            </a:r>
            <a:r>
              <a:rPr kumimoji="0" lang="en-US" sz="1400" b="0" i="0" u="none" strike="noStrike" kern="0" cap="none" spc="0" normalizeH="0" baseline="0" noProof="0" dirty="0">
                <a:ln>
                  <a:noFill/>
                </a:ln>
                <a:solidFill>
                  <a:srgbClr val="000000"/>
                </a:solidFill>
                <a:effectLst/>
                <a:uLnTx/>
                <a:uFillTx/>
                <a:latin typeface="Arial"/>
                <a:ea typeface="+mn-ea"/>
                <a:cs typeface="+mn-cs"/>
              </a:rPr>
              <a:t>(If yes) </a:t>
            </a:r>
            <a:r>
              <a:rPr kumimoji="0" lang="en-US" sz="1400" b="1" i="0" u="none" strike="noStrike" kern="0" cap="none" spc="0" normalizeH="0" baseline="0" noProof="0" dirty="0">
                <a:ln>
                  <a:noFill/>
                </a:ln>
                <a:solidFill>
                  <a:srgbClr val="000000"/>
                </a:solidFill>
                <a:effectLst/>
                <a:uLnTx/>
                <a:uFillTx/>
                <a:latin typeface="Arial"/>
                <a:ea typeface="+mn-ea"/>
                <a:cs typeface="+mn-cs"/>
              </a:rPr>
              <a:t>How much do you have? How often do you need to tap into them?</a:t>
            </a:r>
            <a:r>
              <a:rPr kumimoji="0" lang="en-US" sz="1400" b="0" i="0" u="none" strike="noStrike" kern="0" cap="none" spc="0" normalizeH="0" baseline="0" noProof="0" dirty="0">
                <a:ln>
                  <a:noFill/>
                </a:ln>
                <a:solidFill>
                  <a:srgbClr val="000000"/>
                </a:solidFill>
                <a:effectLst/>
                <a:uLnTx/>
                <a:uFillTx/>
                <a:latin typeface="Arial"/>
                <a:ea typeface="+mn-ea"/>
                <a:cs typeface="+mn-cs"/>
              </a:rPr>
              <a:t> The key here is the last question: How often do you need to tap into them? Often a borrower will say they have enough money. But, when asked this question it reveals their true need. If they say they are tapping into $300-$400 a month, we discover that they don’t really have enough money. So when we ask how much they have, we are looking for a resource for the asset dissipation that may be required to meet the residual income requirement. As an example: a borrower might not have a tradition retirement account, but does have a 401k and is drawing from that. We can use that fund if needed to dissipate to support needed residual income.</a:t>
            </a:r>
            <a:endParaRPr kumimoji="0" lang="en-US" sz="1400" b="1" i="0" u="none" strike="noStrike" kern="0" cap="none" spc="0" normalizeH="0" baseline="0" noProof="0" dirty="0">
              <a:ln>
                <a:noFill/>
              </a:ln>
              <a:solidFill>
                <a:srgbClr val="000000"/>
              </a:solidFill>
              <a:effectLst/>
              <a:uLnTx/>
              <a:uFillTx/>
              <a:latin typeface="Arial"/>
              <a:ea typeface="+mn-ea"/>
              <a:cs typeface="+mn-cs"/>
            </a:endParaRPr>
          </a:p>
        </p:txBody>
      </p:sp>
      <p:sp>
        <p:nvSpPr>
          <p:cNvPr id="4" name="Slide Number Placeholder 3"/>
          <p:cNvSpPr>
            <a:spLocks noGrp="1"/>
          </p:cNvSpPr>
          <p:nvPr>
            <p:ph type="sldNum" sz="quarter" idx="5"/>
          </p:nvPr>
        </p:nvSpPr>
        <p:spPr/>
        <p:txBody>
          <a:bodyPr/>
          <a:lstStyle/>
          <a:p>
            <a:fld id="{10609026-E3A9-804E-B52C-E8D3C1A80B50}" type="slidenum">
              <a:rPr lang="en-US" smtClean="0"/>
              <a:t>138</a:t>
            </a:fld>
            <a:endParaRPr lang="en-US"/>
          </a:p>
        </p:txBody>
      </p:sp>
    </p:spTree>
    <p:extLst>
      <p:ext uri="{BB962C8B-B14F-4D97-AF65-F5344CB8AC3E}">
        <p14:creationId xmlns:p14="http://schemas.microsoft.com/office/powerpoint/2010/main" val="281720491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sources of income.  This might be a good time to ask about Assets.</a:t>
            </a:r>
          </a:p>
        </p:txBody>
      </p:sp>
      <p:sp>
        <p:nvSpPr>
          <p:cNvPr id="4" name="Slide Number Placeholder 3"/>
          <p:cNvSpPr>
            <a:spLocks noGrp="1"/>
          </p:cNvSpPr>
          <p:nvPr>
            <p:ph type="sldNum" sz="quarter" idx="5"/>
          </p:nvPr>
        </p:nvSpPr>
        <p:spPr/>
        <p:txBody>
          <a:bodyPr/>
          <a:lstStyle/>
          <a:p>
            <a:fld id="{10609026-E3A9-804E-B52C-E8D3C1A80B50}" type="slidenum">
              <a:rPr lang="en-US" smtClean="0"/>
              <a:t>139</a:t>
            </a:fld>
            <a:endParaRPr lang="en-US"/>
          </a:p>
        </p:txBody>
      </p:sp>
    </p:spTree>
    <p:extLst>
      <p:ext uri="{BB962C8B-B14F-4D97-AF65-F5344CB8AC3E}">
        <p14:creationId xmlns:p14="http://schemas.microsoft.com/office/powerpoint/2010/main" val="3011515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DD01C-64AD-052A-E0A9-91DC11EAD9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14E77-7466-FC4B-79F6-7853CC718C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0723C6-1DB7-85E8-00E2-E40BDA6E8B46}"/>
              </a:ext>
            </a:extLst>
          </p:cNvPr>
          <p:cNvSpPr>
            <a:spLocks noGrp="1"/>
          </p:cNvSpPr>
          <p:nvPr>
            <p:ph type="body" idx="1"/>
          </p:nvPr>
        </p:nvSpPr>
        <p:spPr/>
        <p:txBody>
          <a:bodyPr/>
          <a:lstStyle/>
          <a:p>
            <a:r>
              <a:rPr lang="en-US" dirty="0"/>
              <a:t>Falling equity is a concerns for some, but partial prepayments can help avoid that, even just paying the interest can keep loan balance level and as property value rises, so does equity.</a:t>
            </a:r>
          </a:p>
        </p:txBody>
      </p:sp>
      <p:sp>
        <p:nvSpPr>
          <p:cNvPr id="4" name="Slide Number Placeholder 3">
            <a:extLst>
              <a:ext uri="{FF2B5EF4-FFF2-40B4-BE49-F238E27FC236}">
                <a16:creationId xmlns:a16="http://schemas.microsoft.com/office/drawing/2014/main" id="{1F35338F-330D-F80A-C53E-1419D28343F9}"/>
              </a:ext>
            </a:extLst>
          </p:cNvPr>
          <p:cNvSpPr>
            <a:spLocks noGrp="1"/>
          </p:cNvSpPr>
          <p:nvPr>
            <p:ph type="sldNum" sz="quarter" idx="5"/>
          </p:nvPr>
        </p:nvSpPr>
        <p:spPr/>
        <p:txBody>
          <a:bodyPr/>
          <a:lstStyle/>
          <a:p>
            <a:fld id="{10609026-E3A9-804E-B52C-E8D3C1A80B50}" type="slidenum">
              <a:rPr lang="en-US" smtClean="0"/>
              <a:t>17</a:t>
            </a:fld>
            <a:endParaRPr lang="en-US"/>
          </a:p>
        </p:txBody>
      </p:sp>
    </p:spTree>
    <p:extLst>
      <p:ext uri="{BB962C8B-B14F-4D97-AF65-F5344CB8AC3E}">
        <p14:creationId xmlns:p14="http://schemas.microsoft.com/office/powerpoint/2010/main" val="23568759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DC376-C1F4-7609-C0C4-975018B39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844B39-9695-D792-4B84-E9CB3AB742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BB5873-8C11-1B21-F710-4890BEF7F493}"/>
              </a:ext>
            </a:extLst>
          </p:cNvPr>
          <p:cNvSpPr>
            <a:spLocks noGrp="1"/>
          </p:cNvSpPr>
          <p:nvPr>
            <p:ph type="body" idx="1"/>
          </p:nvPr>
        </p:nvSpPr>
        <p:spPr/>
        <p:txBody>
          <a:bodyPr/>
          <a:lstStyle/>
          <a:p>
            <a:r>
              <a:rPr kumimoji="0" lang="en-US" sz="1400" b="0" i="0" u="none" strike="noStrike" kern="0" cap="none" spc="0" normalizeH="0" baseline="0" noProof="0" dirty="0">
                <a:ln>
                  <a:noFill/>
                </a:ln>
                <a:solidFill>
                  <a:srgbClr val="000000"/>
                </a:solidFill>
                <a:effectLst/>
                <a:uLnTx/>
                <a:uFillTx/>
                <a:latin typeface="Arial"/>
                <a:ea typeface="+mn-ea"/>
                <a:cs typeface="+mn-cs"/>
              </a:rPr>
              <a:t>At the initial call you should suggest having the client gather expense and income docs.</a:t>
            </a:r>
            <a:endParaRPr kumimoji="0" lang="en-US" sz="1400" b="1" i="0" u="none" strike="noStrike" kern="0" cap="none" spc="0" normalizeH="0" baseline="0" noProof="0" dirty="0">
              <a:ln>
                <a:noFill/>
              </a:ln>
              <a:solidFill>
                <a:srgbClr val="000000"/>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07EA35DE-F984-8F1D-2B5D-24738B9D7924}"/>
              </a:ext>
            </a:extLst>
          </p:cNvPr>
          <p:cNvSpPr>
            <a:spLocks noGrp="1"/>
          </p:cNvSpPr>
          <p:nvPr>
            <p:ph type="sldNum" sz="quarter" idx="5"/>
          </p:nvPr>
        </p:nvSpPr>
        <p:spPr/>
        <p:txBody>
          <a:bodyPr/>
          <a:lstStyle/>
          <a:p>
            <a:fld id="{10609026-E3A9-804E-B52C-E8D3C1A80B50}" type="slidenum">
              <a:rPr lang="en-US" smtClean="0"/>
              <a:t>140</a:t>
            </a:fld>
            <a:endParaRPr lang="en-US"/>
          </a:p>
        </p:txBody>
      </p:sp>
    </p:spTree>
    <p:extLst>
      <p:ext uri="{BB962C8B-B14F-4D97-AF65-F5344CB8AC3E}">
        <p14:creationId xmlns:p14="http://schemas.microsoft.com/office/powerpoint/2010/main" val="213016798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141</a:t>
            </a:fld>
            <a:endParaRPr lang="en-US"/>
          </a:p>
        </p:txBody>
      </p:sp>
    </p:spTree>
    <p:extLst>
      <p:ext uri="{BB962C8B-B14F-4D97-AF65-F5344CB8AC3E}">
        <p14:creationId xmlns:p14="http://schemas.microsoft.com/office/powerpoint/2010/main" val="186270255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144</a:t>
            </a:fld>
            <a:endParaRPr lang="en-US"/>
          </a:p>
        </p:txBody>
      </p:sp>
    </p:spTree>
    <p:extLst>
      <p:ext uri="{BB962C8B-B14F-4D97-AF65-F5344CB8AC3E}">
        <p14:creationId xmlns:p14="http://schemas.microsoft.com/office/powerpoint/2010/main" val="426809827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B2F7C-879E-0216-80F1-1CEE4EC5B4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CFDFE4-76DE-D53A-01C6-6F8204569B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5DCF15-980D-AAFA-D5E0-A51FB7978C28}"/>
              </a:ext>
            </a:extLst>
          </p:cNvPr>
          <p:cNvSpPr>
            <a:spLocks noGrp="1"/>
          </p:cNvSpPr>
          <p:nvPr>
            <p:ph type="body" idx="1"/>
          </p:nvPr>
        </p:nvSpPr>
        <p:spPr/>
        <p:txBody>
          <a:bodyPr/>
          <a:lstStyle/>
          <a:p>
            <a:pPr marL="171450" indent="-171450">
              <a:buFont typeface="Arial" panose="020B0604020202020204" pitchFamily="34" charset="0"/>
              <a:buChar char="•"/>
            </a:pPr>
            <a:r>
              <a:rPr lang="en-US" dirty="0"/>
              <a:t>Don’t try to do EVERYTHING on a single call.</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85EF9921-88A6-DE91-802A-1DBE64335CD7}"/>
              </a:ext>
            </a:extLst>
          </p:cNvPr>
          <p:cNvSpPr>
            <a:spLocks noGrp="1"/>
          </p:cNvSpPr>
          <p:nvPr>
            <p:ph type="sldNum" sz="quarter" idx="5"/>
          </p:nvPr>
        </p:nvSpPr>
        <p:spPr/>
        <p:txBody>
          <a:bodyPr/>
          <a:lstStyle/>
          <a:p>
            <a:pPr>
              <a:defRPr/>
            </a:pPr>
            <a:fld id="{71AC7E69-2F69-C443-8D8E-C03C7641EDD5}" type="slidenum">
              <a:rPr lang="en-US" altLang="en-US" smtClean="0"/>
              <a:pPr>
                <a:defRPr/>
              </a:pPr>
              <a:t>145</a:t>
            </a:fld>
            <a:endParaRPr lang="en-US" altLang="en-US"/>
          </a:p>
        </p:txBody>
      </p:sp>
    </p:spTree>
    <p:extLst>
      <p:ext uri="{BB962C8B-B14F-4D97-AF65-F5344CB8AC3E}">
        <p14:creationId xmlns:p14="http://schemas.microsoft.com/office/powerpoint/2010/main" val="209758486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push, if they are unsure, ask about talking to family</a:t>
            </a:r>
          </a:p>
        </p:txBody>
      </p:sp>
      <p:sp>
        <p:nvSpPr>
          <p:cNvPr id="4" name="Slide Number Placeholder 3"/>
          <p:cNvSpPr>
            <a:spLocks noGrp="1"/>
          </p:cNvSpPr>
          <p:nvPr>
            <p:ph type="sldNum" sz="quarter" idx="5"/>
          </p:nvPr>
        </p:nvSpPr>
        <p:spPr/>
        <p:txBody>
          <a:bodyPr/>
          <a:lstStyle/>
          <a:p>
            <a:fld id="{10609026-E3A9-804E-B52C-E8D3C1A80B50}" type="slidenum">
              <a:rPr lang="en-US" smtClean="0"/>
              <a:t>146</a:t>
            </a:fld>
            <a:endParaRPr lang="en-US"/>
          </a:p>
        </p:txBody>
      </p:sp>
    </p:spTree>
    <p:extLst>
      <p:ext uri="{BB962C8B-B14F-4D97-AF65-F5344CB8AC3E}">
        <p14:creationId xmlns:p14="http://schemas.microsoft.com/office/powerpoint/2010/main" val="154013485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042C3-B742-7CF9-0544-320D264F4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395852-CB2B-587E-2BD7-B910D69BCA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AF705F-0F3D-74BD-201F-B9FF3EB0F81A}"/>
              </a:ext>
            </a:extLst>
          </p:cNvPr>
          <p:cNvSpPr>
            <a:spLocks noGrp="1"/>
          </p:cNvSpPr>
          <p:nvPr>
            <p:ph type="body" idx="1"/>
          </p:nvPr>
        </p:nvSpPr>
        <p:spPr/>
        <p:txBody>
          <a:bodyPr/>
          <a:lstStyle/>
          <a:p>
            <a:pPr marL="171450" indent="-171450">
              <a:buFont typeface="Arial" panose="020B0604020202020204" pitchFamily="34" charset="0"/>
              <a:buChar char="•"/>
            </a:pPr>
            <a:r>
              <a:rPr lang="en-US" dirty="0"/>
              <a:t>Call 2.  Review what you talked about last time.</a:t>
            </a:r>
          </a:p>
          <a:p>
            <a:pPr marL="171450" indent="-171450">
              <a:buFont typeface="Arial" panose="020B0604020202020204" pitchFamily="34" charset="0"/>
              <a:buChar char="•"/>
            </a:pPr>
            <a:r>
              <a:rPr lang="en-US" dirty="0"/>
              <a:t>Have you thought of anything new?  Accomplishments, questions.</a:t>
            </a:r>
          </a:p>
          <a:p>
            <a:pPr marL="171450" indent="-171450">
              <a:buFont typeface="Arial" panose="020B0604020202020204" pitchFamily="34" charset="0"/>
              <a:buChar char="•"/>
            </a:pPr>
            <a:r>
              <a:rPr lang="en-US" dirty="0"/>
              <a:t>Have you talked to your kids or others?  Did they have questions?</a:t>
            </a:r>
          </a:p>
        </p:txBody>
      </p:sp>
      <p:sp>
        <p:nvSpPr>
          <p:cNvPr id="4" name="Slide Number Placeholder 3">
            <a:extLst>
              <a:ext uri="{FF2B5EF4-FFF2-40B4-BE49-F238E27FC236}">
                <a16:creationId xmlns:a16="http://schemas.microsoft.com/office/drawing/2014/main" id="{DBADD29E-AB62-5577-958A-3B04E3D98EF3}"/>
              </a:ext>
            </a:extLst>
          </p:cNvPr>
          <p:cNvSpPr>
            <a:spLocks noGrp="1"/>
          </p:cNvSpPr>
          <p:nvPr>
            <p:ph type="sldNum" sz="quarter" idx="5"/>
          </p:nvPr>
        </p:nvSpPr>
        <p:spPr/>
        <p:txBody>
          <a:bodyPr/>
          <a:lstStyle/>
          <a:p>
            <a:pPr>
              <a:defRPr/>
            </a:pPr>
            <a:fld id="{71AC7E69-2F69-C443-8D8E-C03C7641EDD5}" type="slidenum">
              <a:rPr lang="en-US" altLang="en-US" smtClean="0"/>
              <a:pPr>
                <a:defRPr/>
              </a:pPr>
              <a:t>147</a:t>
            </a:fld>
            <a:endParaRPr lang="en-US" altLang="en-US"/>
          </a:p>
        </p:txBody>
      </p:sp>
    </p:spTree>
    <p:extLst>
      <p:ext uri="{BB962C8B-B14F-4D97-AF65-F5344CB8AC3E}">
        <p14:creationId xmlns:p14="http://schemas.microsoft.com/office/powerpoint/2010/main" val="170913269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questions we need to ask:</a:t>
            </a:r>
          </a:p>
          <a:p>
            <a:r>
              <a:rPr lang="en-US" b="1" dirty="0"/>
              <a:t>Have you paid your mortgage on time for the last 2 years? </a:t>
            </a:r>
            <a:r>
              <a:rPr lang="en-US" dirty="0"/>
              <a:t>This is an easy way to start. A nice, kind of soft question that should be relatively easy to answer and one that helps people understand where we’re coming from and what they are going to need to have. If they answer yes. Great, we can check this off the list. It also allows us to move deeper now.</a:t>
            </a:r>
          </a:p>
          <a:p>
            <a:r>
              <a:rPr lang="en-US" b="1" dirty="0"/>
              <a:t>Have you had homeowner’s insurance to the past 12 months? </a:t>
            </a:r>
            <a:r>
              <a:rPr lang="en-US" dirty="0"/>
              <a:t>And, </a:t>
            </a:r>
            <a:r>
              <a:rPr lang="en-US" b="1" dirty="0"/>
              <a:t>did you pay it on time? </a:t>
            </a:r>
            <a:r>
              <a:rPr lang="en-US" dirty="0"/>
              <a:t>We need to make sure that they did have insurance for the past 12 months, and that the policy was paid on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next question: </a:t>
            </a:r>
            <a:r>
              <a:rPr lang="en-US" sz="900" b="1" kern="0" dirty="0"/>
              <a:t>Are your property taxes and homeowner’s insurance paid through an escrow account or do you pay them directly? </a:t>
            </a:r>
            <a:r>
              <a:rPr lang="en-US" sz="900" b="0" kern="0" dirty="0"/>
              <a:t>This is an important question, and their answer is going to drive follow up questions. If it was through Escrow, great, we know the insurance is being paid and this won’t be an issue. Now we can change our focus to payment of the mortgage on time. If it is paid directly, they HUD is willing to give them little bit of benefit of the doubt, as long as they’ve been paying them on time. By paying them on time they will get a little bit of leeway when we get to their Residual Income. But with the Escrow we know for sure that they’ve been paid and the documentation for that is significantly less.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0" dirty="0"/>
              <a:t>If they have been paying directly, </a:t>
            </a:r>
            <a:r>
              <a:rPr lang="en-US" sz="900" b="1" kern="0" dirty="0"/>
              <a:t>have they been paid on time for the last 2 years?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0" dirty="0"/>
              <a:t>If escrowed, can you provide copies of your mortgage statements for one month? With escrow we only need the last month’s statement to verify the taxes and insurance are being paid.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0" dirty="0"/>
              <a:t>The final question here is: </a:t>
            </a:r>
            <a:r>
              <a:rPr lang="en-US" sz="900" b="1" kern="0" dirty="0"/>
              <a:t>Do I have your authorization to pull your credit? </a:t>
            </a:r>
            <a:r>
              <a:rPr lang="en-US" sz="900" b="0" kern="0" dirty="0"/>
              <a:t>This question doesn’t have to specifically be asked here. You’ll find that all the questions don’t have to be asked in any specific order, but they will all need to be asked and you’ll need to be sure you’ve generated the needed trust before asking your borrower.</a:t>
            </a:r>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148</a:t>
            </a:fld>
            <a:endParaRPr lang="en-US"/>
          </a:p>
        </p:txBody>
      </p:sp>
    </p:spTree>
    <p:extLst>
      <p:ext uri="{BB962C8B-B14F-4D97-AF65-F5344CB8AC3E}">
        <p14:creationId xmlns:p14="http://schemas.microsoft.com/office/powerpoint/2010/main" val="254876988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getting rid of some expenses.  We will pay off your mortgage, but you can take cash out when the loan closes to pay off the car and credit cards to free up even more of your monthly income </a:t>
            </a:r>
          </a:p>
        </p:txBody>
      </p:sp>
      <p:sp>
        <p:nvSpPr>
          <p:cNvPr id="4" name="Slide Number Placeholder 3"/>
          <p:cNvSpPr>
            <a:spLocks noGrp="1"/>
          </p:cNvSpPr>
          <p:nvPr>
            <p:ph type="sldNum" sz="quarter" idx="5"/>
          </p:nvPr>
        </p:nvSpPr>
        <p:spPr/>
        <p:txBody>
          <a:bodyPr/>
          <a:lstStyle/>
          <a:p>
            <a:fld id="{10609026-E3A9-804E-B52C-E8D3C1A80B50}" type="slidenum">
              <a:rPr lang="en-US" smtClean="0"/>
              <a:t>149</a:t>
            </a:fld>
            <a:endParaRPr lang="en-US"/>
          </a:p>
        </p:txBody>
      </p:sp>
    </p:spTree>
    <p:extLst>
      <p:ext uri="{BB962C8B-B14F-4D97-AF65-F5344CB8AC3E}">
        <p14:creationId xmlns:p14="http://schemas.microsoft.com/office/powerpoint/2010/main" val="89334359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foods prices going through the roof, that $400 is likely to increase.</a:t>
            </a:r>
          </a:p>
        </p:txBody>
      </p:sp>
      <p:sp>
        <p:nvSpPr>
          <p:cNvPr id="4" name="Slide Number Placeholder 3"/>
          <p:cNvSpPr>
            <a:spLocks noGrp="1"/>
          </p:cNvSpPr>
          <p:nvPr>
            <p:ph type="sldNum" sz="quarter" idx="5"/>
          </p:nvPr>
        </p:nvSpPr>
        <p:spPr/>
        <p:txBody>
          <a:bodyPr/>
          <a:lstStyle/>
          <a:p>
            <a:fld id="{10609026-E3A9-804E-B52C-E8D3C1A80B50}" type="slidenum">
              <a:rPr lang="en-US" smtClean="0"/>
              <a:t>150</a:t>
            </a:fld>
            <a:endParaRPr lang="en-US"/>
          </a:p>
        </p:txBody>
      </p:sp>
    </p:spTree>
    <p:extLst>
      <p:ext uri="{BB962C8B-B14F-4D97-AF65-F5344CB8AC3E}">
        <p14:creationId xmlns:p14="http://schemas.microsoft.com/office/powerpoint/2010/main" val="91088140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happens when you need a new car?  Have a financial emergency, want to update the house?  Explain the LC</a:t>
            </a:r>
          </a:p>
        </p:txBody>
      </p:sp>
      <p:sp>
        <p:nvSpPr>
          <p:cNvPr id="4" name="Slide Number Placeholder 3"/>
          <p:cNvSpPr>
            <a:spLocks noGrp="1"/>
          </p:cNvSpPr>
          <p:nvPr>
            <p:ph type="sldNum" sz="quarter" idx="5"/>
          </p:nvPr>
        </p:nvSpPr>
        <p:spPr/>
        <p:txBody>
          <a:bodyPr/>
          <a:lstStyle/>
          <a:p>
            <a:fld id="{10609026-E3A9-804E-B52C-E8D3C1A80B50}" type="slidenum">
              <a:rPr lang="en-US" smtClean="0"/>
              <a:t>151</a:t>
            </a:fld>
            <a:endParaRPr lang="en-US"/>
          </a:p>
        </p:txBody>
      </p:sp>
    </p:spTree>
    <p:extLst>
      <p:ext uri="{BB962C8B-B14F-4D97-AF65-F5344CB8AC3E}">
        <p14:creationId xmlns:p14="http://schemas.microsoft.com/office/powerpoint/2010/main" val="770676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A35A3-F020-97A9-C26E-F582057C2C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8793A5-EFC0-F1CA-17E8-8D6801B77E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E22637-428F-1D1D-2BF7-86225F4C3C1E}"/>
              </a:ext>
            </a:extLst>
          </p:cNvPr>
          <p:cNvSpPr>
            <a:spLocks noGrp="1"/>
          </p:cNvSpPr>
          <p:nvPr>
            <p:ph type="body" idx="1"/>
          </p:nvPr>
        </p:nvSpPr>
        <p:spPr/>
        <p:txBody>
          <a:bodyPr/>
          <a:lstStyle/>
          <a:p>
            <a:r>
              <a:rPr lang="en-US" dirty="0"/>
              <a:t>Today, estimates are that proprietary reverses are making up nearly half of the market, even more if you use loan amount as your barometer. They have many of the same protections as a HECM at a lower upfront cost and often have higher principal limits with less restrictions.</a:t>
            </a:r>
          </a:p>
        </p:txBody>
      </p:sp>
      <p:sp>
        <p:nvSpPr>
          <p:cNvPr id="4" name="Slide Number Placeholder 3">
            <a:extLst>
              <a:ext uri="{FF2B5EF4-FFF2-40B4-BE49-F238E27FC236}">
                <a16:creationId xmlns:a16="http://schemas.microsoft.com/office/drawing/2014/main" id="{EAA384D5-88C2-FFA2-1533-0BA1335F5B1C}"/>
              </a:ext>
            </a:extLst>
          </p:cNvPr>
          <p:cNvSpPr>
            <a:spLocks noGrp="1"/>
          </p:cNvSpPr>
          <p:nvPr>
            <p:ph type="sldNum" sz="quarter" idx="5"/>
          </p:nvPr>
        </p:nvSpPr>
        <p:spPr/>
        <p:txBody>
          <a:bodyPr/>
          <a:lstStyle/>
          <a:p>
            <a:fld id="{10609026-E3A9-804E-B52C-E8D3C1A80B50}" type="slidenum">
              <a:rPr lang="en-US" smtClean="0"/>
              <a:t>18</a:t>
            </a:fld>
            <a:endParaRPr lang="en-US"/>
          </a:p>
        </p:txBody>
      </p:sp>
    </p:spTree>
    <p:extLst>
      <p:ext uri="{BB962C8B-B14F-4D97-AF65-F5344CB8AC3E}">
        <p14:creationId xmlns:p14="http://schemas.microsoft.com/office/powerpoint/2010/main" val="275901342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talk reverse options… first we’ll start with the HECM, the government insured reverse</a:t>
            </a:r>
          </a:p>
        </p:txBody>
      </p:sp>
      <p:sp>
        <p:nvSpPr>
          <p:cNvPr id="4" name="Slide Number Placeholder 3"/>
          <p:cNvSpPr>
            <a:spLocks noGrp="1"/>
          </p:cNvSpPr>
          <p:nvPr>
            <p:ph type="sldNum" sz="quarter" idx="5"/>
          </p:nvPr>
        </p:nvSpPr>
        <p:spPr/>
        <p:txBody>
          <a:bodyPr/>
          <a:lstStyle/>
          <a:p>
            <a:fld id="{10609026-E3A9-804E-B52C-E8D3C1A80B50}" type="slidenum">
              <a:rPr lang="en-US" smtClean="0"/>
              <a:t>152</a:t>
            </a:fld>
            <a:endParaRPr lang="en-US"/>
          </a:p>
        </p:txBody>
      </p:sp>
    </p:spTree>
    <p:extLst>
      <p:ext uri="{BB962C8B-B14F-4D97-AF65-F5344CB8AC3E}">
        <p14:creationId xmlns:p14="http://schemas.microsoft.com/office/powerpoint/2010/main" val="192417306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fees, government insurance comes at a cost, but it also provide protection, for you, your family and us.</a:t>
            </a:r>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153</a:t>
            </a:fld>
            <a:endParaRPr lang="en-US"/>
          </a:p>
        </p:txBody>
      </p:sp>
    </p:spTree>
    <p:extLst>
      <p:ext uri="{BB962C8B-B14F-4D97-AF65-F5344CB8AC3E}">
        <p14:creationId xmlns:p14="http://schemas.microsoft.com/office/powerpoint/2010/main" val="2460920805"/>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decided to take cashout to pay off car and CC, the LOC would be less, but still over $80k</a:t>
            </a:r>
          </a:p>
        </p:txBody>
      </p:sp>
      <p:sp>
        <p:nvSpPr>
          <p:cNvPr id="4" name="Slide Number Placeholder 3"/>
          <p:cNvSpPr>
            <a:spLocks noGrp="1"/>
          </p:cNvSpPr>
          <p:nvPr>
            <p:ph type="sldNum" sz="quarter" idx="5"/>
          </p:nvPr>
        </p:nvSpPr>
        <p:spPr/>
        <p:txBody>
          <a:bodyPr/>
          <a:lstStyle/>
          <a:p>
            <a:fld id="{10609026-E3A9-804E-B52C-E8D3C1A80B50}" type="slidenum">
              <a:rPr lang="en-US" smtClean="0"/>
              <a:t>154</a:t>
            </a:fld>
            <a:endParaRPr lang="en-US"/>
          </a:p>
        </p:txBody>
      </p:sp>
    </p:spTree>
    <p:extLst>
      <p:ext uri="{BB962C8B-B14F-4D97-AF65-F5344CB8AC3E}">
        <p14:creationId xmlns:p14="http://schemas.microsoft.com/office/powerpoint/2010/main" val="1388383207"/>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other option is a private reverse, not government insure, but with many of the same protections.  Rates are higher, but loan amounts are higher and fees are generally lower.</a:t>
            </a:r>
          </a:p>
          <a:p>
            <a:endParaRPr lang="en-US" dirty="0"/>
          </a:p>
          <a:p>
            <a:r>
              <a:rPr lang="en-US" dirty="0"/>
              <a:t>  </a:t>
            </a:r>
          </a:p>
        </p:txBody>
      </p:sp>
      <p:sp>
        <p:nvSpPr>
          <p:cNvPr id="4" name="Slide Number Placeholder 3"/>
          <p:cNvSpPr>
            <a:spLocks noGrp="1"/>
          </p:cNvSpPr>
          <p:nvPr>
            <p:ph type="sldNum" sz="quarter" idx="5"/>
          </p:nvPr>
        </p:nvSpPr>
        <p:spPr/>
        <p:txBody>
          <a:bodyPr/>
          <a:lstStyle/>
          <a:p>
            <a:fld id="{10609026-E3A9-804E-B52C-E8D3C1A80B50}" type="slidenum">
              <a:rPr lang="en-US" smtClean="0"/>
              <a:t>155</a:t>
            </a:fld>
            <a:endParaRPr lang="en-US"/>
          </a:p>
        </p:txBody>
      </p:sp>
    </p:spTree>
    <p:extLst>
      <p:ext uri="{BB962C8B-B14F-4D97-AF65-F5344CB8AC3E}">
        <p14:creationId xmlns:p14="http://schemas.microsoft.com/office/powerpoint/2010/main" val="1039029930"/>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one looks better to you?</a:t>
            </a:r>
          </a:p>
          <a:p>
            <a:endParaRPr lang="en-US" dirty="0"/>
          </a:p>
          <a:p>
            <a:r>
              <a:rPr lang="en-US" dirty="0"/>
              <a:t>What questions do to have.</a:t>
            </a:r>
          </a:p>
        </p:txBody>
      </p:sp>
      <p:sp>
        <p:nvSpPr>
          <p:cNvPr id="4" name="Slide Number Placeholder 3"/>
          <p:cNvSpPr>
            <a:spLocks noGrp="1"/>
          </p:cNvSpPr>
          <p:nvPr>
            <p:ph type="sldNum" sz="quarter" idx="5"/>
          </p:nvPr>
        </p:nvSpPr>
        <p:spPr/>
        <p:txBody>
          <a:bodyPr/>
          <a:lstStyle/>
          <a:p>
            <a:fld id="{10609026-E3A9-804E-B52C-E8D3C1A80B50}" type="slidenum">
              <a:rPr lang="en-US" smtClean="0"/>
              <a:t>156</a:t>
            </a:fld>
            <a:endParaRPr lang="en-US"/>
          </a:p>
        </p:txBody>
      </p:sp>
    </p:spTree>
    <p:extLst>
      <p:ext uri="{BB962C8B-B14F-4D97-AF65-F5344CB8AC3E}">
        <p14:creationId xmlns:p14="http://schemas.microsoft.com/office/powerpoint/2010/main" val="2297823958"/>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9DF90-C028-A4BB-36BB-AF9FCBE38A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1E7919-3F5E-1708-BDB9-74B929C5C2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64DECC-A84D-918C-1024-77E20DC7A3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397508-3A7D-907E-7FDB-06B0BD0F8FE3}"/>
              </a:ext>
            </a:extLst>
          </p:cNvPr>
          <p:cNvSpPr>
            <a:spLocks noGrp="1"/>
          </p:cNvSpPr>
          <p:nvPr>
            <p:ph type="sldNum" sz="quarter" idx="5"/>
          </p:nvPr>
        </p:nvSpPr>
        <p:spPr/>
        <p:txBody>
          <a:bodyPr/>
          <a:lstStyle/>
          <a:p>
            <a:fld id="{10609026-E3A9-804E-B52C-E8D3C1A80B50}" type="slidenum">
              <a:rPr lang="en-US" smtClean="0"/>
              <a:t>158</a:t>
            </a:fld>
            <a:endParaRPr lang="en-US"/>
          </a:p>
        </p:txBody>
      </p:sp>
    </p:spTree>
    <p:extLst>
      <p:ext uri="{BB962C8B-B14F-4D97-AF65-F5344CB8AC3E}">
        <p14:creationId xmlns:p14="http://schemas.microsoft.com/office/powerpoint/2010/main" val="409765116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solidFill>
                  <a:srgbClr val="444444"/>
                </a:solidFill>
              </a:rPr>
              <a:t>Before the Loan process can begin, the loan application package is required to be completed, the Borrower must complete HECM counseling and provide the signed/dated Certificate of Counseling, and the appraisal inspection is completed. The loan file can be submitted to Liberty once all three of these items are completed.</a:t>
            </a:r>
          </a:p>
          <a:p>
            <a:endParaRPr lang="en-US" sz="900" dirty="0">
              <a:solidFill>
                <a:srgbClr val="444444"/>
              </a:solidFill>
            </a:endParaRPr>
          </a:p>
          <a:p>
            <a:r>
              <a:rPr lang="en-US" sz="900" dirty="0">
                <a:solidFill>
                  <a:srgbClr val="444444"/>
                </a:solidFill>
              </a:rPr>
              <a:t>When the Broker submits the loan file to Liberty, the loan file moves through phases in the process, which starts with File Intake then ends with both Insuring and sale of the loan.</a:t>
            </a:r>
          </a:p>
          <a:p>
            <a:endParaRPr lang="en-US" sz="900" dirty="0">
              <a:solidFill>
                <a:srgbClr val="444444"/>
              </a:solidFill>
            </a:endParaRPr>
          </a:p>
          <a:p>
            <a:r>
              <a:rPr lang="en-US" sz="900" dirty="0">
                <a:solidFill>
                  <a:srgbClr val="444444"/>
                </a:solidFill>
              </a:rPr>
              <a:t>Let’s take a look at what happens during the File Intake phase.</a:t>
            </a:r>
            <a:endParaRPr lang="en-US" sz="800" dirty="0">
              <a:solidFill>
                <a:prstClr val="black"/>
              </a:solidFill>
              <a:latin typeface="Microsoft Sans Serif"/>
            </a:endParaRPr>
          </a:p>
        </p:txBody>
      </p:sp>
      <p:sp>
        <p:nvSpPr>
          <p:cNvPr id="4" name="Slide Number Placeholder 3"/>
          <p:cNvSpPr>
            <a:spLocks noGrp="1"/>
          </p:cNvSpPr>
          <p:nvPr>
            <p:ph type="sldNum" sz="quarter" idx="5"/>
          </p:nvPr>
        </p:nvSpPr>
        <p:spPr/>
        <p:txBody>
          <a:bodyPr/>
          <a:lstStyle/>
          <a:p>
            <a:fld id="{10609026-E3A9-804E-B52C-E8D3C1A80B50}" type="slidenum">
              <a:rPr lang="en-US" smtClean="0"/>
              <a:t>159</a:t>
            </a:fld>
            <a:endParaRPr lang="en-US"/>
          </a:p>
        </p:txBody>
      </p:sp>
    </p:spTree>
    <p:extLst>
      <p:ext uri="{BB962C8B-B14F-4D97-AF65-F5344CB8AC3E}">
        <p14:creationId xmlns:p14="http://schemas.microsoft.com/office/powerpoint/2010/main" val="351276541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borrowers receive a proposal package prior to application.  Doesn’t need to be signed, except in NY.</a:t>
            </a:r>
          </a:p>
          <a:p>
            <a:r>
              <a:rPr lang="en-US" dirty="0"/>
              <a:t>  </a:t>
            </a:r>
          </a:p>
        </p:txBody>
      </p:sp>
      <p:sp>
        <p:nvSpPr>
          <p:cNvPr id="4" name="Slide Number Placeholder 3"/>
          <p:cNvSpPr>
            <a:spLocks noGrp="1"/>
          </p:cNvSpPr>
          <p:nvPr>
            <p:ph type="sldNum" sz="quarter" idx="5"/>
          </p:nvPr>
        </p:nvSpPr>
        <p:spPr/>
        <p:txBody>
          <a:bodyPr/>
          <a:lstStyle/>
          <a:p>
            <a:fld id="{10609026-E3A9-804E-B52C-E8D3C1A80B50}" type="slidenum">
              <a:rPr lang="en-US" smtClean="0"/>
              <a:t>160</a:t>
            </a:fld>
            <a:endParaRPr lang="en-US"/>
          </a:p>
        </p:txBody>
      </p:sp>
    </p:spTree>
    <p:extLst>
      <p:ext uri="{BB962C8B-B14F-4D97-AF65-F5344CB8AC3E}">
        <p14:creationId xmlns:p14="http://schemas.microsoft.com/office/powerpoint/2010/main" val="576725499"/>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161</a:t>
            </a:fld>
            <a:endParaRPr lang="en-US"/>
          </a:p>
        </p:txBody>
      </p:sp>
    </p:spTree>
    <p:extLst>
      <p:ext uri="{BB962C8B-B14F-4D97-AF65-F5344CB8AC3E}">
        <p14:creationId xmlns:p14="http://schemas.microsoft.com/office/powerpoint/2010/main" val="1788749920"/>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E-signed must go to BORROWER email address</a:t>
            </a:r>
          </a:p>
        </p:txBody>
      </p:sp>
      <p:sp>
        <p:nvSpPr>
          <p:cNvPr id="4" name="Slide Number Placeholder 3"/>
          <p:cNvSpPr>
            <a:spLocks noGrp="1"/>
          </p:cNvSpPr>
          <p:nvPr>
            <p:ph type="sldNum" sz="quarter" idx="5"/>
          </p:nvPr>
        </p:nvSpPr>
        <p:spPr/>
        <p:txBody>
          <a:bodyPr/>
          <a:lstStyle/>
          <a:p>
            <a:fld id="{10609026-E3A9-804E-B52C-E8D3C1A80B50}" type="slidenum">
              <a:rPr lang="en-US" smtClean="0"/>
              <a:t>162</a:t>
            </a:fld>
            <a:endParaRPr lang="en-US"/>
          </a:p>
        </p:txBody>
      </p:sp>
    </p:spTree>
    <p:extLst>
      <p:ext uri="{BB962C8B-B14F-4D97-AF65-F5344CB8AC3E}">
        <p14:creationId xmlns:p14="http://schemas.microsoft.com/office/powerpoint/2010/main" val="1199447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1FEAE-CE08-A3BC-4952-5858F4B600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DD2011-5A22-FAC4-59B8-2DF6283CFC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5FCC17-2DCE-D6F7-EE75-47BFA0BC46C2}"/>
              </a:ext>
            </a:extLst>
          </p:cNvPr>
          <p:cNvSpPr>
            <a:spLocks noGrp="1"/>
          </p:cNvSpPr>
          <p:nvPr>
            <p:ph type="body" idx="1"/>
          </p:nvPr>
        </p:nvSpPr>
        <p:spPr/>
        <p:txBody>
          <a:bodyPr/>
          <a:lstStyle/>
          <a:p>
            <a:r>
              <a:rPr lang="en-US" dirty="0"/>
              <a:t>Reverse are liens on the property just like any other loan, but qualifications vary. When talking to your AE, just these 3 pieces of information can give you what you need to get started.</a:t>
            </a:r>
          </a:p>
        </p:txBody>
      </p:sp>
      <p:sp>
        <p:nvSpPr>
          <p:cNvPr id="4" name="Slide Number Placeholder 3">
            <a:extLst>
              <a:ext uri="{FF2B5EF4-FFF2-40B4-BE49-F238E27FC236}">
                <a16:creationId xmlns:a16="http://schemas.microsoft.com/office/drawing/2014/main" id="{7F954C6C-8188-3E55-DAA8-49DD4F304523}"/>
              </a:ext>
            </a:extLst>
          </p:cNvPr>
          <p:cNvSpPr>
            <a:spLocks noGrp="1"/>
          </p:cNvSpPr>
          <p:nvPr>
            <p:ph type="sldNum" sz="quarter" idx="5"/>
          </p:nvPr>
        </p:nvSpPr>
        <p:spPr/>
        <p:txBody>
          <a:bodyPr/>
          <a:lstStyle/>
          <a:p>
            <a:fld id="{10609026-E3A9-804E-B52C-E8D3C1A80B50}" type="slidenum">
              <a:rPr lang="en-US" smtClean="0"/>
              <a:t>19</a:t>
            </a:fld>
            <a:endParaRPr lang="en-US"/>
          </a:p>
        </p:txBody>
      </p:sp>
    </p:spTree>
    <p:extLst>
      <p:ext uri="{BB962C8B-B14F-4D97-AF65-F5344CB8AC3E}">
        <p14:creationId xmlns:p14="http://schemas.microsoft.com/office/powerpoint/2010/main" val="28548380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lenders can get case numbers</a:t>
            </a:r>
          </a:p>
        </p:txBody>
      </p:sp>
      <p:sp>
        <p:nvSpPr>
          <p:cNvPr id="4" name="Slide Number Placeholder 3"/>
          <p:cNvSpPr>
            <a:spLocks noGrp="1"/>
          </p:cNvSpPr>
          <p:nvPr>
            <p:ph type="sldNum" sz="quarter" idx="5"/>
          </p:nvPr>
        </p:nvSpPr>
        <p:spPr/>
        <p:txBody>
          <a:bodyPr/>
          <a:lstStyle/>
          <a:p>
            <a:fld id="{10609026-E3A9-804E-B52C-E8D3C1A80B50}" type="slidenum">
              <a:rPr lang="en-US" smtClean="0"/>
              <a:t>163</a:t>
            </a:fld>
            <a:endParaRPr lang="en-US"/>
          </a:p>
        </p:txBody>
      </p:sp>
    </p:spTree>
    <p:extLst>
      <p:ext uri="{BB962C8B-B14F-4D97-AF65-F5344CB8AC3E}">
        <p14:creationId xmlns:p14="http://schemas.microsoft.com/office/powerpoint/2010/main" val="1117584107"/>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Brokers order</a:t>
            </a:r>
          </a:p>
        </p:txBody>
      </p:sp>
      <p:sp>
        <p:nvSpPr>
          <p:cNvPr id="4" name="Slide Number Placeholder 3"/>
          <p:cNvSpPr>
            <a:spLocks noGrp="1"/>
          </p:cNvSpPr>
          <p:nvPr>
            <p:ph type="sldNum" sz="quarter" idx="5"/>
          </p:nvPr>
        </p:nvSpPr>
        <p:spPr/>
        <p:txBody>
          <a:bodyPr/>
          <a:lstStyle/>
          <a:p>
            <a:fld id="{10609026-E3A9-804E-B52C-E8D3C1A80B50}" type="slidenum">
              <a:rPr lang="en-US" smtClean="0"/>
              <a:t>164</a:t>
            </a:fld>
            <a:endParaRPr lang="en-US"/>
          </a:p>
        </p:txBody>
      </p:sp>
    </p:spTree>
    <p:extLst>
      <p:ext uri="{BB962C8B-B14F-4D97-AF65-F5344CB8AC3E}">
        <p14:creationId xmlns:p14="http://schemas.microsoft.com/office/powerpoint/2010/main" val="2277197454"/>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services come back….</a:t>
            </a:r>
          </a:p>
        </p:txBody>
      </p:sp>
      <p:sp>
        <p:nvSpPr>
          <p:cNvPr id="4" name="Slide Number Placeholder 3"/>
          <p:cNvSpPr>
            <a:spLocks noGrp="1"/>
          </p:cNvSpPr>
          <p:nvPr>
            <p:ph type="sldNum" sz="quarter" idx="5"/>
          </p:nvPr>
        </p:nvSpPr>
        <p:spPr/>
        <p:txBody>
          <a:bodyPr/>
          <a:lstStyle/>
          <a:p>
            <a:fld id="{10609026-E3A9-804E-B52C-E8D3C1A80B50}" type="slidenum">
              <a:rPr lang="en-US" smtClean="0"/>
              <a:t>165</a:t>
            </a:fld>
            <a:endParaRPr lang="en-US"/>
          </a:p>
        </p:txBody>
      </p:sp>
    </p:spTree>
    <p:extLst>
      <p:ext uri="{BB962C8B-B14F-4D97-AF65-F5344CB8AC3E}">
        <p14:creationId xmlns:p14="http://schemas.microsoft.com/office/powerpoint/2010/main" val="168527970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us the story</a:t>
            </a:r>
          </a:p>
        </p:txBody>
      </p:sp>
      <p:sp>
        <p:nvSpPr>
          <p:cNvPr id="4" name="Slide Number Placeholder 3"/>
          <p:cNvSpPr>
            <a:spLocks noGrp="1"/>
          </p:cNvSpPr>
          <p:nvPr>
            <p:ph type="sldNum" sz="quarter" idx="5"/>
          </p:nvPr>
        </p:nvSpPr>
        <p:spPr/>
        <p:txBody>
          <a:bodyPr/>
          <a:lstStyle/>
          <a:p>
            <a:fld id="{10609026-E3A9-804E-B52C-E8D3C1A80B50}" type="slidenum">
              <a:rPr lang="en-US" smtClean="0"/>
              <a:t>166</a:t>
            </a:fld>
            <a:endParaRPr lang="en-US"/>
          </a:p>
        </p:txBody>
      </p:sp>
    </p:spTree>
    <p:extLst>
      <p:ext uri="{BB962C8B-B14F-4D97-AF65-F5344CB8AC3E}">
        <p14:creationId xmlns:p14="http://schemas.microsoft.com/office/powerpoint/2010/main" val="138339629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167</a:t>
            </a:fld>
            <a:endParaRPr lang="en-US"/>
          </a:p>
        </p:txBody>
      </p:sp>
    </p:spTree>
    <p:extLst>
      <p:ext uri="{BB962C8B-B14F-4D97-AF65-F5344CB8AC3E}">
        <p14:creationId xmlns:p14="http://schemas.microsoft.com/office/powerpoint/2010/main" val="4139987592"/>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kern="1200" dirty="0">
                <a:solidFill>
                  <a:schemeClr val="tx1"/>
                </a:solidFill>
                <a:latin typeface="Arial" charset="0"/>
                <a:ea typeface="+mn-ea"/>
                <a:cs typeface="+mn-cs"/>
              </a:rPr>
              <a:t>Once all the required documents are ready and the Broker submits the loan, the file is sent to the File Intake Team. File Intake is responsible for reviewing each new loan file submission. The files are reviewed to ensure that all minimum submission requirements are met prior to submitting any loan into Underwriting for review. </a:t>
            </a:r>
          </a:p>
          <a:p>
            <a:endParaRPr lang="en-US" sz="900" kern="1200" dirty="0">
              <a:solidFill>
                <a:schemeClr val="tx1"/>
              </a:solidFill>
              <a:latin typeface="Arial" charset="0"/>
              <a:ea typeface="+mn-ea"/>
              <a:cs typeface="+mn-cs"/>
            </a:endParaRPr>
          </a:p>
          <a:p>
            <a:r>
              <a:rPr lang="en-US" sz="900" kern="1200" dirty="0">
                <a:solidFill>
                  <a:schemeClr val="tx1"/>
                </a:solidFill>
                <a:latin typeface="Arial" charset="0"/>
                <a:ea typeface="+mn-ea"/>
                <a:cs typeface="+mn-cs"/>
              </a:rPr>
              <a:t>If a file doesn’t meet the minimum submission requirements, an incomplete email notification is sent to the Broker contact provided on the submission checklist and the file is placed on hold until all outstanding items have been received. </a:t>
            </a:r>
          </a:p>
          <a:p>
            <a:endParaRPr lang="en-US" sz="900" kern="1200" dirty="0">
              <a:solidFill>
                <a:schemeClr val="tx1"/>
              </a:solidFill>
              <a:latin typeface="Arial" charset="0"/>
              <a:ea typeface="+mn-ea"/>
              <a:cs typeface="+mn-cs"/>
            </a:endParaRPr>
          </a:p>
          <a:p>
            <a:r>
              <a:rPr lang="en-US" sz="900" kern="1200" dirty="0">
                <a:solidFill>
                  <a:schemeClr val="tx1"/>
                </a:solidFill>
                <a:latin typeface="Arial" charset="0"/>
                <a:ea typeface="+mn-ea"/>
                <a:cs typeface="+mn-cs"/>
              </a:rPr>
              <a:t>File Intake is also checking the following details:</a:t>
            </a:r>
          </a:p>
          <a:p>
            <a:endParaRPr lang="en-US" sz="900" kern="1200" dirty="0">
              <a:solidFill>
                <a:schemeClr val="tx1"/>
              </a:solidFill>
              <a:latin typeface="Arial" charset="0"/>
              <a:ea typeface="+mn-ea"/>
              <a:cs typeface="+mn-cs"/>
            </a:endParaRPr>
          </a:p>
          <a:p>
            <a:pPr marL="171450" indent="-171450">
              <a:buFont typeface="Arial" panose="020B0604020202020204" pitchFamily="34" charset="0"/>
              <a:buChar char="•"/>
            </a:pPr>
            <a:r>
              <a:rPr lang="en-US" sz="900" kern="1200" dirty="0">
                <a:solidFill>
                  <a:schemeClr val="tx1"/>
                </a:solidFill>
                <a:latin typeface="Arial" charset="0"/>
                <a:ea typeface="+mn-ea"/>
                <a:cs typeface="+mn-cs"/>
              </a:rPr>
              <a:t>Liberty only accepts loan applications from properly approved Broker Partners</a:t>
            </a:r>
          </a:p>
          <a:p>
            <a:pPr marL="171450" indent="-171450">
              <a:buFont typeface="Arial" panose="020B0604020202020204" pitchFamily="34" charset="0"/>
              <a:buChar char="•"/>
            </a:pPr>
            <a:r>
              <a:rPr lang="en-US" sz="900" kern="1200" dirty="0">
                <a:solidFill>
                  <a:schemeClr val="tx1"/>
                </a:solidFill>
                <a:latin typeface="Arial" charset="0"/>
                <a:ea typeface="+mn-ea"/>
                <a:cs typeface="+mn-cs"/>
              </a:rPr>
              <a:t>The Loan Officer must be properly licensed in the state where the subject property is located. Liberty will not accept or approve loans from an unlicensed mortgage loan originator.</a:t>
            </a:r>
          </a:p>
        </p:txBody>
      </p:sp>
      <p:sp>
        <p:nvSpPr>
          <p:cNvPr id="4" name="Slide Number Placeholder 3"/>
          <p:cNvSpPr>
            <a:spLocks noGrp="1"/>
          </p:cNvSpPr>
          <p:nvPr>
            <p:ph type="sldNum" sz="quarter" idx="5"/>
          </p:nvPr>
        </p:nvSpPr>
        <p:spPr/>
        <p:txBody>
          <a:bodyPr/>
          <a:lstStyle/>
          <a:p>
            <a:fld id="{10609026-E3A9-804E-B52C-E8D3C1A80B50}" type="slidenum">
              <a:rPr lang="en-US" smtClean="0"/>
              <a:t>168</a:t>
            </a:fld>
            <a:endParaRPr lang="en-US"/>
          </a:p>
        </p:txBody>
      </p:sp>
    </p:spTree>
    <p:extLst>
      <p:ext uri="{BB962C8B-B14F-4D97-AF65-F5344CB8AC3E}">
        <p14:creationId xmlns:p14="http://schemas.microsoft.com/office/powerpoint/2010/main" val="3229701004"/>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Servicers play maybe the MOST important part of the process.  They are the team that answers all your clients’ questions during the life of the loan, deals with the estate, </a:t>
            </a:r>
            <a:r>
              <a:rPr lang="en-US" dirty="0" err="1"/>
              <a:t>etc</a:t>
            </a:r>
            <a:r>
              <a:rPr lang="en-US" dirty="0"/>
              <a:t>…</a:t>
            </a:r>
          </a:p>
        </p:txBody>
      </p:sp>
      <p:sp>
        <p:nvSpPr>
          <p:cNvPr id="4" name="Slide Number Placeholder 3"/>
          <p:cNvSpPr>
            <a:spLocks noGrp="1"/>
          </p:cNvSpPr>
          <p:nvPr>
            <p:ph type="sldNum" sz="quarter" idx="5"/>
          </p:nvPr>
        </p:nvSpPr>
        <p:spPr/>
        <p:txBody>
          <a:bodyPr/>
          <a:lstStyle/>
          <a:p>
            <a:fld id="{10609026-E3A9-804E-B52C-E8D3C1A80B50}" type="slidenum">
              <a:rPr lang="en-US" smtClean="0"/>
              <a:t>170</a:t>
            </a:fld>
            <a:endParaRPr lang="en-US"/>
          </a:p>
        </p:txBody>
      </p:sp>
    </p:spTree>
    <p:extLst>
      <p:ext uri="{BB962C8B-B14F-4D97-AF65-F5344CB8AC3E}">
        <p14:creationId xmlns:p14="http://schemas.microsoft.com/office/powerpoint/2010/main" val="4237202892"/>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1B94F-17F6-4A13-E377-A18891C6B8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A37F8F-C414-9927-D228-D803342FE2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393423-E363-3469-CF27-A6371B64EFF4}"/>
              </a:ext>
            </a:extLst>
          </p:cNvPr>
          <p:cNvSpPr>
            <a:spLocks noGrp="1"/>
          </p:cNvSpPr>
          <p:nvPr>
            <p:ph type="body" idx="1"/>
          </p:nvPr>
        </p:nvSpPr>
        <p:spPr/>
        <p:txBody>
          <a:bodyPr/>
          <a:lstStyle/>
          <a:p>
            <a:r>
              <a:rPr lang="en-US" dirty="0"/>
              <a:t>No checkbooks or debit cards</a:t>
            </a:r>
          </a:p>
        </p:txBody>
      </p:sp>
      <p:sp>
        <p:nvSpPr>
          <p:cNvPr id="4" name="Slide Number Placeholder 3">
            <a:extLst>
              <a:ext uri="{FF2B5EF4-FFF2-40B4-BE49-F238E27FC236}">
                <a16:creationId xmlns:a16="http://schemas.microsoft.com/office/drawing/2014/main" id="{9A716250-B6F0-D08C-58B5-1D5543E295B4}"/>
              </a:ext>
            </a:extLst>
          </p:cNvPr>
          <p:cNvSpPr>
            <a:spLocks noGrp="1"/>
          </p:cNvSpPr>
          <p:nvPr>
            <p:ph type="sldNum" sz="quarter" idx="5"/>
          </p:nvPr>
        </p:nvSpPr>
        <p:spPr/>
        <p:txBody>
          <a:bodyPr/>
          <a:lstStyle/>
          <a:p>
            <a:fld id="{10609026-E3A9-804E-B52C-E8D3C1A80B50}" type="slidenum">
              <a:rPr lang="en-US" smtClean="0"/>
              <a:t>171</a:t>
            </a:fld>
            <a:endParaRPr lang="en-US"/>
          </a:p>
        </p:txBody>
      </p:sp>
    </p:spTree>
    <p:extLst>
      <p:ext uri="{BB962C8B-B14F-4D97-AF65-F5344CB8AC3E}">
        <p14:creationId xmlns:p14="http://schemas.microsoft.com/office/powerpoint/2010/main" val="3727475589"/>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8B51B-F50E-E0B1-61E7-24DA3AD902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7A028C-53F4-F16A-2499-50E4CB6F2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F9BB4E-B1F3-0A89-3A11-0DFF5CA23D1B}"/>
              </a:ext>
            </a:extLst>
          </p:cNvPr>
          <p:cNvSpPr>
            <a:spLocks noGrp="1"/>
          </p:cNvSpPr>
          <p:nvPr>
            <p:ph type="body" idx="1"/>
          </p:nvPr>
        </p:nvSpPr>
        <p:spPr/>
        <p:txBody>
          <a:bodyPr/>
          <a:lstStyle/>
          <a:p>
            <a:r>
              <a:rPr lang="en-US" dirty="0"/>
              <a:t>EVERY YEAR – not returned – can be a default event.</a:t>
            </a:r>
          </a:p>
        </p:txBody>
      </p:sp>
      <p:sp>
        <p:nvSpPr>
          <p:cNvPr id="4" name="Slide Number Placeholder 3">
            <a:extLst>
              <a:ext uri="{FF2B5EF4-FFF2-40B4-BE49-F238E27FC236}">
                <a16:creationId xmlns:a16="http://schemas.microsoft.com/office/drawing/2014/main" id="{F0090506-58F0-238C-E749-315235A7C051}"/>
              </a:ext>
            </a:extLst>
          </p:cNvPr>
          <p:cNvSpPr>
            <a:spLocks noGrp="1"/>
          </p:cNvSpPr>
          <p:nvPr>
            <p:ph type="sldNum" sz="quarter" idx="5"/>
          </p:nvPr>
        </p:nvSpPr>
        <p:spPr/>
        <p:txBody>
          <a:bodyPr/>
          <a:lstStyle/>
          <a:p>
            <a:fld id="{10609026-E3A9-804E-B52C-E8D3C1A80B50}" type="slidenum">
              <a:rPr lang="en-US" smtClean="0"/>
              <a:t>172</a:t>
            </a:fld>
            <a:endParaRPr lang="en-US"/>
          </a:p>
        </p:txBody>
      </p:sp>
    </p:spTree>
    <p:extLst>
      <p:ext uri="{BB962C8B-B14F-4D97-AF65-F5344CB8AC3E}">
        <p14:creationId xmlns:p14="http://schemas.microsoft.com/office/powerpoint/2010/main" val="3532099006"/>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95% is for D&amp;P events, not all maturity events!</a:t>
            </a:r>
          </a:p>
          <a:p>
            <a:endParaRPr lang="en-US" dirty="0"/>
          </a:p>
          <a:p>
            <a:r>
              <a:rPr lang="en-US" dirty="0"/>
              <a:t>Don’t tell your borrower or the kids they have a year.</a:t>
            </a:r>
          </a:p>
        </p:txBody>
      </p:sp>
      <p:sp>
        <p:nvSpPr>
          <p:cNvPr id="4" name="Slide Number Placeholder 3"/>
          <p:cNvSpPr>
            <a:spLocks noGrp="1"/>
          </p:cNvSpPr>
          <p:nvPr>
            <p:ph type="sldNum" sz="quarter" idx="5"/>
          </p:nvPr>
        </p:nvSpPr>
        <p:spPr/>
        <p:txBody>
          <a:bodyPr/>
          <a:lstStyle/>
          <a:p>
            <a:fld id="{10609026-E3A9-804E-B52C-E8D3C1A80B50}" type="slidenum">
              <a:rPr lang="en-US" smtClean="0"/>
              <a:t>173</a:t>
            </a:fld>
            <a:endParaRPr lang="en-US"/>
          </a:p>
        </p:txBody>
      </p:sp>
    </p:spTree>
    <p:extLst>
      <p:ext uri="{BB962C8B-B14F-4D97-AF65-F5344CB8AC3E}">
        <p14:creationId xmlns:p14="http://schemas.microsoft.com/office/powerpoint/2010/main" val="2871953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C4F68-7064-8507-9BDF-3203DB88AD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C5D2AF-3DFE-5D8A-3375-F0E3643EFB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14A23B-CF4F-A2E0-8741-394EB5F11EFE}"/>
              </a:ext>
            </a:extLst>
          </p:cNvPr>
          <p:cNvSpPr>
            <a:spLocks noGrp="1"/>
          </p:cNvSpPr>
          <p:nvPr>
            <p:ph type="body" idx="1"/>
          </p:nvPr>
        </p:nvSpPr>
        <p:spPr/>
        <p:txBody>
          <a:bodyPr/>
          <a:lstStyle/>
          <a:p>
            <a:r>
              <a:rPr lang="en-US" dirty="0"/>
              <a:t>It’s the same, it not mysterious!</a:t>
            </a:r>
          </a:p>
        </p:txBody>
      </p:sp>
      <p:sp>
        <p:nvSpPr>
          <p:cNvPr id="4" name="Slide Number Placeholder 3">
            <a:extLst>
              <a:ext uri="{FF2B5EF4-FFF2-40B4-BE49-F238E27FC236}">
                <a16:creationId xmlns:a16="http://schemas.microsoft.com/office/drawing/2014/main" id="{4A4F0BD9-9AF9-8C58-FFC6-4A0912BD89F6}"/>
              </a:ext>
            </a:extLst>
          </p:cNvPr>
          <p:cNvSpPr>
            <a:spLocks noGrp="1"/>
          </p:cNvSpPr>
          <p:nvPr>
            <p:ph type="sldNum" sz="quarter" idx="5"/>
          </p:nvPr>
        </p:nvSpPr>
        <p:spPr/>
        <p:txBody>
          <a:bodyPr/>
          <a:lstStyle/>
          <a:p>
            <a:pPr>
              <a:defRPr/>
            </a:pPr>
            <a:fld id="{71AC7E69-2F69-C443-8D8E-C03C7641EDD5}" type="slidenum">
              <a:rPr lang="en-US" altLang="en-US" smtClean="0"/>
              <a:pPr>
                <a:defRPr/>
              </a:pPr>
              <a:t>20</a:t>
            </a:fld>
            <a:endParaRPr lang="en-US" altLang="en-US"/>
          </a:p>
        </p:txBody>
      </p:sp>
    </p:spTree>
    <p:extLst>
      <p:ext uri="{BB962C8B-B14F-4D97-AF65-F5344CB8AC3E}">
        <p14:creationId xmlns:p14="http://schemas.microsoft.com/office/powerpoint/2010/main" val="3303242547"/>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B8A19-C591-E641-F517-0F79483AD0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15B229-B071-6877-B348-E83EDF7F02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CC2201-44AF-08A7-C28F-420B1BC18079}"/>
              </a:ext>
            </a:extLst>
          </p:cNvPr>
          <p:cNvSpPr>
            <a:spLocks noGrp="1"/>
          </p:cNvSpPr>
          <p:nvPr>
            <p:ph type="body" idx="1"/>
          </p:nvPr>
        </p:nvSpPr>
        <p:spPr/>
        <p:txBody>
          <a:bodyPr/>
          <a:lstStyle/>
          <a:p>
            <a:r>
              <a:rPr lang="en-US" dirty="0"/>
              <a:t>Give the heirs all the options!</a:t>
            </a:r>
          </a:p>
        </p:txBody>
      </p:sp>
      <p:sp>
        <p:nvSpPr>
          <p:cNvPr id="4" name="Slide Number Placeholder 3">
            <a:extLst>
              <a:ext uri="{FF2B5EF4-FFF2-40B4-BE49-F238E27FC236}">
                <a16:creationId xmlns:a16="http://schemas.microsoft.com/office/drawing/2014/main" id="{C5B8B069-683F-BDA0-C3D9-939FDC1D70EB}"/>
              </a:ext>
            </a:extLst>
          </p:cNvPr>
          <p:cNvSpPr>
            <a:spLocks noGrp="1"/>
          </p:cNvSpPr>
          <p:nvPr>
            <p:ph type="sldNum" sz="quarter" idx="5"/>
          </p:nvPr>
        </p:nvSpPr>
        <p:spPr/>
        <p:txBody>
          <a:bodyPr/>
          <a:lstStyle/>
          <a:p>
            <a:fld id="{10609026-E3A9-804E-B52C-E8D3C1A80B50}" type="slidenum">
              <a:rPr lang="en-US" smtClean="0"/>
              <a:t>174</a:t>
            </a:fld>
            <a:endParaRPr lang="en-US"/>
          </a:p>
        </p:txBody>
      </p:sp>
    </p:spTree>
    <p:extLst>
      <p:ext uri="{BB962C8B-B14F-4D97-AF65-F5344CB8AC3E}">
        <p14:creationId xmlns:p14="http://schemas.microsoft.com/office/powerpoint/2010/main" val="1089406726"/>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062CB-1E36-01E1-AE7C-0C169282D2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FE46EE-5BF4-3EA6-1132-E4712FB126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7B4935-3CE9-7C35-B757-3FE09252FC5F}"/>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solidFill>
                <a:schemeClr val="dk1"/>
              </a:solidFill>
            </a:endParaRPr>
          </a:p>
        </p:txBody>
      </p:sp>
      <p:sp>
        <p:nvSpPr>
          <p:cNvPr id="4" name="Slide Number Placeholder 3">
            <a:extLst>
              <a:ext uri="{FF2B5EF4-FFF2-40B4-BE49-F238E27FC236}">
                <a16:creationId xmlns:a16="http://schemas.microsoft.com/office/drawing/2014/main" id="{AEFCD805-762F-91DB-545A-18B8A49F7FF8}"/>
              </a:ext>
            </a:extLst>
          </p:cNvPr>
          <p:cNvSpPr>
            <a:spLocks noGrp="1"/>
          </p:cNvSpPr>
          <p:nvPr>
            <p:ph type="sldNum" sz="quarter" idx="5"/>
          </p:nvPr>
        </p:nvSpPr>
        <p:spPr/>
        <p:txBody>
          <a:bodyPr/>
          <a:lstStyle/>
          <a:p>
            <a:fld id="{10609026-E3A9-804E-B52C-E8D3C1A80B50}" type="slidenum">
              <a:rPr lang="en-US" smtClean="0"/>
              <a:t>175</a:t>
            </a:fld>
            <a:endParaRPr lang="en-US"/>
          </a:p>
        </p:txBody>
      </p:sp>
    </p:spTree>
    <p:extLst>
      <p:ext uri="{BB962C8B-B14F-4D97-AF65-F5344CB8AC3E}">
        <p14:creationId xmlns:p14="http://schemas.microsoft.com/office/powerpoint/2010/main" val="131600889"/>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177</a:t>
            </a:fld>
            <a:endParaRPr lang="en-US"/>
          </a:p>
        </p:txBody>
      </p:sp>
    </p:spTree>
    <p:extLst>
      <p:ext uri="{BB962C8B-B14F-4D97-AF65-F5344CB8AC3E}">
        <p14:creationId xmlns:p14="http://schemas.microsoft.com/office/powerpoint/2010/main" val="2233485712"/>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pPr>
              <a:defRPr/>
            </a:pPr>
            <a:fld id="{71AC7E69-2F69-C443-8D8E-C03C7641EDD5}" type="slidenum">
              <a:rPr lang="en-US" altLang="en-US" smtClean="0"/>
              <a:pPr>
                <a:defRPr/>
              </a:pPr>
              <a:t>178</a:t>
            </a:fld>
            <a:endParaRPr lang="en-US" altLang="en-US"/>
          </a:p>
        </p:txBody>
      </p:sp>
    </p:spTree>
    <p:extLst>
      <p:ext uri="{BB962C8B-B14F-4D97-AF65-F5344CB8AC3E}">
        <p14:creationId xmlns:p14="http://schemas.microsoft.com/office/powerpoint/2010/main" val="1905405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product variety and more “normalizing” of the product will help grow the market.</a:t>
            </a:r>
          </a:p>
        </p:txBody>
      </p:sp>
      <p:sp>
        <p:nvSpPr>
          <p:cNvPr id="4" name="Slide Number Placeholder 3"/>
          <p:cNvSpPr>
            <a:spLocks noGrp="1"/>
          </p:cNvSpPr>
          <p:nvPr>
            <p:ph type="sldNum" sz="quarter" idx="5"/>
          </p:nvPr>
        </p:nvSpPr>
        <p:spPr/>
        <p:txBody>
          <a:bodyPr/>
          <a:lstStyle/>
          <a:p>
            <a:fld id="{10609026-E3A9-804E-B52C-E8D3C1A80B50}" type="slidenum">
              <a:rPr lang="en-US" smtClean="0"/>
              <a:t>21</a:t>
            </a:fld>
            <a:endParaRPr lang="en-US"/>
          </a:p>
        </p:txBody>
      </p:sp>
    </p:spTree>
    <p:extLst>
      <p:ext uri="{BB962C8B-B14F-4D97-AF65-F5344CB8AC3E}">
        <p14:creationId xmlns:p14="http://schemas.microsoft.com/office/powerpoint/2010/main" val="1596856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dirty="0"/>
              <a:t>More product variety and more “normalizing” of the product will help grow the market.</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700" b="0" i="0"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700" b="0" i="0" kern="1200" dirty="0">
                <a:solidFill>
                  <a:schemeClr val="tx1"/>
                </a:solidFill>
                <a:effectLst/>
                <a:latin typeface="+mn-lt"/>
                <a:ea typeface="+mn-ea"/>
                <a:cs typeface="+mn-cs"/>
              </a:rPr>
              <a:t>Housing and Community Development Act - Signed by President Reagan</a:t>
            </a:r>
            <a:endParaRPr lang="en-US" dirty="0">
              <a:latin typeface="Arial" charset="0"/>
            </a:endParaRPr>
          </a:p>
        </p:txBody>
      </p:sp>
      <p:sp>
        <p:nvSpPr>
          <p:cNvPr id="4" name="Slide Number Placeholder 3"/>
          <p:cNvSpPr>
            <a:spLocks noGrp="1"/>
          </p:cNvSpPr>
          <p:nvPr>
            <p:ph type="sldNum" sz="quarter" idx="5"/>
          </p:nvPr>
        </p:nvSpPr>
        <p:spPr/>
        <p:txBody>
          <a:bodyPr/>
          <a:lstStyle/>
          <a:p>
            <a:fld id="{10609026-E3A9-804E-B52C-E8D3C1A80B50}" type="slidenum">
              <a:rPr lang="en-US" smtClean="0"/>
              <a:t>22</a:t>
            </a:fld>
            <a:endParaRPr lang="en-US"/>
          </a:p>
        </p:txBody>
      </p:sp>
    </p:spTree>
    <p:extLst>
      <p:ext uri="{BB962C8B-B14F-4D97-AF65-F5344CB8AC3E}">
        <p14:creationId xmlns:p14="http://schemas.microsoft.com/office/powerpoint/2010/main" val="784952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F6000-F0F6-93A4-0BDA-331B762193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3B078C-7B88-89CF-6E5D-C389CA33A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8E9CB8-94E2-2F41-F35C-9D791E263200}"/>
              </a:ext>
            </a:extLst>
          </p:cNvPr>
          <p:cNvSpPr>
            <a:spLocks noGrp="1"/>
          </p:cNvSpPr>
          <p:nvPr>
            <p:ph type="body" idx="1"/>
          </p:nvPr>
        </p:nvSpPr>
        <p:spPr/>
        <p:txBody>
          <a:bodyPr/>
          <a:lstStyle/>
          <a:p>
            <a:pPr marL="171450" indent="-171450">
              <a:buFont typeface="Arial" panose="020B0604020202020204" pitchFamily="34" charset="0"/>
              <a:buChar char="•"/>
            </a:pPr>
            <a:r>
              <a:rPr lang="en-US" dirty="0"/>
              <a:t>No reason to be scared or intimidated – they are a mortgage, an FHA mortgage that doesn’t require monthly payments. </a:t>
            </a:r>
          </a:p>
          <a:p>
            <a:pPr marL="171450" indent="-171450">
              <a:buFont typeface="Arial" panose="020B0604020202020204" pitchFamily="34" charset="0"/>
              <a:buChar char="•"/>
            </a:pPr>
            <a:r>
              <a:rPr lang="en-US" dirty="0"/>
              <a:t>If you’re a borrower, you must be 62 but can be married to someone under 62 and non-borrowers can stay on title.</a:t>
            </a:r>
          </a:p>
          <a:p>
            <a:pPr marL="171450" indent="-171450">
              <a:buFont typeface="Arial" panose="020B0604020202020204" pitchFamily="34" charset="0"/>
              <a:buChar char="•"/>
            </a:pPr>
            <a:r>
              <a:rPr lang="en-US" dirty="0"/>
              <a:t>Avg 30 year fixed on 3/25/26 is 6.24% (Bankrate.com). The Note Rate on a HECM on the same day is 6.25% (2.00% margin). </a:t>
            </a:r>
          </a:p>
          <a:p>
            <a:pPr marL="171450" indent="-171450">
              <a:buFont typeface="Arial" panose="020B0604020202020204" pitchFamily="34" charset="0"/>
              <a:buChar char="•"/>
            </a:pPr>
            <a:r>
              <a:rPr lang="en-US" dirty="0"/>
              <a:t>Many of our clients cross-shop HELOCs, right now average rates are higher (7.04% on 3/25/26) but only one doesn’t require monthly payments </a:t>
            </a:r>
          </a:p>
          <a:p>
            <a:pPr marL="171450" indent="-171450">
              <a:buFont typeface="Arial" panose="020B0604020202020204" pitchFamily="34" charset="0"/>
              <a:buChar char="•"/>
            </a:pPr>
            <a:r>
              <a:rPr lang="en-US" dirty="0"/>
              <a:t>If the borrowers need steady income, they can choose a monthly payment for the live of loan and can change payment plans at anytime.</a:t>
            </a:r>
          </a:p>
          <a:p>
            <a:pPr marL="171450" indent="-171450">
              <a:buFont typeface="Arial" panose="020B0604020202020204" pitchFamily="34" charset="0"/>
              <a:buChar char="•"/>
            </a:pPr>
            <a:r>
              <a:rPr lang="en-US" dirty="0"/>
              <a:t>Primary residences are where they spend the majority of the year. You can only have 1 HECM at a time.</a:t>
            </a:r>
          </a:p>
        </p:txBody>
      </p:sp>
      <p:sp>
        <p:nvSpPr>
          <p:cNvPr id="4" name="Slide Number Placeholder 3">
            <a:extLst>
              <a:ext uri="{FF2B5EF4-FFF2-40B4-BE49-F238E27FC236}">
                <a16:creationId xmlns:a16="http://schemas.microsoft.com/office/drawing/2014/main" id="{B813BA65-98CA-E7CF-B1CD-9DA7E0063D94}"/>
              </a:ext>
            </a:extLst>
          </p:cNvPr>
          <p:cNvSpPr>
            <a:spLocks noGrp="1"/>
          </p:cNvSpPr>
          <p:nvPr>
            <p:ph type="sldNum" sz="quarter" idx="5"/>
          </p:nvPr>
        </p:nvSpPr>
        <p:spPr/>
        <p:txBody>
          <a:bodyPr/>
          <a:lstStyle/>
          <a:p>
            <a:pPr>
              <a:defRPr/>
            </a:pPr>
            <a:fld id="{71AC7E69-2F69-C443-8D8E-C03C7641EDD5}" type="slidenum">
              <a:rPr lang="en-US" altLang="en-US" smtClean="0"/>
              <a:pPr>
                <a:defRPr/>
              </a:pPr>
              <a:t>23</a:t>
            </a:fld>
            <a:endParaRPr lang="en-US" altLang="en-US"/>
          </a:p>
        </p:txBody>
      </p:sp>
    </p:spTree>
    <p:extLst>
      <p:ext uri="{BB962C8B-B14F-4D97-AF65-F5344CB8AC3E}">
        <p14:creationId xmlns:p14="http://schemas.microsoft.com/office/powerpoint/2010/main" val="10152786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8E7C4-5261-BF0A-CCE6-249D922AD4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C909D-E45B-D515-8D63-CCEE1CB93C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7AF7B4-99AD-3AD1-82EB-97ECC7E79041}"/>
              </a:ext>
            </a:extLst>
          </p:cNvPr>
          <p:cNvSpPr>
            <a:spLocks noGrp="1"/>
          </p:cNvSpPr>
          <p:nvPr>
            <p:ph type="body" idx="1"/>
          </p:nvPr>
        </p:nvSpPr>
        <p:spPr/>
        <p:txBody>
          <a:bodyPr/>
          <a:lstStyle/>
          <a:p>
            <a:r>
              <a:rPr lang="en-US" dirty="0"/>
              <a:t>Non-Recourse – Benefits to borrowers </a:t>
            </a:r>
            <a:r>
              <a:rPr lang="en-US" dirty="0" err="1"/>
              <a:t>ans</a:t>
            </a:r>
            <a:r>
              <a:rPr lang="en-US" dirty="0"/>
              <a:t> their HEIRS! </a:t>
            </a:r>
          </a:p>
          <a:p>
            <a:r>
              <a:rPr lang="en-US" dirty="0"/>
              <a:t>Always 1</a:t>
            </a:r>
            <a:r>
              <a:rPr lang="en-US" baseline="30000" dirty="0"/>
              <a:t>st</a:t>
            </a:r>
            <a:r>
              <a:rPr lang="en-US" dirty="0"/>
              <a:t> position HECMs have a ghost 2</a:t>
            </a:r>
            <a:r>
              <a:rPr lang="en-US" baseline="30000" dirty="0"/>
              <a:t>nd</a:t>
            </a:r>
            <a:r>
              <a:rPr lang="en-US" dirty="0"/>
              <a:t> too.</a:t>
            </a:r>
          </a:p>
          <a:p>
            <a:r>
              <a:rPr lang="en-US" dirty="0"/>
              <a:t> </a:t>
            </a:r>
          </a:p>
        </p:txBody>
      </p:sp>
      <p:sp>
        <p:nvSpPr>
          <p:cNvPr id="4" name="Slide Number Placeholder 3">
            <a:extLst>
              <a:ext uri="{FF2B5EF4-FFF2-40B4-BE49-F238E27FC236}">
                <a16:creationId xmlns:a16="http://schemas.microsoft.com/office/drawing/2014/main" id="{2529F690-5FF2-4A16-0D44-8F247A0333D3}"/>
              </a:ext>
            </a:extLst>
          </p:cNvPr>
          <p:cNvSpPr>
            <a:spLocks noGrp="1"/>
          </p:cNvSpPr>
          <p:nvPr>
            <p:ph type="sldNum" sz="quarter" idx="5"/>
          </p:nvPr>
        </p:nvSpPr>
        <p:spPr/>
        <p:txBody>
          <a:bodyPr/>
          <a:lstStyle/>
          <a:p>
            <a:fld id="{10609026-E3A9-804E-B52C-E8D3C1A80B50}" type="slidenum">
              <a:rPr lang="en-US" smtClean="0"/>
              <a:t>24</a:t>
            </a:fld>
            <a:endParaRPr lang="en-US"/>
          </a:p>
        </p:txBody>
      </p:sp>
    </p:spTree>
    <p:extLst>
      <p:ext uri="{BB962C8B-B14F-4D97-AF65-F5344CB8AC3E}">
        <p14:creationId xmlns:p14="http://schemas.microsoft.com/office/powerpoint/2010/main" val="3703251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2</a:t>
            </a:fld>
            <a:endParaRPr lang="en-US"/>
          </a:p>
        </p:txBody>
      </p:sp>
    </p:spTree>
    <p:extLst>
      <p:ext uri="{BB962C8B-B14F-4D97-AF65-F5344CB8AC3E}">
        <p14:creationId xmlns:p14="http://schemas.microsoft.com/office/powerpoint/2010/main" val="32995891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Non-recourse debunks the myth of “The bank owns your house.”</a:t>
            </a:r>
          </a:p>
        </p:txBody>
      </p:sp>
      <p:sp>
        <p:nvSpPr>
          <p:cNvPr id="4" name="Slide Number Placeholder 3"/>
          <p:cNvSpPr>
            <a:spLocks noGrp="1"/>
          </p:cNvSpPr>
          <p:nvPr>
            <p:ph type="sldNum" sz="quarter" idx="5"/>
          </p:nvPr>
        </p:nvSpPr>
        <p:spPr/>
        <p:txBody>
          <a:bodyPr/>
          <a:lstStyle/>
          <a:p>
            <a:fld id="{10609026-E3A9-804E-B52C-E8D3C1A80B50}" type="slidenum">
              <a:rPr lang="en-US" smtClean="0"/>
              <a:t>25</a:t>
            </a:fld>
            <a:endParaRPr lang="en-US"/>
          </a:p>
        </p:txBody>
      </p:sp>
    </p:spTree>
    <p:extLst>
      <p:ext uri="{BB962C8B-B14F-4D97-AF65-F5344CB8AC3E}">
        <p14:creationId xmlns:p14="http://schemas.microsoft.com/office/powerpoint/2010/main" val="4942375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999E9-BC53-DA10-4CBE-BDB360CAB6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E12BFE-E6D8-E5DD-E689-8D2B209010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7363D7-2D78-BBC2-0E43-97D1D4B3A425}"/>
              </a:ext>
            </a:extLst>
          </p:cNvPr>
          <p:cNvSpPr>
            <a:spLocks noGrp="1"/>
          </p:cNvSpPr>
          <p:nvPr>
            <p:ph type="body" idx="1"/>
          </p:nvPr>
        </p:nvSpPr>
        <p:spPr/>
        <p:txBody>
          <a:bodyPr/>
          <a:lstStyle/>
          <a:p>
            <a:r>
              <a:rPr lang="en-US" dirty="0"/>
              <a:t>99% of HECMs were ARMs in Fiscal year 2025.</a:t>
            </a:r>
          </a:p>
          <a:p>
            <a:r>
              <a:rPr lang="en-US" dirty="0"/>
              <a:t>93% were full LOC</a:t>
            </a:r>
          </a:p>
          <a:p>
            <a:r>
              <a:rPr lang="en-US" dirty="0"/>
              <a:t>Fixed not popular because of the lack of options and the restriction on amount of proceeds</a:t>
            </a:r>
          </a:p>
          <a:p>
            <a:endParaRPr lang="en-US" dirty="0"/>
          </a:p>
          <a:p>
            <a:r>
              <a:rPr lang="en-US" dirty="0"/>
              <a:t>SEQ Fixed plus are very popular due to the higher loan amounts and ability/requirement to draw all proceeds.</a:t>
            </a:r>
          </a:p>
          <a:p>
            <a:endParaRPr lang="en-US" dirty="0"/>
          </a:p>
        </p:txBody>
      </p:sp>
      <p:sp>
        <p:nvSpPr>
          <p:cNvPr id="4" name="Slide Number Placeholder 3">
            <a:extLst>
              <a:ext uri="{FF2B5EF4-FFF2-40B4-BE49-F238E27FC236}">
                <a16:creationId xmlns:a16="http://schemas.microsoft.com/office/drawing/2014/main" id="{E405FC8B-51E3-FCF5-C39C-81890866C389}"/>
              </a:ext>
            </a:extLst>
          </p:cNvPr>
          <p:cNvSpPr>
            <a:spLocks noGrp="1"/>
          </p:cNvSpPr>
          <p:nvPr>
            <p:ph type="sldNum" sz="quarter" idx="5"/>
          </p:nvPr>
        </p:nvSpPr>
        <p:spPr/>
        <p:txBody>
          <a:bodyPr/>
          <a:lstStyle/>
          <a:p>
            <a:fld id="{10609026-E3A9-804E-B52C-E8D3C1A80B50}" type="slidenum">
              <a:rPr lang="en-US" smtClean="0"/>
              <a:t>27</a:t>
            </a:fld>
            <a:endParaRPr lang="en-US"/>
          </a:p>
        </p:txBody>
      </p:sp>
    </p:spTree>
    <p:extLst>
      <p:ext uri="{BB962C8B-B14F-4D97-AF65-F5344CB8AC3E}">
        <p14:creationId xmlns:p14="http://schemas.microsoft.com/office/powerpoint/2010/main" val="36496294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Borrower don’t make payments, they RECEIVE payments!</a:t>
            </a:r>
          </a:p>
          <a:p>
            <a:endParaRPr lang="en-US" dirty="0"/>
          </a:p>
          <a:p>
            <a:r>
              <a:rPr lang="en-US" dirty="0"/>
              <a:t>Lump Sum is only option on closed end products. HECM or SEQ</a:t>
            </a:r>
          </a:p>
          <a:p>
            <a:endParaRPr lang="en-US" dirty="0"/>
          </a:p>
          <a:p>
            <a:r>
              <a:rPr lang="en-US" dirty="0"/>
              <a:t>Unless borrower is purchasing, no money at the table, just like any other refinance – 3 day right of rescission </a:t>
            </a:r>
          </a:p>
        </p:txBody>
      </p:sp>
      <p:sp>
        <p:nvSpPr>
          <p:cNvPr id="4" name="Slide Number Placeholder 3"/>
          <p:cNvSpPr>
            <a:spLocks noGrp="1"/>
          </p:cNvSpPr>
          <p:nvPr>
            <p:ph type="sldNum" sz="quarter" idx="5"/>
          </p:nvPr>
        </p:nvSpPr>
        <p:spPr/>
        <p:txBody>
          <a:bodyPr/>
          <a:lstStyle/>
          <a:p>
            <a:fld id="{10609026-E3A9-804E-B52C-E8D3C1A80B50}" type="slidenum">
              <a:rPr lang="en-US" smtClean="0"/>
              <a:t>28</a:t>
            </a:fld>
            <a:endParaRPr lang="en-US"/>
          </a:p>
        </p:txBody>
      </p:sp>
    </p:spTree>
    <p:extLst>
      <p:ext uri="{BB962C8B-B14F-4D97-AF65-F5344CB8AC3E}">
        <p14:creationId xmlns:p14="http://schemas.microsoft.com/office/powerpoint/2010/main" val="19489179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Quantum you will only see the disbursement options available for the product.</a:t>
            </a:r>
          </a:p>
        </p:txBody>
      </p:sp>
      <p:sp>
        <p:nvSpPr>
          <p:cNvPr id="4" name="Slide Number Placeholder 3"/>
          <p:cNvSpPr>
            <a:spLocks noGrp="1"/>
          </p:cNvSpPr>
          <p:nvPr>
            <p:ph type="sldNum" sz="quarter" idx="5"/>
          </p:nvPr>
        </p:nvSpPr>
        <p:spPr/>
        <p:txBody>
          <a:bodyPr/>
          <a:lstStyle/>
          <a:p>
            <a:fld id="{10609026-E3A9-804E-B52C-E8D3C1A80B50}" type="slidenum">
              <a:rPr lang="en-US" smtClean="0"/>
              <a:t>29</a:t>
            </a:fld>
            <a:endParaRPr lang="en-US"/>
          </a:p>
        </p:txBody>
      </p:sp>
    </p:spTree>
    <p:extLst>
      <p:ext uri="{BB962C8B-B14F-4D97-AF65-F5344CB8AC3E}">
        <p14:creationId xmlns:p14="http://schemas.microsoft.com/office/powerpoint/2010/main" val="12747110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DBC76-34C5-003A-4013-3F07E1C85F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4321A0-5BC0-F5EB-9649-01AE12D5B8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245875-3A1C-6E95-5B4C-8CC0689C1D86}"/>
              </a:ext>
            </a:extLst>
          </p:cNvPr>
          <p:cNvSpPr>
            <a:spLocks noGrp="1"/>
          </p:cNvSpPr>
          <p:nvPr>
            <p:ph type="body" idx="1"/>
          </p:nvPr>
        </p:nvSpPr>
        <p:spPr/>
        <p:txBody>
          <a:bodyPr/>
          <a:lstStyle/>
          <a:p>
            <a:r>
              <a:rPr lang="en-US" dirty="0"/>
              <a:t>Obviously, this is for HECM ARMs only.</a:t>
            </a:r>
          </a:p>
          <a:p>
            <a:endParaRPr lang="en-US" dirty="0"/>
          </a:p>
          <a:p>
            <a:r>
              <a:rPr lang="en-US" dirty="0"/>
              <a:t>Borrowers are not locked into the payment plan they choose at closing </a:t>
            </a:r>
          </a:p>
        </p:txBody>
      </p:sp>
      <p:sp>
        <p:nvSpPr>
          <p:cNvPr id="4" name="Slide Number Placeholder 3">
            <a:extLst>
              <a:ext uri="{FF2B5EF4-FFF2-40B4-BE49-F238E27FC236}">
                <a16:creationId xmlns:a16="http://schemas.microsoft.com/office/drawing/2014/main" id="{CA2B7C4F-E585-38A0-082E-566963C9A6DB}"/>
              </a:ext>
            </a:extLst>
          </p:cNvPr>
          <p:cNvSpPr>
            <a:spLocks noGrp="1"/>
          </p:cNvSpPr>
          <p:nvPr>
            <p:ph type="sldNum" sz="quarter" idx="5"/>
          </p:nvPr>
        </p:nvSpPr>
        <p:spPr/>
        <p:txBody>
          <a:bodyPr/>
          <a:lstStyle/>
          <a:p>
            <a:fld id="{10609026-E3A9-804E-B52C-E8D3C1A80B50}" type="slidenum">
              <a:rPr lang="en-US" smtClean="0"/>
              <a:t>30</a:t>
            </a:fld>
            <a:endParaRPr lang="en-US"/>
          </a:p>
        </p:txBody>
      </p:sp>
    </p:spTree>
    <p:extLst>
      <p:ext uri="{BB962C8B-B14F-4D97-AF65-F5344CB8AC3E}">
        <p14:creationId xmlns:p14="http://schemas.microsoft.com/office/powerpoint/2010/main" val="31908018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just had our first anniversary of our jumbo, SEQ. </a:t>
            </a:r>
          </a:p>
          <a:p>
            <a:endParaRPr lang="en-US" dirty="0"/>
          </a:p>
          <a:p>
            <a:r>
              <a:rPr lang="en-US" dirty="0"/>
              <a:t>We’re in 40 states right now. </a:t>
            </a:r>
          </a:p>
          <a:p>
            <a:endParaRPr lang="en-US" dirty="0"/>
          </a:p>
          <a:p>
            <a:r>
              <a:rPr lang="en-US" dirty="0"/>
              <a:t>Many of the negatives of a HECM are not in SEQ. </a:t>
            </a:r>
          </a:p>
          <a:p>
            <a:pPr marL="228600" indent="-228600">
              <a:buAutoNum type="arabicPeriod"/>
            </a:pPr>
            <a:r>
              <a:rPr lang="en-US" dirty="0"/>
              <a:t>Higher values and loan amounts</a:t>
            </a:r>
          </a:p>
          <a:p>
            <a:pPr marL="228600" indent="-228600">
              <a:buAutoNum type="arabicPeriod"/>
            </a:pPr>
            <a:r>
              <a:rPr lang="en-US" dirty="0"/>
              <a:t>Younger borrowers</a:t>
            </a:r>
          </a:p>
          <a:p>
            <a:pPr marL="228600" indent="-228600">
              <a:buAutoNum type="arabicPeriod"/>
            </a:pPr>
            <a:r>
              <a:rPr lang="en-US" dirty="0"/>
              <a:t>No IDL restrictions </a:t>
            </a:r>
          </a:p>
          <a:p>
            <a:pPr marL="228600" indent="-228600">
              <a:buAutoNum type="arabicPeriod"/>
            </a:pPr>
            <a:r>
              <a:rPr lang="en-US" dirty="0"/>
              <a:t>Debt consolidation</a:t>
            </a:r>
          </a:p>
        </p:txBody>
      </p:sp>
      <p:sp>
        <p:nvSpPr>
          <p:cNvPr id="4" name="Slide Number Placeholder 3"/>
          <p:cNvSpPr>
            <a:spLocks noGrp="1"/>
          </p:cNvSpPr>
          <p:nvPr>
            <p:ph type="sldNum" sz="quarter" idx="5"/>
          </p:nvPr>
        </p:nvSpPr>
        <p:spPr/>
        <p:txBody>
          <a:bodyPr/>
          <a:lstStyle/>
          <a:p>
            <a:fld id="{10609026-E3A9-804E-B52C-E8D3C1A80B50}" type="slidenum">
              <a:rPr lang="en-US" smtClean="0"/>
              <a:t>31</a:t>
            </a:fld>
            <a:endParaRPr lang="en-US"/>
          </a:p>
        </p:txBody>
      </p:sp>
    </p:spTree>
    <p:extLst>
      <p:ext uri="{BB962C8B-B14F-4D97-AF65-F5344CB8AC3E}">
        <p14:creationId xmlns:p14="http://schemas.microsoft.com/office/powerpoint/2010/main" val="1828381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Differences from HECM.</a:t>
            </a:r>
          </a:p>
          <a:p>
            <a:pPr marL="228600" indent="-228600">
              <a:buAutoNum type="arabicPeriod"/>
            </a:pPr>
            <a:r>
              <a:rPr lang="en-US" dirty="0"/>
              <a:t>Margins don’t affect PL</a:t>
            </a:r>
          </a:p>
          <a:p>
            <a:pPr marL="228600" indent="-228600">
              <a:buAutoNum type="arabicPeriod"/>
            </a:pPr>
            <a:r>
              <a:rPr lang="en-US" dirty="0"/>
              <a:t>LOWER rate on Fixed gives LESS proceeds.</a:t>
            </a:r>
          </a:p>
          <a:p>
            <a:pPr marL="228600" indent="-228600">
              <a:buAutoNum type="arabicPeriod"/>
            </a:pPr>
            <a:r>
              <a:rPr lang="en-US" dirty="0"/>
              <a:t>Exceptions maybe allowed for less than 100% draw on Fixed</a:t>
            </a:r>
          </a:p>
        </p:txBody>
      </p:sp>
      <p:sp>
        <p:nvSpPr>
          <p:cNvPr id="4" name="Slide Number Placeholder 3"/>
          <p:cNvSpPr>
            <a:spLocks noGrp="1"/>
          </p:cNvSpPr>
          <p:nvPr>
            <p:ph type="sldNum" sz="quarter" idx="5"/>
          </p:nvPr>
        </p:nvSpPr>
        <p:spPr/>
        <p:txBody>
          <a:bodyPr/>
          <a:lstStyle/>
          <a:p>
            <a:fld id="{10609026-E3A9-804E-B52C-E8D3C1A80B50}" type="slidenum">
              <a:rPr lang="en-US" smtClean="0"/>
              <a:t>32</a:t>
            </a:fld>
            <a:endParaRPr lang="en-US"/>
          </a:p>
        </p:txBody>
      </p:sp>
    </p:spTree>
    <p:extLst>
      <p:ext uri="{BB962C8B-B14F-4D97-AF65-F5344CB8AC3E}">
        <p14:creationId xmlns:p14="http://schemas.microsoft.com/office/powerpoint/2010/main" val="13712184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33</a:t>
            </a:fld>
            <a:endParaRPr lang="en-US"/>
          </a:p>
        </p:txBody>
      </p:sp>
    </p:spTree>
    <p:extLst>
      <p:ext uri="{BB962C8B-B14F-4D97-AF65-F5344CB8AC3E}">
        <p14:creationId xmlns:p14="http://schemas.microsoft.com/office/powerpoint/2010/main" val="39270073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Sometimes called H2H or R2R.</a:t>
            </a:r>
          </a:p>
          <a:p>
            <a:pPr marL="228600" indent="-228600">
              <a:buAutoNum type="arabicPeriod"/>
            </a:pPr>
            <a:r>
              <a:rPr lang="en-US" dirty="0"/>
              <a:t>#1 reason is value has increased, so therefore they can receive more proceeds, and of course they have gotten older.</a:t>
            </a:r>
          </a:p>
          <a:p>
            <a:pPr marL="0" indent="0">
              <a:buNone/>
            </a:pPr>
            <a:endParaRPr lang="en-US" dirty="0"/>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34</a:t>
            </a:fld>
            <a:endParaRPr lang="en-US"/>
          </a:p>
        </p:txBody>
      </p:sp>
    </p:spTree>
    <p:extLst>
      <p:ext uri="{BB962C8B-B14F-4D97-AF65-F5344CB8AC3E}">
        <p14:creationId xmlns:p14="http://schemas.microsoft.com/office/powerpoint/2010/main" val="38716460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4000.1 Page 758: When the HECM is in a deferred Due and Payable status, due to the death of all Borrowers, and the Eligible Non-Borrowing Spouse (NBS) seeks to obtain a HECM as a Borrower on the Property serving as collateral for the existing HECM, the transaction cannot be originated as a HECM Refinance, but must be originated as a traditional transaction provided that all Borrower eligibility requirements are met. </a:t>
            </a:r>
          </a:p>
          <a:p>
            <a:endParaRPr lang="en-US" dirty="0"/>
          </a:p>
          <a:p>
            <a:r>
              <a:rPr lang="en-US" dirty="0"/>
              <a:t>4000.1 Page 760: At least one Borrower from the original HECM must be a Borrower on the HECM Refinance for the transaction to be eligible for reduced Initial Mortgage Insurance Premium (IMIP). </a:t>
            </a:r>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35</a:t>
            </a:fld>
            <a:endParaRPr lang="en-US"/>
          </a:p>
        </p:txBody>
      </p:sp>
    </p:spTree>
    <p:extLst>
      <p:ext uri="{BB962C8B-B14F-4D97-AF65-F5344CB8AC3E}">
        <p14:creationId xmlns:p14="http://schemas.microsoft.com/office/powerpoint/2010/main" val="2837398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3</a:t>
            </a:fld>
            <a:endParaRPr lang="en-US"/>
          </a:p>
        </p:txBody>
      </p:sp>
    </p:spTree>
    <p:extLst>
      <p:ext uri="{BB962C8B-B14F-4D97-AF65-F5344CB8AC3E}">
        <p14:creationId xmlns:p14="http://schemas.microsoft.com/office/powerpoint/2010/main" val="28354421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Fees other than MIP are the same. The borrower almost always must be counseled again (always if getting a SEQ)</a:t>
            </a:r>
          </a:p>
          <a:p>
            <a:endParaRPr lang="en-US" dirty="0"/>
          </a:p>
          <a:p>
            <a:r>
              <a:rPr lang="en-US" dirty="0"/>
              <a:t>Monthly statement can provide a lot of the information you need.</a:t>
            </a:r>
          </a:p>
          <a:p>
            <a:endParaRPr lang="en-US" dirty="0"/>
          </a:p>
          <a:p>
            <a:r>
              <a:rPr lang="en-US" dirty="0"/>
              <a:t>Your sales team can assist too, with a Case Query </a:t>
            </a:r>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36</a:t>
            </a:fld>
            <a:endParaRPr lang="en-US"/>
          </a:p>
        </p:txBody>
      </p:sp>
    </p:spTree>
    <p:extLst>
      <p:ext uri="{BB962C8B-B14F-4D97-AF65-F5344CB8AC3E}">
        <p14:creationId xmlns:p14="http://schemas.microsoft.com/office/powerpoint/2010/main" val="3358061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D2EB7-0693-566C-15BA-8081E41386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07B861-1B98-BA6F-7D68-9FC72A9737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A6952F-51BE-4045-49DD-499E71B2B9D8}"/>
              </a:ext>
            </a:extLst>
          </p:cNvPr>
          <p:cNvSpPr>
            <a:spLocks noGrp="1"/>
          </p:cNvSpPr>
          <p:nvPr>
            <p:ph type="body" idx="1"/>
          </p:nvPr>
        </p:nvSpPr>
        <p:spPr/>
        <p:txBody>
          <a:bodyPr/>
          <a:lstStyle/>
          <a:p>
            <a:r>
              <a:rPr lang="en-US" dirty="0"/>
              <a:t>If one of the tests don’t pass, it’s usually the CC. Reducing Orig. Fee, lowering the margin and/or offering a credit can help..</a:t>
            </a:r>
          </a:p>
          <a:p>
            <a:endParaRPr lang="en-US" dirty="0"/>
          </a:p>
        </p:txBody>
      </p:sp>
      <p:sp>
        <p:nvSpPr>
          <p:cNvPr id="4" name="Slide Number Placeholder 3">
            <a:extLst>
              <a:ext uri="{FF2B5EF4-FFF2-40B4-BE49-F238E27FC236}">
                <a16:creationId xmlns:a16="http://schemas.microsoft.com/office/drawing/2014/main" id="{33802732-F76E-D025-E4F1-6E26D7F3C102}"/>
              </a:ext>
            </a:extLst>
          </p:cNvPr>
          <p:cNvSpPr>
            <a:spLocks noGrp="1"/>
          </p:cNvSpPr>
          <p:nvPr>
            <p:ph type="sldNum" sz="quarter" idx="5"/>
          </p:nvPr>
        </p:nvSpPr>
        <p:spPr/>
        <p:txBody>
          <a:bodyPr/>
          <a:lstStyle/>
          <a:p>
            <a:fld id="{10609026-E3A9-804E-B52C-E8D3C1A80B50}" type="slidenum">
              <a:rPr lang="en-US" smtClean="0"/>
              <a:t>37</a:t>
            </a:fld>
            <a:endParaRPr lang="en-US"/>
          </a:p>
        </p:txBody>
      </p:sp>
    </p:spTree>
    <p:extLst>
      <p:ext uri="{BB962C8B-B14F-4D97-AF65-F5344CB8AC3E}">
        <p14:creationId xmlns:p14="http://schemas.microsoft.com/office/powerpoint/2010/main" val="34143301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2AF63-A0EA-26BE-477D-228BFC7E50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20581F-312E-F096-5D64-137BF3A96A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499ECC-2506-4527-AF29-1CBE9918F440}"/>
              </a:ext>
            </a:extLst>
          </p:cNvPr>
          <p:cNvSpPr>
            <a:spLocks noGrp="1"/>
          </p:cNvSpPr>
          <p:nvPr>
            <p:ph type="body" idx="1"/>
          </p:nvPr>
        </p:nvSpPr>
        <p:spPr/>
        <p:txBody>
          <a:bodyPr/>
          <a:lstStyle/>
          <a:p>
            <a:pPr marL="171450" indent="-171450">
              <a:buFont typeface="Arial" panose="020B0604020202020204" pitchFamily="34" charset="0"/>
              <a:buChar char="•"/>
            </a:pPr>
            <a:r>
              <a:rPr lang="en-US" dirty="0"/>
              <a:t>Just like paying off any other loan, a payoff letter is required that has good-thru dates, daily interest amounts, etc. </a:t>
            </a:r>
          </a:p>
          <a:p>
            <a:pPr marL="171450" indent="-171450">
              <a:buFont typeface="Arial" panose="020B0604020202020204" pitchFamily="34" charset="0"/>
              <a:buChar char="•"/>
            </a:pPr>
            <a:r>
              <a:rPr lang="en-US" dirty="0"/>
              <a:t>Requesting this from the current lender MAY mean a call to your client – be prepared. Not at Mutual. Broker Protect!</a:t>
            </a:r>
          </a:p>
        </p:txBody>
      </p:sp>
      <p:sp>
        <p:nvSpPr>
          <p:cNvPr id="4" name="Slide Number Placeholder 3">
            <a:extLst>
              <a:ext uri="{FF2B5EF4-FFF2-40B4-BE49-F238E27FC236}">
                <a16:creationId xmlns:a16="http://schemas.microsoft.com/office/drawing/2014/main" id="{2D050481-0E3D-163E-B16B-5C8784F73CC9}"/>
              </a:ext>
            </a:extLst>
          </p:cNvPr>
          <p:cNvSpPr>
            <a:spLocks noGrp="1"/>
          </p:cNvSpPr>
          <p:nvPr>
            <p:ph type="sldNum" sz="quarter" idx="5"/>
          </p:nvPr>
        </p:nvSpPr>
        <p:spPr/>
        <p:txBody>
          <a:bodyPr/>
          <a:lstStyle/>
          <a:p>
            <a:pPr>
              <a:defRPr/>
            </a:pPr>
            <a:fld id="{71AC7E69-2F69-C443-8D8E-C03C7641EDD5}" type="slidenum">
              <a:rPr lang="en-US" altLang="en-US" smtClean="0"/>
              <a:pPr>
                <a:defRPr/>
              </a:pPr>
              <a:t>38</a:t>
            </a:fld>
            <a:endParaRPr lang="en-US" altLang="en-US"/>
          </a:p>
        </p:txBody>
      </p:sp>
    </p:spTree>
    <p:extLst>
      <p:ext uri="{BB962C8B-B14F-4D97-AF65-F5344CB8AC3E}">
        <p14:creationId xmlns:p14="http://schemas.microsoft.com/office/powerpoint/2010/main" val="4548346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Loan (Real)</a:t>
            </a:r>
          </a:p>
          <a:p>
            <a:r>
              <a:rPr lang="en-US" sz="700" b="0" i="0" kern="1200" dirty="0">
                <a:solidFill>
                  <a:schemeClr val="tx1"/>
                </a:solidFill>
                <a:effectLst/>
                <a:latin typeface="+mn-lt"/>
                <a:ea typeface="+mn-ea"/>
                <a:cs typeface="+mn-cs"/>
              </a:rPr>
              <a:t>Loan # 10546463</a:t>
            </a:r>
          </a:p>
          <a:p>
            <a:r>
              <a:rPr lang="en-US" sz="700" b="0" i="0" kern="1200" dirty="0">
                <a:solidFill>
                  <a:schemeClr val="tx1"/>
                </a:solidFill>
                <a:effectLst/>
                <a:latin typeface="+mn-lt"/>
                <a:ea typeface="+mn-ea"/>
                <a:cs typeface="+mn-cs"/>
              </a:rPr>
              <a:t>New MCA $1,190,000</a:t>
            </a:r>
          </a:p>
          <a:p>
            <a:r>
              <a:rPr lang="en-US" sz="700" b="0" i="0" kern="1200" dirty="0">
                <a:solidFill>
                  <a:schemeClr val="tx1"/>
                </a:solidFill>
                <a:effectLst/>
                <a:latin typeface="+mn-lt"/>
                <a:ea typeface="+mn-ea"/>
                <a:cs typeface="+mn-cs"/>
              </a:rPr>
              <a:t>75 Year Old</a:t>
            </a:r>
            <a:endParaRPr lang="en-US" dirty="0"/>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39</a:t>
            </a:fld>
            <a:endParaRPr lang="en-US"/>
          </a:p>
        </p:txBody>
      </p:sp>
    </p:spTree>
    <p:extLst>
      <p:ext uri="{BB962C8B-B14F-4D97-AF65-F5344CB8AC3E}">
        <p14:creationId xmlns:p14="http://schemas.microsoft.com/office/powerpoint/2010/main" val="39830635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C63A9-1F62-CA71-9E1C-F62E376BA8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9BA9BF-DBE8-EB2C-83FA-6BDE18F41B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F639A5-5062-042D-D1A5-C3963C67B269}"/>
              </a:ext>
            </a:extLst>
          </p:cNvPr>
          <p:cNvSpPr>
            <a:spLocks noGrp="1"/>
          </p:cNvSpPr>
          <p:nvPr>
            <p:ph type="body" idx="1"/>
          </p:nvPr>
        </p:nvSpPr>
        <p:spPr/>
        <p:txBody>
          <a:bodyPr/>
          <a:lstStyle/>
          <a:p>
            <a:r>
              <a:rPr lang="en-US" dirty="0"/>
              <a:t>Loan # </a:t>
            </a:r>
            <a:r>
              <a:rPr lang="en-US" sz="700" b="0" i="0" kern="1200" dirty="0">
                <a:solidFill>
                  <a:schemeClr val="tx1"/>
                </a:solidFill>
                <a:effectLst/>
                <a:latin typeface="+mn-lt"/>
                <a:ea typeface="+mn-ea"/>
                <a:cs typeface="+mn-cs"/>
              </a:rPr>
              <a:t>10604889</a:t>
            </a:r>
          </a:p>
          <a:p>
            <a:r>
              <a:rPr lang="en-US" sz="700" b="0" i="0" kern="1200" dirty="0">
                <a:solidFill>
                  <a:schemeClr val="tx1"/>
                </a:solidFill>
                <a:effectLst/>
                <a:latin typeface="+mn-lt"/>
                <a:ea typeface="+mn-ea"/>
                <a:cs typeface="+mn-cs"/>
              </a:rPr>
              <a:t>$1,200,000</a:t>
            </a:r>
            <a:endParaRPr lang="en-US" dirty="0"/>
          </a:p>
          <a:p>
            <a:r>
              <a:rPr lang="en-US" sz="700" b="0" i="0" kern="1200" dirty="0">
                <a:solidFill>
                  <a:schemeClr val="tx1"/>
                </a:solidFill>
                <a:effectLst/>
                <a:latin typeface="+mn-lt"/>
                <a:ea typeface="+mn-ea"/>
                <a:cs typeface="+mn-cs"/>
              </a:rPr>
              <a:t>63 Year old</a:t>
            </a:r>
          </a:p>
          <a:p>
            <a:endParaRPr lang="en-US" dirty="0"/>
          </a:p>
        </p:txBody>
      </p:sp>
      <p:sp>
        <p:nvSpPr>
          <p:cNvPr id="4" name="Slide Number Placeholder 3">
            <a:extLst>
              <a:ext uri="{FF2B5EF4-FFF2-40B4-BE49-F238E27FC236}">
                <a16:creationId xmlns:a16="http://schemas.microsoft.com/office/drawing/2014/main" id="{0864ACB9-5E92-B02F-2227-096524D65331}"/>
              </a:ext>
            </a:extLst>
          </p:cNvPr>
          <p:cNvSpPr>
            <a:spLocks noGrp="1"/>
          </p:cNvSpPr>
          <p:nvPr>
            <p:ph type="sldNum" sz="quarter" idx="5"/>
          </p:nvPr>
        </p:nvSpPr>
        <p:spPr/>
        <p:txBody>
          <a:bodyPr/>
          <a:lstStyle/>
          <a:p>
            <a:fld id="{10609026-E3A9-804E-B52C-E8D3C1A80B50}" type="slidenum">
              <a:rPr lang="en-US" smtClean="0"/>
              <a:t>40</a:t>
            </a:fld>
            <a:endParaRPr lang="en-US"/>
          </a:p>
        </p:txBody>
      </p:sp>
    </p:spTree>
    <p:extLst>
      <p:ext uri="{BB962C8B-B14F-4D97-AF65-F5344CB8AC3E}">
        <p14:creationId xmlns:p14="http://schemas.microsoft.com/office/powerpoint/2010/main" val="23498680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41</a:t>
            </a:fld>
            <a:endParaRPr lang="en-US"/>
          </a:p>
        </p:txBody>
      </p:sp>
    </p:spTree>
    <p:extLst>
      <p:ext uri="{BB962C8B-B14F-4D97-AF65-F5344CB8AC3E}">
        <p14:creationId xmlns:p14="http://schemas.microsoft.com/office/powerpoint/2010/main" val="39900890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CD2D7-E706-4841-009B-0CEAAD6421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EB79FE-1332-80C3-A74B-92639A6087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BDE437-F0D9-F360-6CB1-AFCDB739B619}"/>
              </a:ext>
            </a:extLst>
          </p:cNvPr>
          <p:cNvSpPr>
            <a:spLocks noGrp="1"/>
          </p:cNvSpPr>
          <p:nvPr>
            <p:ph type="body" idx="1"/>
          </p:nvPr>
        </p:nvSpPr>
        <p:spPr/>
        <p:txBody>
          <a:bodyPr/>
          <a:lstStyle/>
          <a:p>
            <a:r>
              <a:rPr lang="en-US" dirty="0"/>
              <a:t>Many people don’t even know you can BUY a house with a reverse.</a:t>
            </a:r>
          </a:p>
          <a:p>
            <a:endParaRPr lang="en-US" dirty="0"/>
          </a:p>
          <a:p>
            <a:r>
              <a:rPr lang="en-US" dirty="0"/>
              <a:t>Not everyone over 55 is in their forever home already. Many do want to age in place, but not necessarily in the home they’re in right now.</a:t>
            </a:r>
          </a:p>
          <a:p>
            <a:endParaRPr lang="en-US" dirty="0"/>
          </a:p>
          <a:p>
            <a:r>
              <a:rPr lang="en-US" dirty="0"/>
              <a:t>Maybe they think they can’t afford that dream retirement home, or they don’t want a mortgage payment!</a:t>
            </a:r>
          </a:p>
        </p:txBody>
      </p:sp>
      <p:sp>
        <p:nvSpPr>
          <p:cNvPr id="4" name="Slide Number Placeholder 3">
            <a:extLst>
              <a:ext uri="{FF2B5EF4-FFF2-40B4-BE49-F238E27FC236}">
                <a16:creationId xmlns:a16="http://schemas.microsoft.com/office/drawing/2014/main" id="{E520F1B4-FAF5-2A80-41F0-9290B86C105D}"/>
              </a:ext>
            </a:extLst>
          </p:cNvPr>
          <p:cNvSpPr>
            <a:spLocks noGrp="1"/>
          </p:cNvSpPr>
          <p:nvPr>
            <p:ph type="sldNum" sz="quarter" idx="5"/>
          </p:nvPr>
        </p:nvSpPr>
        <p:spPr/>
        <p:txBody>
          <a:bodyPr/>
          <a:lstStyle/>
          <a:p>
            <a:fld id="{10609026-E3A9-804E-B52C-E8D3C1A80B50}" type="slidenum">
              <a:rPr lang="en-US" smtClean="0"/>
              <a:t>42</a:t>
            </a:fld>
            <a:endParaRPr lang="en-US"/>
          </a:p>
        </p:txBody>
      </p:sp>
    </p:spTree>
    <p:extLst>
      <p:ext uri="{BB962C8B-B14F-4D97-AF65-F5344CB8AC3E}">
        <p14:creationId xmlns:p14="http://schemas.microsoft.com/office/powerpoint/2010/main" val="34723743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905AF-4099-CB22-5A7E-8326390A09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98F785-DDAB-1D6E-4353-00572F027A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636012-D6AE-6F4C-8E09-9F04F92C2121}"/>
              </a:ext>
            </a:extLst>
          </p:cNvPr>
          <p:cNvSpPr>
            <a:spLocks noGrp="1"/>
          </p:cNvSpPr>
          <p:nvPr>
            <p:ph type="body" idx="1"/>
          </p:nvPr>
        </p:nvSpPr>
        <p:spPr/>
        <p:txBody>
          <a:bodyPr/>
          <a:lstStyle/>
          <a:p>
            <a:pPr marL="228600" indent="-228600">
              <a:buFont typeface="Arial" panose="020B0604020202020204" pitchFamily="34" charset="0"/>
              <a:buAutoNum type="arabicPeriod"/>
            </a:pPr>
            <a:r>
              <a:rPr lang="en-US" dirty="0"/>
              <a:t>Not for 1</a:t>
            </a:r>
            <a:r>
              <a:rPr lang="en-US" baseline="30000" dirty="0"/>
              <a:t>st</a:t>
            </a:r>
            <a:r>
              <a:rPr lang="en-US" dirty="0"/>
              <a:t> time homebuyers or those who have 3-20% down. </a:t>
            </a:r>
          </a:p>
          <a:p>
            <a:pPr marL="228600" indent="-228600">
              <a:buFont typeface="Arial" panose="020B0604020202020204" pitchFamily="34" charset="0"/>
              <a:buAutoNum type="arabicPeriod"/>
            </a:pPr>
            <a:r>
              <a:rPr lang="en-US" dirty="0"/>
              <a:t>Borrowers other option is often to pay cash.</a:t>
            </a:r>
          </a:p>
        </p:txBody>
      </p:sp>
      <p:sp>
        <p:nvSpPr>
          <p:cNvPr id="4" name="Slide Number Placeholder 3">
            <a:extLst>
              <a:ext uri="{FF2B5EF4-FFF2-40B4-BE49-F238E27FC236}">
                <a16:creationId xmlns:a16="http://schemas.microsoft.com/office/drawing/2014/main" id="{A80EAFFF-AC0F-DBCF-1F29-4694E2AE47BE}"/>
              </a:ext>
            </a:extLst>
          </p:cNvPr>
          <p:cNvSpPr>
            <a:spLocks noGrp="1"/>
          </p:cNvSpPr>
          <p:nvPr>
            <p:ph type="sldNum" sz="quarter" idx="5"/>
          </p:nvPr>
        </p:nvSpPr>
        <p:spPr/>
        <p:txBody>
          <a:bodyPr/>
          <a:lstStyle/>
          <a:p>
            <a:pPr>
              <a:defRPr/>
            </a:pPr>
            <a:fld id="{71AC7E69-2F69-C443-8D8E-C03C7641EDD5}" type="slidenum">
              <a:rPr lang="en-US" altLang="en-US" smtClean="0"/>
              <a:pPr>
                <a:defRPr/>
              </a:pPr>
              <a:t>43</a:t>
            </a:fld>
            <a:endParaRPr lang="en-US" altLang="en-US"/>
          </a:p>
        </p:txBody>
      </p:sp>
    </p:spTree>
    <p:extLst>
      <p:ext uri="{BB962C8B-B14F-4D97-AF65-F5344CB8AC3E}">
        <p14:creationId xmlns:p14="http://schemas.microsoft.com/office/powerpoint/2010/main" val="32512525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Found the house, have the cash but may need to liquidate retirement assets to avoid a mortgage.</a:t>
            </a:r>
          </a:p>
          <a:p>
            <a:pPr marL="228600" indent="-228600">
              <a:buAutoNum type="arabicPeriod"/>
            </a:pPr>
            <a:r>
              <a:rPr lang="en-US" dirty="0"/>
              <a:t>Can’t find the house in their budget, how about upping the budget by 30-50%?</a:t>
            </a:r>
          </a:p>
        </p:txBody>
      </p:sp>
      <p:sp>
        <p:nvSpPr>
          <p:cNvPr id="4" name="Slide Number Placeholder 3"/>
          <p:cNvSpPr>
            <a:spLocks noGrp="1"/>
          </p:cNvSpPr>
          <p:nvPr>
            <p:ph type="sldNum" sz="quarter" idx="5"/>
          </p:nvPr>
        </p:nvSpPr>
        <p:spPr/>
        <p:txBody>
          <a:bodyPr/>
          <a:lstStyle/>
          <a:p>
            <a:fld id="{10609026-E3A9-804E-B52C-E8D3C1A80B50}" type="slidenum">
              <a:rPr lang="en-US" smtClean="0"/>
              <a:t>44</a:t>
            </a:fld>
            <a:endParaRPr lang="en-US"/>
          </a:p>
        </p:txBody>
      </p:sp>
    </p:spTree>
    <p:extLst>
      <p:ext uri="{BB962C8B-B14F-4D97-AF65-F5344CB8AC3E}">
        <p14:creationId xmlns:p14="http://schemas.microsoft.com/office/powerpoint/2010/main" val="29663098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09354-DD6F-CF0A-F61D-B864C1BE3E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19379D-6FE1-9135-CF98-CDE08BD033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1898A8-D4EF-7F6B-95E6-FBD28E1A83CD}"/>
              </a:ext>
            </a:extLst>
          </p:cNvPr>
          <p:cNvSpPr>
            <a:spLocks noGrp="1"/>
          </p:cNvSpPr>
          <p:nvPr>
            <p:ph type="body" idx="1"/>
          </p:nvPr>
        </p:nvSpPr>
        <p:spPr/>
        <p:txBody>
          <a:bodyPr/>
          <a:lstStyle/>
          <a:p>
            <a:pPr marL="171450" indent="-171450">
              <a:buFont typeface="Arial" panose="020B0604020202020204" pitchFamily="34" charset="0"/>
              <a:buChar char="•"/>
            </a:pPr>
            <a:r>
              <a:rPr lang="en-US" dirty="0"/>
              <a:t>PLs are same but if appraised value is less than the sales price – lesser of the 2.</a:t>
            </a:r>
          </a:p>
          <a:p>
            <a:pPr marL="171450" indent="-171450">
              <a:buFont typeface="Arial" panose="020B0604020202020204" pitchFamily="34" charset="0"/>
              <a:buChar char="•"/>
            </a:pPr>
            <a:r>
              <a:rPr lang="en-US" dirty="0"/>
              <a:t>Repairs noted on appraisal must be don prior to close.</a:t>
            </a:r>
          </a:p>
          <a:p>
            <a:pPr marL="171450" indent="-171450">
              <a:buFont typeface="Arial" panose="020B0604020202020204" pitchFamily="34" charset="0"/>
              <a:buChar char="•"/>
            </a:pPr>
            <a:r>
              <a:rPr lang="en-US" dirty="0"/>
              <a:t>No Trad credit must be run or established.</a:t>
            </a:r>
          </a:p>
        </p:txBody>
      </p:sp>
      <p:sp>
        <p:nvSpPr>
          <p:cNvPr id="4" name="Slide Number Placeholder 3">
            <a:extLst>
              <a:ext uri="{FF2B5EF4-FFF2-40B4-BE49-F238E27FC236}">
                <a16:creationId xmlns:a16="http://schemas.microsoft.com/office/drawing/2014/main" id="{7948D54E-1C75-D0B8-1019-37CBE4F3C1DA}"/>
              </a:ext>
            </a:extLst>
          </p:cNvPr>
          <p:cNvSpPr>
            <a:spLocks noGrp="1"/>
          </p:cNvSpPr>
          <p:nvPr>
            <p:ph type="sldNum" sz="quarter" idx="5"/>
          </p:nvPr>
        </p:nvSpPr>
        <p:spPr/>
        <p:txBody>
          <a:bodyPr/>
          <a:lstStyle/>
          <a:p>
            <a:pPr>
              <a:defRPr/>
            </a:pPr>
            <a:fld id="{71AC7E69-2F69-C443-8D8E-C03C7641EDD5}" type="slidenum">
              <a:rPr lang="en-US" altLang="en-US" smtClean="0"/>
              <a:pPr>
                <a:defRPr/>
              </a:pPr>
              <a:t>45</a:t>
            </a:fld>
            <a:endParaRPr lang="en-US" altLang="en-US"/>
          </a:p>
        </p:txBody>
      </p:sp>
    </p:spTree>
    <p:extLst>
      <p:ext uri="{BB962C8B-B14F-4D97-AF65-F5344CB8AC3E}">
        <p14:creationId xmlns:p14="http://schemas.microsoft.com/office/powerpoint/2010/main" val="484908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www.cbsnews.com</a:t>
            </a:r>
            <a:r>
              <a:rPr lang="en-US" dirty="0"/>
              <a:t>/news/retirement-medicare-401k-what-to-know-peak-65/</a:t>
            </a:r>
          </a:p>
          <a:p>
            <a:r>
              <a:rPr lang="en-US" dirty="0"/>
              <a:t>https://</a:t>
            </a:r>
            <a:r>
              <a:rPr lang="en-US" dirty="0" err="1"/>
              <a:t>www.nerdwallet.com</a:t>
            </a:r>
            <a:r>
              <a:rPr lang="en-US" dirty="0"/>
              <a:t>/article/investing/the-average-retirement-savings-by-age-and-why-you-need-more#:~:text=families%20is%20$333%2C940-,The%20Federal%20Reserve.,balances%20in%20the%20breakdown%20below.</a:t>
            </a:r>
          </a:p>
          <a:p>
            <a:r>
              <a:rPr lang="en-US" dirty="0"/>
              <a:t>https://</a:t>
            </a:r>
            <a:r>
              <a:rPr lang="en-US" dirty="0" err="1"/>
              <a:t>www.nrmlaonline.org</a:t>
            </a:r>
            <a:r>
              <a:rPr lang="en-US" dirty="0"/>
              <a:t>/about/press-releases/senior-home-equity-stands-at-13-91t</a:t>
            </a:r>
          </a:p>
          <a:p>
            <a:endParaRPr lang="en-US" dirty="0"/>
          </a:p>
          <a:p>
            <a:r>
              <a:rPr lang="en-US" dirty="0"/>
              <a:t>Most seniors are not prepared for retirement without using their homes’ equity. Let their home “pay them back” after years of them working for their house. Even with 62+ AVERAGE retirement of just over $600k, do they have enough to live on for 20-30 years? What if there is a health care issue? What if they want to help their kids or grandkids?</a:t>
            </a:r>
          </a:p>
        </p:txBody>
      </p:sp>
      <p:sp>
        <p:nvSpPr>
          <p:cNvPr id="4" name="Slide Number Placeholder 3"/>
          <p:cNvSpPr>
            <a:spLocks noGrp="1"/>
          </p:cNvSpPr>
          <p:nvPr>
            <p:ph type="sldNum" sz="quarter" idx="5"/>
          </p:nvPr>
        </p:nvSpPr>
        <p:spPr/>
        <p:txBody>
          <a:bodyPr/>
          <a:lstStyle/>
          <a:p>
            <a:fld id="{10609026-E3A9-804E-B52C-E8D3C1A80B50}" type="slidenum">
              <a:rPr lang="en-US" smtClean="0"/>
              <a:t>7</a:t>
            </a:fld>
            <a:endParaRPr lang="en-US"/>
          </a:p>
        </p:txBody>
      </p:sp>
    </p:spTree>
    <p:extLst>
      <p:ext uri="{BB962C8B-B14F-4D97-AF65-F5344CB8AC3E}">
        <p14:creationId xmlns:p14="http://schemas.microsoft.com/office/powerpoint/2010/main" val="1482363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52DCE-AA37-1A72-4D75-9522406981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F6428C-016C-6A03-69BC-48BEB76338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85BB3C-7E76-0E85-CEC2-CD913DC2BA11}"/>
              </a:ext>
            </a:extLst>
          </p:cNvPr>
          <p:cNvSpPr>
            <a:spLocks noGrp="1"/>
          </p:cNvSpPr>
          <p:nvPr>
            <p:ph type="body" idx="1"/>
          </p:nvPr>
        </p:nvSpPr>
        <p:spPr/>
        <p:txBody>
          <a:bodyPr/>
          <a:lstStyle/>
          <a:p>
            <a:pPr marL="171450" indent="-171450">
              <a:buFont typeface="Arial" panose="020B0604020202020204" pitchFamily="34" charset="0"/>
              <a:buChar char="•"/>
            </a:pPr>
            <a:r>
              <a:rPr lang="en-US" dirty="0"/>
              <a:t>Brokers or lender cannot provide the IPCs.</a:t>
            </a:r>
          </a:p>
          <a:p>
            <a:pPr marL="171450" indent="-171450">
              <a:buFont typeface="Arial" panose="020B0604020202020204" pitchFamily="34" charset="0"/>
              <a:buChar char="•"/>
            </a:pPr>
            <a:r>
              <a:rPr lang="en-US" dirty="0"/>
              <a:t>The 6% should be a credit towards CC.</a:t>
            </a:r>
          </a:p>
          <a:p>
            <a:pPr marL="171450" indent="-171450">
              <a:buFont typeface="Arial" panose="020B0604020202020204" pitchFamily="34" charset="0"/>
              <a:buChar char="•"/>
            </a:pPr>
            <a:r>
              <a:rPr lang="en-US" dirty="0"/>
              <a:t>If over 6%, are the fees included R&amp;C?</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C996FF8B-7748-BE2F-05C5-8A5AE47D24E6}"/>
              </a:ext>
            </a:extLst>
          </p:cNvPr>
          <p:cNvSpPr>
            <a:spLocks noGrp="1"/>
          </p:cNvSpPr>
          <p:nvPr>
            <p:ph type="sldNum" sz="quarter" idx="5"/>
          </p:nvPr>
        </p:nvSpPr>
        <p:spPr/>
        <p:txBody>
          <a:bodyPr/>
          <a:lstStyle/>
          <a:p>
            <a:pPr>
              <a:defRPr/>
            </a:pPr>
            <a:fld id="{71AC7E69-2F69-C443-8D8E-C03C7641EDD5}" type="slidenum">
              <a:rPr lang="en-US" altLang="en-US" smtClean="0"/>
              <a:pPr>
                <a:defRPr/>
              </a:pPr>
              <a:t>46</a:t>
            </a:fld>
            <a:endParaRPr lang="en-US" altLang="en-US"/>
          </a:p>
        </p:txBody>
      </p:sp>
    </p:spTree>
    <p:extLst>
      <p:ext uri="{BB962C8B-B14F-4D97-AF65-F5344CB8AC3E}">
        <p14:creationId xmlns:p14="http://schemas.microsoft.com/office/powerpoint/2010/main" val="41970437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D4116-4AAD-421E-939D-E1D82911C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4C37D7-45AC-D65D-FA74-BED511DB63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2FC12-6EEE-3534-CA5C-1A8AF1A3166D}"/>
              </a:ext>
            </a:extLst>
          </p:cNvPr>
          <p:cNvSpPr>
            <a:spLocks noGrp="1"/>
          </p:cNvSpPr>
          <p:nvPr>
            <p:ph type="body" idx="1"/>
          </p:nvPr>
        </p:nvSpPr>
        <p:spPr/>
        <p:txBody>
          <a:bodyPr/>
          <a:lstStyle/>
          <a:p>
            <a:pPr marL="171450" indent="-171450">
              <a:buFont typeface="Arial" panose="020B0604020202020204" pitchFamily="34" charset="0"/>
              <a:buChar char="•"/>
            </a:pPr>
            <a:r>
              <a:rPr lang="en-US" dirty="0"/>
              <a:t>Lot of parties involved with a purchase. A smooth process can mean repeat business from builders and realtors.</a:t>
            </a:r>
          </a:p>
          <a:p>
            <a:pPr marL="171450" indent="-171450">
              <a:buFont typeface="Arial" panose="020B0604020202020204" pitchFamily="34" charset="0"/>
              <a:buChar char="•"/>
            </a:pPr>
            <a:r>
              <a:rPr lang="en-US" dirty="0"/>
              <a:t>Important to know the contract – dates, concessions.</a:t>
            </a:r>
          </a:p>
          <a:p>
            <a:pPr marL="171450" indent="-171450">
              <a:buFont typeface="Arial" panose="020B0604020202020204" pitchFamily="34" charset="0"/>
              <a:buChar char="•"/>
            </a:pPr>
            <a:r>
              <a:rPr lang="en-US" dirty="0"/>
              <a:t> </a:t>
            </a:r>
          </a:p>
        </p:txBody>
      </p:sp>
      <p:sp>
        <p:nvSpPr>
          <p:cNvPr id="4" name="Slide Number Placeholder 3">
            <a:extLst>
              <a:ext uri="{FF2B5EF4-FFF2-40B4-BE49-F238E27FC236}">
                <a16:creationId xmlns:a16="http://schemas.microsoft.com/office/drawing/2014/main" id="{B5AD62D0-713E-67B1-E9BF-76AB608FD24B}"/>
              </a:ext>
            </a:extLst>
          </p:cNvPr>
          <p:cNvSpPr>
            <a:spLocks noGrp="1"/>
          </p:cNvSpPr>
          <p:nvPr>
            <p:ph type="sldNum" sz="quarter" idx="5"/>
          </p:nvPr>
        </p:nvSpPr>
        <p:spPr/>
        <p:txBody>
          <a:bodyPr/>
          <a:lstStyle/>
          <a:p>
            <a:pPr>
              <a:defRPr/>
            </a:pPr>
            <a:fld id="{71AC7E69-2F69-C443-8D8E-C03C7641EDD5}" type="slidenum">
              <a:rPr lang="en-US" altLang="en-US" smtClean="0"/>
              <a:pPr>
                <a:defRPr/>
              </a:pPr>
              <a:t>47</a:t>
            </a:fld>
            <a:endParaRPr lang="en-US" altLang="en-US"/>
          </a:p>
        </p:txBody>
      </p:sp>
    </p:spTree>
    <p:extLst>
      <p:ext uri="{BB962C8B-B14F-4D97-AF65-F5344CB8AC3E}">
        <p14:creationId xmlns:p14="http://schemas.microsoft.com/office/powerpoint/2010/main" val="39231027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only need 1 borrower, others can be NBS.</a:t>
            </a:r>
          </a:p>
          <a:p>
            <a:r>
              <a:rPr lang="en-US" dirty="0"/>
              <a:t>PLs increase until 92-95</a:t>
            </a:r>
          </a:p>
          <a:p>
            <a:r>
              <a:rPr lang="en-US" dirty="0"/>
              <a:t>No need to quit claim</a:t>
            </a:r>
          </a:p>
          <a:p>
            <a:r>
              <a:rPr lang="en-US" dirty="0"/>
              <a:t>SEQ has no “eligible” NBS</a:t>
            </a:r>
          </a:p>
        </p:txBody>
      </p:sp>
      <p:sp>
        <p:nvSpPr>
          <p:cNvPr id="4" name="Slide Number Placeholder 3"/>
          <p:cNvSpPr>
            <a:spLocks noGrp="1"/>
          </p:cNvSpPr>
          <p:nvPr>
            <p:ph type="sldNum" sz="quarter" idx="5"/>
          </p:nvPr>
        </p:nvSpPr>
        <p:spPr/>
        <p:txBody>
          <a:bodyPr/>
          <a:lstStyle/>
          <a:p>
            <a:fld id="{10609026-E3A9-804E-B52C-E8D3C1A80B50}" type="slidenum">
              <a:rPr lang="en-US" smtClean="0"/>
              <a:t>51</a:t>
            </a:fld>
            <a:endParaRPr lang="en-US"/>
          </a:p>
        </p:txBody>
      </p:sp>
    </p:spTree>
    <p:extLst>
      <p:ext uri="{BB962C8B-B14F-4D97-AF65-F5344CB8AC3E}">
        <p14:creationId xmlns:p14="http://schemas.microsoft.com/office/powerpoint/2010/main" val="32895061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Protected class</a:t>
            </a:r>
          </a:p>
        </p:txBody>
      </p:sp>
      <p:sp>
        <p:nvSpPr>
          <p:cNvPr id="4" name="Slide Number Placeholder 3"/>
          <p:cNvSpPr>
            <a:spLocks noGrp="1"/>
          </p:cNvSpPr>
          <p:nvPr>
            <p:ph type="sldNum" sz="quarter" idx="5"/>
          </p:nvPr>
        </p:nvSpPr>
        <p:spPr/>
        <p:txBody>
          <a:bodyPr/>
          <a:lstStyle/>
          <a:p>
            <a:fld id="{10609026-E3A9-804E-B52C-E8D3C1A80B50}" type="slidenum">
              <a:rPr lang="en-US" smtClean="0"/>
              <a:t>52</a:t>
            </a:fld>
            <a:endParaRPr lang="en-US"/>
          </a:p>
        </p:txBody>
      </p:sp>
    </p:spTree>
    <p:extLst>
      <p:ext uri="{BB962C8B-B14F-4D97-AF65-F5344CB8AC3E}">
        <p14:creationId xmlns:p14="http://schemas.microsoft.com/office/powerpoint/2010/main" val="32265552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Everyone with ownership interest must be counseled and sign docs – docs vary by state and product.</a:t>
            </a:r>
          </a:p>
        </p:txBody>
      </p:sp>
      <p:sp>
        <p:nvSpPr>
          <p:cNvPr id="4" name="Slide Number Placeholder 3"/>
          <p:cNvSpPr>
            <a:spLocks noGrp="1"/>
          </p:cNvSpPr>
          <p:nvPr>
            <p:ph type="sldNum" sz="quarter" idx="5"/>
          </p:nvPr>
        </p:nvSpPr>
        <p:spPr/>
        <p:txBody>
          <a:bodyPr/>
          <a:lstStyle/>
          <a:p>
            <a:fld id="{10609026-E3A9-804E-B52C-E8D3C1A80B50}" type="slidenum">
              <a:rPr lang="en-US" smtClean="0"/>
              <a:t>53</a:t>
            </a:fld>
            <a:endParaRPr lang="en-US"/>
          </a:p>
        </p:txBody>
      </p:sp>
    </p:spTree>
    <p:extLst>
      <p:ext uri="{BB962C8B-B14F-4D97-AF65-F5344CB8AC3E}">
        <p14:creationId xmlns:p14="http://schemas.microsoft.com/office/powerpoint/2010/main" val="4080980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NBS that meet the criteria MAY BE eligible for a deferral of the D&amp;P event that would normally occur when the last borrower passes away or goes into a nursing home.</a:t>
            </a:r>
          </a:p>
          <a:p>
            <a:endParaRPr lang="en-US" dirty="0"/>
          </a:p>
          <a:p>
            <a:r>
              <a:rPr lang="en-US" dirty="0"/>
              <a:t>This is only for HECMs.</a:t>
            </a:r>
          </a:p>
          <a:p>
            <a:endParaRPr lang="en-US" dirty="0"/>
          </a:p>
          <a:p>
            <a:r>
              <a:rPr lang="en-US" dirty="0"/>
              <a:t>Eligibility is not optional, the NBS either meets the criteria or not.</a:t>
            </a:r>
          </a:p>
        </p:txBody>
      </p:sp>
      <p:sp>
        <p:nvSpPr>
          <p:cNvPr id="4" name="Slide Number Placeholder 3"/>
          <p:cNvSpPr>
            <a:spLocks noGrp="1"/>
          </p:cNvSpPr>
          <p:nvPr>
            <p:ph type="sldNum" sz="quarter" idx="5"/>
          </p:nvPr>
        </p:nvSpPr>
        <p:spPr/>
        <p:txBody>
          <a:bodyPr/>
          <a:lstStyle/>
          <a:p>
            <a:fld id="{10609026-E3A9-804E-B52C-E8D3C1A80B50}" type="slidenum">
              <a:rPr lang="en-US" smtClean="0"/>
              <a:t>54</a:t>
            </a:fld>
            <a:endParaRPr lang="en-US"/>
          </a:p>
        </p:txBody>
      </p:sp>
    </p:spTree>
    <p:extLst>
      <p:ext uri="{BB962C8B-B14F-4D97-AF65-F5344CB8AC3E}">
        <p14:creationId xmlns:p14="http://schemas.microsoft.com/office/powerpoint/2010/main" val="17095354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Ineligible at closing can never become eligible.</a:t>
            </a:r>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55</a:t>
            </a:fld>
            <a:endParaRPr lang="en-US"/>
          </a:p>
        </p:txBody>
      </p:sp>
    </p:spTree>
    <p:extLst>
      <p:ext uri="{BB962C8B-B14F-4D97-AF65-F5344CB8AC3E}">
        <p14:creationId xmlns:p14="http://schemas.microsoft.com/office/powerpoint/2010/main" val="8334130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Cannot lend funds to non-borrowers</a:t>
            </a:r>
          </a:p>
        </p:txBody>
      </p:sp>
      <p:sp>
        <p:nvSpPr>
          <p:cNvPr id="4" name="Slide Number Placeholder 3"/>
          <p:cNvSpPr>
            <a:spLocks noGrp="1"/>
          </p:cNvSpPr>
          <p:nvPr>
            <p:ph type="sldNum" sz="quarter" idx="5"/>
          </p:nvPr>
        </p:nvSpPr>
        <p:spPr/>
        <p:txBody>
          <a:bodyPr/>
          <a:lstStyle/>
          <a:p>
            <a:fld id="{10609026-E3A9-804E-B52C-E8D3C1A80B50}" type="slidenum">
              <a:rPr lang="en-US" smtClean="0"/>
              <a:t>56</a:t>
            </a:fld>
            <a:endParaRPr lang="en-US"/>
          </a:p>
        </p:txBody>
      </p:sp>
    </p:spTree>
    <p:extLst>
      <p:ext uri="{BB962C8B-B14F-4D97-AF65-F5344CB8AC3E}">
        <p14:creationId xmlns:p14="http://schemas.microsoft.com/office/powerpoint/2010/main" val="23206625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biggest difference on SEQ is that there is never a deferral period, so the NBS’s age is never considered. </a:t>
            </a:r>
          </a:p>
        </p:txBody>
      </p:sp>
      <p:sp>
        <p:nvSpPr>
          <p:cNvPr id="4" name="Slide Number Placeholder 3"/>
          <p:cNvSpPr>
            <a:spLocks noGrp="1"/>
          </p:cNvSpPr>
          <p:nvPr>
            <p:ph type="sldNum" sz="quarter" idx="5"/>
          </p:nvPr>
        </p:nvSpPr>
        <p:spPr/>
        <p:txBody>
          <a:bodyPr/>
          <a:lstStyle/>
          <a:p>
            <a:fld id="{10609026-E3A9-804E-B52C-E8D3C1A80B50}" type="slidenum">
              <a:rPr lang="en-US" smtClean="0"/>
              <a:t>57</a:t>
            </a:fld>
            <a:endParaRPr lang="en-US"/>
          </a:p>
        </p:txBody>
      </p:sp>
    </p:spTree>
    <p:extLst>
      <p:ext uri="{BB962C8B-B14F-4D97-AF65-F5344CB8AC3E}">
        <p14:creationId xmlns:p14="http://schemas.microsoft.com/office/powerpoint/2010/main" val="23358909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Few important things to keep in mind.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The date the POA was executed is important when there are competency issues.</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We need a copy of the POA.</a:t>
            </a:r>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58</a:t>
            </a:fld>
            <a:endParaRPr lang="en-US"/>
          </a:p>
        </p:txBody>
      </p:sp>
    </p:spTree>
    <p:extLst>
      <p:ext uri="{BB962C8B-B14F-4D97-AF65-F5344CB8AC3E}">
        <p14:creationId xmlns:p14="http://schemas.microsoft.com/office/powerpoint/2010/main" val="1953305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90B7C-CA1F-B19A-ADB1-70E43EBE25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14C46C-98D5-D920-4F11-F8D71F3DE5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3F3BB3-1169-F82A-1A17-CB561B28B055}"/>
              </a:ext>
            </a:extLst>
          </p:cNvPr>
          <p:cNvSpPr>
            <a:spLocks noGrp="1"/>
          </p:cNvSpPr>
          <p:nvPr>
            <p:ph type="body" idx="1"/>
          </p:nvPr>
        </p:nvSpPr>
        <p:spPr/>
        <p:txBody>
          <a:bodyPr/>
          <a:lstStyle/>
          <a:p>
            <a:r>
              <a:rPr lang="en-US" dirty="0"/>
              <a:t>We have only scratched the surface.</a:t>
            </a:r>
          </a:p>
        </p:txBody>
      </p:sp>
      <p:sp>
        <p:nvSpPr>
          <p:cNvPr id="4" name="Slide Number Placeholder 3">
            <a:extLst>
              <a:ext uri="{FF2B5EF4-FFF2-40B4-BE49-F238E27FC236}">
                <a16:creationId xmlns:a16="http://schemas.microsoft.com/office/drawing/2014/main" id="{B5DE9C4B-2172-19D1-8C1D-6E4B8073ECCD}"/>
              </a:ext>
            </a:extLst>
          </p:cNvPr>
          <p:cNvSpPr>
            <a:spLocks noGrp="1"/>
          </p:cNvSpPr>
          <p:nvPr>
            <p:ph type="sldNum" sz="quarter" idx="5"/>
          </p:nvPr>
        </p:nvSpPr>
        <p:spPr/>
        <p:txBody>
          <a:bodyPr/>
          <a:lstStyle/>
          <a:p>
            <a:fld id="{10609026-E3A9-804E-B52C-E8D3C1A80B50}" type="slidenum">
              <a:rPr lang="en-US" smtClean="0"/>
              <a:t>8</a:t>
            </a:fld>
            <a:endParaRPr lang="en-US"/>
          </a:p>
        </p:txBody>
      </p:sp>
    </p:spTree>
    <p:extLst>
      <p:ext uri="{BB962C8B-B14F-4D97-AF65-F5344CB8AC3E}">
        <p14:creationId xmlns:p14="http://schemas.microsoft.com/office/powerpoint/2010/main" val="9237475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7BC0A-8FF0-AABD-52E3-AB5C3F75FE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9C5852-A117-50CC-9972-826945A14E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B408CB-8F00-907E-9F1D-BDE0DD046DFE}"/>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Doctor’s will not say an exact date when someone “became” incompetent. Phrases like, “When I last saw them,” “They started exhibiting signs.” Depending on those time frames and when the POA was executed will determine if a 2</a:t>
            </a:r>
            <a:r>
              <a:rPr lang="en-US" baseline="30000" dirty="0"/>
              <a:t>nd</a:t>
            </a:r>
            <a:r>
              <a:rPr lang="en-US" dirty="0"/>
              <a:t> letter is needed or if the POA can be used. </a:t>
            </a:r>
          </a:p>
          <a:p>
            <a:endParaRPr lang="en-US" dirty="0"/>
          </a:p>
        </p:txBody>
      </p:sp>
      <p:sp>
        <p:nvSpPr>
          <p:cNvPr id="4" name="Slide Number Placeholder 3">
            <a:extLst>
              <a:ext uri="{FF2B5EF4-FFF2-40B4-BE49-F238E27FC236}">
                <a16:creationId xmlns:a16="http://schemas.microsoft.com/office/drawing/2014/main" id="{1573E464-375F-8D3E-311F-FFAF6A4747D4}"/>
              </a:ext>
            </a:extLst>
          </p:cNvPr>
          <p:cNvSpPr>
            <a:spLocks noGrp="1"/>
          </p:cNvSpPr>
          <p:nvPr>
            <p:ph type="sldNum" sz="quarter" idx="5"/>
          </p:nvPr>
        </p:nvSpPr>
        <p:spPr/>
        <p:txBody>
          <a:bodyPr/>
          <a:lstStyle/>
          <a:p>
            <a:fld id="{10609026-E3A9-804E-B52C-E8D3C1A80B50}" type="slidenum">
              <a:rPr lang="en-US" smtClean="0"/>
              <a:t>59</a:t>
            </a:fld>
            <a:endParaRPr lang="en-US"/>
          </a:p>
        </p:txBody>
      </p:sp>
    </p:spTree>
    <p:extLst>
      <p:ext uri="{BB962C8B-B14F-4D97-AF65-F5344CB8AC3E}">
        <p14:creationId xmlns:p14="http://schemas.microsoft.com/office/powerpoint/2010/main" val="16311905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Income is verified to ensure they have enough income after their expenses are paid to make the reverse a sustainable loan after Closing.</a:t>
            </a:r>
          </a:p>
        </p:txBody>
      </p:sp>
      <p:sp>
        <p:nvSpPr>
          <p:cNvPr id="4" name="Slide Number Placeholder 3"/>
          <p:cNvSpPr>
            <a:spLocks noGrp="1"/>
          </p:cNvSpPr>
          <p:nvPr>
            <p:ph type="sldNum" sz="quarter" idx="5"/>
          </p:nvPr>
        </p:nvSpPr>
        <p:spPr/>
        <p:txBody>
          <a:bodyPr/>
          <a:lstStyle/>
          <a:p>
            <a:fld id="{10609026-E3A9-804E-B52C-E8D3C1A80B50}" type="slidenum">
              <a:rPr lang="en-US" smtClean="0"/>
              <a:t>62</a:t>
            </a:fld>
            <a:endParaRPr lang="en-US"/>
          </a:p>
        </p:txBody>
      </p:sp>
    </p:spTree>
    <p:extLst>
      <p:ext uri="{BB962C8B-B14F-4D97-AF65-F5344CB8AC3E}">
        <p14:creationId xmlns:p14="http://schemas.microsoft.com/office/powerpoint/2010/main" val="4596144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5EF5E-3BDB-ADFA-23DD-AA1B10355C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930EE3-5D50-F843-BFB0-4023421E74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221797-B73C-2D5B-2D64-B6A40BA0172C}"/>
              </a:ext>
            </a:extLst>
          </p:cNvPr>
          <p:cNvSpPr>
            <a:spLocks noGrp="1"/>
          </p:cNvSpPr>
          <p:nvPr>
            <p:ph type="body" idx="1"/>
          </p:nvPr>
        </p:nvSpPr>
        <p:spPr/>
        <p:txBody>
          <a:bodyPr/>
          <a:lstStyle/>
          <a:p>
            <a:pPr marL="171450" indent="-171450">
              <a:buFont typeface="Arial" panose="020B0604020202020204" pitchFamily="34" charset="0"/>
              <a:buChar char="•"/>
            </a:pPr>
            <a:r>
              <a:rPr lang="en-US" dirty="0"/>
              <a:t>Income is reviewed like any other FHA loan.</a:t>
            </a:r>
          </a:p>
          <a:p>
            <a:pPr marL="171450" indent="-171450">
              <a:buFont typeface="Arial" panose="020B0604020202020204" pitchFamily="34" charset="0"/>
              <a:buChar char="•"/>
            </a:pPr>
            <a:r>
              <a:rPr lang="en-US" dirty="0"/>
              <a:t>3 years continuance </a:t>
            </a:r>
          </a:p>
          <a:p>
            <a:pPr marL="171450" indent="-171450">
              <a:buFont typeface="Arial" panose="020B0604020202020204" pitchFamily="34" charset="0"/>
              <a:buChar char="•"/>
            </a:pPr>
            <a:r>
              <a:rPr lang="en-US" dirty="0"/>
              <a:t>No tax returns if you can help it.</a:t>
            </a:r>
          </a:p>
          <a:p>
            <a:pPr marL="171450" indent="-171450">
              <a:buFont typeface="Arial" panose="020B0604020202020204" pitchFamily="34" charset="0"/>
              <a:buChar char="•"/>
            </a:pPr>
            <a:r>
              <a:rPr lang="en-US" dirty="0"/>
              <a:t>Ask about assets</a:t>
            </a:r>
          </a:p>
        </p:txBody>
      </p:sp>
      <p:sp>
        <p:nvSpPr>
          <p:cNvPr id="4" name="Slide Number Placeholder 3">
            <a:extLst>
              <a:ext uri="{FF2B5EF4-FFF2-40B4-BE49-F238E27FC236}">
                <a16:creationId xmlns:a16="http://schemas.microsoft.com/office/drawing/2014/main" id="{AD3E61B4-1D98-8606-85C2-2818734506ED}"/>
              </a:ext>
            </a:extLst>
          </p:cNvPr>
          <p:cNvSpPr>
            <a:spLocks noGrp="1"/>
          </p:cNvSpPr>
          <p:nvPr>
            <p:ph type="sldNum" sz="quarter" idx="5"/>
          </p:nvPr>
        </p:nvSpPr>
        <p:spPr/>
        <p:txBody>
          <a:bodyPr/>
          <a:lstStyle/>
          <a:p>
            <a:pPr>
              <a:defRPr/>
            </a:pPr>
            <a:fld id="{71AC7E69-2F69-C443-8D8E-C03C7641EDD5}" type="slidenum">
              <a:rPr lang="en-US" altLang="en-US" smtClean="0"/>
              <a:pPr>
                <a:defRPr/>
              </a:pPr>
              <a:t>63</a:t>
            </a:fld>
            <a:endParaRPr lang="en-US" altLang="en-US"/>
          </a:p>
        </p:txBody>
      </p:sp>
    </p:spTree>
    <p:extLst>
      <p:ext uri="{BB962C8B-B14F-4D97-AF65-F5344CB8AC3E}">
        <p14:creationId xmlns:p14="http://schemas.microsoft.com/office/powerpoint/2010/main" val="534342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284F4-5E65-709A-E3B1-157D17A105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27F007-C690-5958-AB2B-D0F969847D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2DA913-22FC-847D-1A55-537716CD1815}"/>
              </a:ext>
            </a:extLst>
          </p:cNvPr>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So, let’s talk about the Capacity Test…</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While it is quite a bit more involved than this, l</a:t>
            </a:r>
            <a:r>
              <a:rPr lang="en-US" dirty="0"/>
              <a:t>et’s look</a:t>
            </a:r>
            <a:r>
              <a:rPr lang="en-US" baseline="0" dirty="0"/>
              <a:t> at the capacity test from a bird's eye 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dirty="0"/>
          </a:p>
          <a:p>
            <a:pPr marL="0" indent="0">
              <a:buNone/>
            </a:pPr>
            <a:r>
              <a:rPr lang="en-US" dirty="0"/>
              <a:t>If we can document</a:t>
            </a:r>
            <a:r>
              <a:rPr lang="en-US" baseline="0" dirty="0"/>
              <a:t> </a:t>
            </a:r>
            <a:r>
              <a:rPr lang="en-US" dirty="0"/>
              <a:t>Total Monthly Effective Income</a:t>
            </a:r>
            <a:r>
              <a:rPr lang="en-US" baseline="0" dirty="0"/>
              <a:t> of 	</a:t>
            </a:r>
            <a:r>
              <a:rPr lang="en-US" dirty="0">
                <a:solidFill>
                  <a:schemeClr val="accent5">
                    <a:lumMod val="75000"/>
                  </a:schemeClr>
                </a:solidFill>
              </a:rPr>
              <a:t>$2500</a:t>
            </a:r>
            <a:endParaRPr lang="en-US" sz="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dirty="0"/>
          </a:p>
          <a:p>
            <a:pPr marL="0" indent="0">
              <a:buNone/>
            </a:pPr>
            <a:r>
              <a:rPr lang="en-US" dirty="0"/>
              <a:t>And</a:t>
            </a:r>
            <a:r>
              <a:rPr lang="en-US" baseline="0" dirty="0"/>
              <a:t> subtract</a:t>
            </a:r>
            <a:r>
              <a:rPr lang="en-US" dirty="0"/>
              <a:t> Monthly Property Charges</a:t>
            </a:r>
            <a:r>
              <a:rPr lang="en-US" baseline="0" dirty="0"/>
              <a:t> of 		</a:t>
            </a:r>
            <a:r>
              <a:rPr lang="en-US" dirty="0">
                <a:solidFill>
                  <a:srgbClr val="FF0000"/>
                </a:solidFill>
              </a:rPr>
              <a:t>$500</a:t>
            </a:r>
            <a:endParaRPr lang="en-US" b="1" u="sng"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dirty="0"/>
          </a:p>
          <a:p>
            <a:pPr marL="0" indent="0">
              <a:buNone/>
            </a:pPr>
            <a:r>
              <a:rPr lang="en-US" dirty="0"/>
              <a:t>Then Subtract Other Monthly Expenses</a:t>
            </a:r>
            <a:r>
              <a:rPr lang="en-US" baseline="0" dirty="0"/>
              <a:t> of 		</a:t>
            </a:r>
            <a:r>
              <a:rPr lang="en-US" dirty="0">
                <a:solidFill>
                  <a:srgbClr val="FF0000"/>
                </a:solidFill>
              </a:rPr>
              <a:t>$800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dirty="0"/>
          </a:p>
          <a:p>
            <a:pPr marL="0" indent="0">
              <a:buNone/>
            </a:pPr>
            <a:r>
              <a:rPr lang="en-US" dirty="0">
                <a:solidFill>
                  <a:srgbClr val="FF0000"/>
                </a:solidFill>
              </a:rPr>
              <a:t>We would have </a:t>
            </a:r>
            <a:r>
              <a:rPr lang="en-US" dirty="0"/>
              <a:t>Residual Income</a:t>
            </a:r>
            <a:r>
              <a:rPr lang="en-US" baseline="0" dirty="0"/>
              <a:t> of 		</a:t>
            </a:r>
            <a:r>
              <a:rPr lang="en-US" dirty="0">
                <a:solidFill>
                  <a:schemeClr val="accent1"/>
                </a:solidFill>
              </a:rPr>
              <a:t>$1200</a:t>
            </a:r>
          </a:p>
          <a:p>
            <a:r>
              <a:rPr lang="en-US" dirty="0"/>
              <a:t>So they have</a:t>
            </a:r>
            <a:r>
              <a:rPr lang="en-US" baseline="0" dirty="0"/>
              <a:t> the capacity to pay their property charges and other monthly expenses, right? Yes. But there are other expenses in a household that will generally need paid as well.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dirty="0"/>
          </a:p>
          <a:p>
            <a:r>
              <a:rPr lang="en-US" baseline="0" dirty="0"/>
              <a:t>So, FHA is wanting HECM borrowers to have sufficient residual income to pay for things we can’t document with a credit report.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1" u="sng" baseline="0" dirty="0"/>
          </a:p>
          <a:p>
            <a:pPr marL="171450" indent="-171450">
              <a:buFontTx/>
              <a:buChar char="-"/>
            </a:pPr>
            <a:r>
              <a:rPr lang="en-US" baseline="0" dirty="0"/>
              <a:t>These expenses tend to vary by family size and region. </a:t>
            </a:r>
          </a:p>
          <a:p>
            <a:pPr marL="171450" indent="-171450">
              <a:buFontTx/>
              <a:buChar char="-"/>
            </a:pPr>
            <a:r>
              <a:rPr lang="en-US" baseline="0" dirty="0"/>
              <a:t>So, as you can see, for a household of 2, in the West, we would need document enough residual income to cover $998 in monthly unreported expenses.</a:t>
            </a:r>
          </a:p>
        </p:txBody>
      </p:sp>
      <p:sp>
        <p:nvSpPr>
          <p:cNvPr id="4" name="Slide Number Placeholder 3">
            <a:extLst>
              <a:ext uri="{FF2B5EF4-FFF2-40B4-BE49-F238E27FC236}">
                <a16:creationId xmlns:a16="http://schemas.microsoft.com/office/drawing/2014/main" id="{A9B57F21-BD03-E7B4-8275-98F46A3348E1}"/>
              </a:ext>
            </a:extLst>
          </p:cNvPr>
          <p:cNvSpPr>
            <a:spLocks noGrp="1"/>
          </p:cNvSpPr>
          <p:nvPr>
            <p:ph type="sldNum" sz="quarter" idx="5"/>
          </p:nvPr>
        </p:nvSpPr>
        <p:spPr/>
        <p:txBody>
          <a:bodyPr/>
          <a:lstStyle/>
          <a:p>
            <a:fld id="{10609026-E3A9-804E-B52C-E8D3C1A80B50}" type="slidenum">
              <a:rPr lang="en-US" smtClean="0"/>
              <a:t>64</a:t>
            </a:fld>
            <a:endParaRPr lang="en-US"/>
          </a:p>
        </p:txBody>
      </p:sp>
    </p:spTree>
    <p:extLst>
      <p:ext uri="{BB962C8B-B14F-4D97-AF65-F5344CB8AC3E}">
        <p14:creationId xmlns:p14="http://schemas.microsoft.com/office/powerpoint/2010/main" val="26678025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D9F29-EF4E-DA83-44E5-0E1B9A5BB5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4AF0CD-4DAB-4552-1C57-42F9BECC35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9208D-178C-2076-F3E5-2715F7D31442}"/>
              </a:ext>
            </a:extLst>
          </p:cNvPr>
          <p:cNvSpPr>
            <a:spLocks noGrp="1"/>
          </p:cNvSpPr>
          <p:nvPr>
            <p:ph type="body" idx="1"/>
          </p:nvPr>
        </p:nvSpPr>
        <p:spPr/>
        <p:txBody>
          <a:bodyPr/>
          <a:lstStyle/>
          <a:p>
            <a:r>
              <a:rPr lang="en-US" dirty="0"/>
              <a:t>Lots of ways to increase income to meet the standard required.</a:t>
            </a:r>
          </a:p>
          <a:p>
            <a:r>
              <a:rPr lang="en-US" dirty="0"/>
              <a:t>Assets can be used as the sole source of income and is generally easy to document with bank statements.</a:t>
            </a:r>
          </a:p>
        </p:txBody>
      </p:sp>
      <p:sp>
        <p:nvSpPr>
          <p:cNvPr id="4" name="Slide Number Placeholder 3">
            <a:extLst>
              <a:ext uri="{FF2B5EF4-FFF2-40B4-BE49-F238E27FC236}">
                <a16:creationId xmlns:a16="http://schemas.microsoft.com/office/drawing/2014/main" id="{DAB6863E-A761-33DC-9BA0-8B72B03154CA}"/>
              </a:ext>
            </a:extLst>
          </p:cNvPr>
          <p:cNvSpPr>
            <a:spLocks noGrp="1"/>
          </p:cNvSpPr>
          <p:nvPr>
            <p:ph type="sldNum" sz="quarter" idx="5"/>
          </p:nvPr>
        </p:nvSpPr>
        <p:spPr/>
        <p:txBody>
          <a:bodyPr/>
          <a:lstStyle/>
          <a:p>
            <a:fld id="{10609026-E3A9-804E-B52C-E8D3C1A80B50}" type="slidenum">
              <a:rPr lang="en-US" smtClean="0"/>
              <a:t>65</a:t>
            </a:fld>
            <a:endParaRPr lang="en-US"/>
          </a:p>
        </p:txBody>
      </p:sp>
    </p:spTree>
    <p:extLst>
      <p:ext uri="{BB962C8B-B14F-4D97-AF65-F5344CB8AC3E}">
        <p14:creationId xmlns:p14="http://schemas.microsoft.com/office/powerpoint/2010/main" val="41010399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During your initial assessment of the borrower, if you see the common problem of </a:t>
            </a:r>
            <a:r>
              <a:rPr lang="en-US" sz="900" b="1" kern="1200" dirty="0">
                <a:solidFill>
                  <a:schemeClr val="tx1"/>
                </a:solidFill>
                <a:effectLst/>
                <a:latin typeface="+mn-lt"/>
                <a:ea typeface="+mn-ea"/>
                <a:cs typeface="+mn-cs"/>
              </a:rPr>
              <a:t>low residual income</a:t>
            </a:r>
            <a:r>
              <a:rPr lang="en-US" sz="900" kern="1200" dirty="0">
                <a:solidFill>
                  <a:schemeClr val="tx1"/>
                </a:solidFill>
                <a:effectLst/>
                <a:latin typeface="+mn-lt"/>
                <a:ea typeface="+mn-ea"/>
                <a:cs typeface="+mn-cs"/>
              </a:rPr>
              <a:t>, you may look for “Compensating Factors.” Compensating Factors can be documented to avoid setting aside funds for property charges. However, the options are very limited. </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There are only eight allowable Compensating Factors, and the descriptions that follow have been summarized from the Financial Assessment guide.</a:t>
            </a:r>
          </a:p>
          <a:p>
            <a:r>
              <a:rPr lang="en-US" sz="900" kern="1200" dirty="0">
                <a:solidFill>
                  <a:schemeClr val="tx1"/>
                </a:solidFill>
                <a:effectLst/>
                <a:latin typeface="+mn-lt"/>
                <a:ea typeface="+mn-ea"/>
                <a:cs typeface="+mn-cs"/>
              </a:rPr>
              <a:t> </a:t>
            </a:r>
          </a:p>
          <a:p>
            <a:r>
              <a:rPr lang="en-US" sz="900" b="1" u="sng" kern="1200" dirty="0">
                <a:solidFill>
                  <a:schemeClr val="tx1"/>
                </a:solidFill>
                <a:effectLst/>
                <a:latin typeface="+mn-lt"/>
                <a:ea typeface="+mn-ea"/>
                <a:cs typeface="+mn-cs"/>
              </a:rPr>
              <a:t>Compensating Factors 1-4</a:t>
            </a:r>
            <a:endParaRPr lang="en-US" sz="900" kern="1200" dirty="0">
              <a:solidFill>
                <a:schemeClr val="tx1"/>
              </a:solidFill>
              <a:effectLst/>
              <a:latin typeface="+mn-lt"/>
              <a:ea typeface="+mn-ea"/>
              <a:cs typeface="+mn-cs"/>
            </a:endParaRPr>
          </a:p>
          <a:p>
            <a:pPr lvl="0"/>
            <a:r>
              <a:rPr lang="en-US" sz="900" b="1" kern="1200" dirty="0">
                <a:solidFill>
                  <a:schemeClr val="tx1"/>
                </a:solidFill>
                <a:effectLst/>
                <a:latin typeface="+mn-lt"/>
                <a:ea typeface="+mn-ea"/>
                <a:cs typeface="+mn-cs"/>
              </a:rPr>
              <a:t>Eligible Non-Borrowing Spouse Income</a:t>
            </a:r>
            <a:endParaRPr lang="en-US" sz="900" kern="1200" dirty="0">
              <a:solidFill>
                <a:schemeClr val="tx1"/>
              </a:solidFill>
              <a:effectLst/>
              <a:latin typeface="+mn-lt"/>
              <a:ea typeface="+mn-ea"/>
              <a:cs typeface="+mn-cs"/>
            </a:endParaRPr>
          </a:p>
          <a:p>
            <a:pPr lvl="0"/>
            <a:r>
              <a:rPr lang="en-US" sz="900" b="1" kern="1200" dirty="0">
                <a:solidFill>
                  <a:schemeClr val="tx1"/>
                </a:solidFill>
                <a:effectLst/>
                <a:latin typeface="+mn-lt"/>
                <a:ea typeface="+mn-ea"/>
                <a:cs typeface="+mn-cs"/>
              </a:rPr>
              <a:t>Overtime, bonus, part-time, seasonal income received for 6 months</a:t>
            </a:r>
            <a:endParaRPr lang="en-US" sz="900" kern="1200" dirty="0">
              <a:solidFill>
                <a:schemeClr val="tx1"/>
              </a:solidFill>
              <a:effectLst/>
              <a:latin typeface="+mn-lt"/>
              <a:ea typeface="+mn-ea"/>
              <a:cs typeface="+mn-cs"/>
            </a:endParaRPr>
          </a:p>
          <a:p>
            <a:pPr lvl="0"/>
            <a:r>
              <a:rPr lang="en-US" sz="900" b="1" kern="1200" dirty="0">
                <a:solidFill>
                  <a:schemeClr val="tx1"/>
                </a:solidFill>
                <a:effectLst/>
                <a:latin typeface="+mn-lt"/>
                <a:ea typeface="+mn-ea"/>
                <a:cs typeface="+mn-cs"/>
              </a:rPr>
              <a:t>SSI or pension income that will begin within the next 12 months</a:t>
            </a:r>
            <a:endParaRPr lang="en-US" sz="900" kern="1200" dirty="0">
              <a:solidFill>
                <a:schemeClr val="tx1"/>
              </a:solidFill>
              <a:effectLst/>
              <a:latin typeface="+mn-lt"/>
              <a:ea typeface="+mn-ea"/>
              <a:cs typeface="+mn-cs"/>
            </a:endParaRPr>
          </a:p>
          <a:p>
            <a:pPr lvl="0"/>
            <a:r>
              <a:rPr lang="en-US" sz="900" b="1" kern="1200" dirty="0">
                <a:solidFill>
                  <a:schemeClr val="tx1"/>
                </a:solidFill>
                <a:effectLst/>
                <a:latin typeface="+mn-lt"/>
                <a:ea typeface="+mn-ea"/>
                <a:cs typeface="+mn-cs"/>
              </a:rPr>
              <a:t>Imputed Income from HECM proceeds that remain after closing</a:t>
            </a:r>
            <a:endParaRPr lang="en-US"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0609026-E3A9-804E-B52C-E8D3C1A80B50}" type="slidenum">
              <a:rPr lang="en-US" smtClean="0"/>
              <a:t>66</a:t>
            </a:fld>
            <a:endParaRPr lang="en-US"/>
          </a:p>
        </p:txBody>
      </p:sp>
    </p:spTree>
    <p:extLst>
      <p:ext uri="{BB962C8B-B14F-4D97-AF65-F5344CB8AC3E}">
        <p14:creationId xmlns:p14="http://schemas.microsoft.com/office/powerpoint/2010/main" val="33144231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9F545-C738-6DA3-3CF2-EF09F3177B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B7E979-3BE5-6EEC-B3C1-08BBC3B9AF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BEFD60-171F-8377-75F9-03BCC3D2613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Dissipated assets are assets that the borrower owns that can be counted as Income if needed. This may be the</a:t>
            </a:r>
            <a:r>
              <a:rPr lang="en-US" baseline="0" dirty="0"/>
              <a:t> easiest income to document. </a:t>
            </a:r>
            <a:r>
              <a:rPr lang="en-US" dirty="0"/>
              <a:t>Just so you know, DISSIPATE means to spread them out evenly</a:t>
            </a:r>
            <a:r>
              <a:rPr lang="en-US" baseline="0" dirty="0"/>
              <a:t> </a:t>
            </a:r>
            <a:r>
              <a:rPr lang="en-US" dirty="0"/>
              <a:t>over the youngest</a:t>
            </a:r>
            <a:r>
              <a:rPr lang="en-US" baseline="0" dirty="0"/>
              <a:t> borrower’s life </a:t>
            </a:r>
            <a:r>
              <a:rPr lang="en-US" dirty="0"/>
              <a:t>expectancy IN MONTHS</a:t>
            </a:r>
            <a:r>
              <a:rPr lang="en-US" baseline="0" dirty="0"/>
              <a:t>, since we want to show what their monthly income from that asset COULD be.</a:t>
            </a:r>
            <a:endParaRPr lang="en-US" b="1" u="sng"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dirty="0"/>
          </a:p>
          <a:p>
            <a:r>
              <a:rPr lang="en-US" dirty="0"/>
              <a:t>According to the guide, “mortgagees may estimate imputed income from dissipation of liquid assets, and they are</a:t>
            </a:r>
            <a:r>
              <a:rPr lang="en-US" baseline="0" dirty="0"/>
              <a:t> specifically referring to </a:t>
            </a:r>
            <a:r>
              <a:rPr lang="en-US" dirty="0"/>
              <a:t>assets that can be converted into cash within one-year without payment of an IRS penalty”</a:t>
            </a:r>
          </a:p>
          <a:p>
            <a:endParaRPr lang="en-US" dirty="0"/>
          </a:p>
          <a:p>
            <a:r>
              <a:rPr lang="en-US" baseline="0" dirty="0"/>
              <a:t>Keep in mind, the homeowner does </a:t>
            </a:r>
            <a:r>
              <a:rPr lang="en-US" b="1" u="sng" baseline="0" dirty="0"/>
              <a:t>NOT</a:t>
            </a:r>
            <a:r>
              <a:rPr lang="en-US" baseline="0" dirty="0"/>
              <a:t> have to access the funds, FHA just wants to know that they COULD be accessed for income if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dirty="0"/>
          </a:p>
          <a:p>
            <a:r>
              <a:rPr lang="en-US" dirty="0"/>
              <a:t>Most assets can be counted at full value,</a:t>
            </a:r>
            <a:r>
              <a:rPr lang="en-US" baseline="0" dirty="0"/>
              <a:t> that’s </a:t>
            </a:r>
            <a:r>
              <a:rPr lang="en-US" dirty="0"/>
              <a:t>100%</a:t>
            </a:r>
          </a:p>
          <a:p>
            <a:pPr lvl="1"/>
            <a:r>
              <a:rPr lang="en-US" dirty="0"/>
              <a:t>These are liquid assets like Savings and Checking Accounts, CODs, Roth IRAs, and more.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dirty="0"/>
          </a:p>
          <a:p>
            <a:r>
              <a:rPr lang="en-US" dirty="0"/>
              <a:t>Some assets are subject to Federal taxes,</a:t>
            </a:r>
            <a:r>
              <a:rPr lang="en-US" baseline="0" dirty="0"/>
              <a:t> and we d</a:t>
            </a:r>
            <a:r>
              <a:rPr lang="en-US" dirty="0"/>
              <a:t>iscount these by 15% (or less if the borrower’s actual tax rate is less).</a:t>
            </a:r>
          </a:p>
        </p:txBody>
      </p:sp>
      <p:sp>
        <p:nvSpPr>
          <p:cNvPr id="4" name="Slide Number Placeholder 3">
            <a:extLst>
              <a:ext uri="{FF2B5EF4-FFF2-40B4-BE49-F238E27FC236}">
                <a16:creationId xmlns:a16="http://schemas.microsoft.com/office/drawing/2014/main" id="{EA17079E-DC63-1094-0348-C44EE286709E}"/>
              </a:ext>
            </a:extLst>
          </p:cNvPr>
          <p:cNvSpPr>
            <a:spLocks noGrp="1"/>
          </p:cNvSpPr>
          <p:nvPr>
            <p:ph type="sldNum" sz="quarter" idx="5"/>
          </p:nvPr>
        </p:nvSpPr>
        <p:spPr/>
        <p:txBody>
          <a:bodyPr/>
          <a:lstStyle/>
          <a:p>
            <a:fld id="{10609026-E3A9-804E-B52C-E8D3C1A80B50}" type="slidenum">
              <a:rPr lang="en-US" smtClean="0"/>
              <a:t>67</a:t>
            </a:fld>
            <a:endParaRPr lang="en-US"/>
          </a:p>
        </p:txBody>
      </p:sp>
    </p:spTree>
    <p:extLst>
      <p:ext uri="{BB962C8B-B14F-4D97-AF65-F5344CB8AC3E}">
        <p14:creationId xmlns:p14="http://schemas.microsoft.com/office/powerpoint/2010/main" val="218537518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746E9-DF63-3B36-486B-D80C3D461E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F9F09-CB1D-011A-1CFF-FFBCEC644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51463A-57EA-F647-1202-F33F00E18248}"/>
              </a:ext>
            </a:extLst>
          </p:cNvPr>
          <p:cNvSpPr>
            <a:spLocks noGrp="1"/>
          </p:cNvSpPr>
          <p:nvPr>
            <p:ph type="body" idx="1"/>
          </p:nvPr>
        </p:nvSpPr>
        <p:spPr/>
        <p:txBody>
          <a:bodyPr/>
          <a:lstStyle/>
          <a:p>
            <a:r>
              <a:rPr lang="en-US" dirty="0"/>
              <a:t>We then divide that asset evenly throughout their expected lifetime. </a:t>
            </a:r>
          </a:p>
          <a:p>
            <a:r>
              <a:rPr lang="en-US" dirty="0"/>
              <a:t>Your LOS will calculate all of this for you, but this slide demonstrates how the monthly period are calculated.</a:t>
            </a:r>
            <a:endParaRPr lang="en-US" baseline="0" dirty="0"/>
          </a:p>
          <a:p>
            <a:endParaRPr lang="en-US" baseline="0" dirty="0"/>
          </a:p>
          <a:p>
            <a:r>
              <a:rPr lang="en-US" baseline="0" dirty="0"/>
              <a:t>Keep in mind, </a:t>
            </a:r>
            <a:r>
              <a:rPr lang="en-US" dirty="0"/>
              <a:t>the table HUD uses is very </a:t>
            </a:r>
            <a:r>
              <a:rPr lang="en-US" baseline="0" dirty="0"/>
              <a:t>outdated and does not reflect current life expectancies, but it IS the one we must use. FHA tells us to simply multiply the rounded years by 12 </a:t>
            </a:r>
            <a:r>
              <a:rPr lang="en-US" dirty="0"/>
              <a:t>MONTHS.</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CLICK</a:t>
            </a:r>
          </a:p>
          <a:p>
            <a:r>
              <a:rPr lang="en-US" dirty="0"/>
              <a:t>So,</a:t>
            </a:r>
            <a:r>
              <a:rPr lang="en-US" baseline="0" dirty="0"/>
              <a:t> an 82-year-old for example has a life expectancy that rounds to 8 years, times 12 equals 96 months. </a:t>
            </a:r>
          </a:p>
          <a:p>
            <a:endParaRPr lang="en-US" baseline="0" dirty="0"/>
          </a:p>
          <a:p>
            <a:r>
              <a:rPr lang="en-US" baseline="0" dirty="0"/>
              <a:t>If this 82-year-old has $96,000 in savings, we could count on income of 96k/96 months or $1,000 per month in dissipated income from that asset.</a:t>
            </a:r>
            <a:endParaRPr lang="en-US" dirty="0"/>
          </a:p>
        </p:txBody>
      </p:sp>
      <p:sp>
        <p:nvSpPr>
          <p:cNvPr id="4" name="Slide Number Placeholder 3">
            <a:extLst>
              <a:ext uri="{FF2B5EF4-FFF2-40B4-BE49-F238E27FC236}">
                <a16:creationId xmlns:a16="http://schemas.microsoft.com/office/drawing/2014/main" id="{5EC14DF9-D9D9-75C6-541A-EAF99EB39CD0}"/>
              </a:ext>
            </a:extLst>
          </p:cNvPr>
          <p:cNvSpPr>
            <a:spLocks noGrp="1"/>
          </p:cNvSpPr>
          <p:nvPr>
            <p:ph type="sldNum" sz="quarter" idx="5"/>
          </p:nvPr>
        </p:nvSpPr>
        <p:spPr/>
        <p:txBody>
          <a:bodyPr/>
          <a:lstStyle/>
          <a:p>
            <a:fld id="{10609026-E3A9-804E-B52C-E8D3C1A80B50}" type="slidenum">
              <a:rPr lang="en-US" smtClean="0"/>
              <a:t>68</a:t>
            </a:fld>
            <a:endParaRPr lang="en-US"/>
          </a:p>
        </p:txBody>
      </p:sp>
    </p:spTree>
    <p:extLst>
      <p:ext uri="{BB962C8B-B14F-4D97-AF65-F5344CB8AC3E}">
        <p14:creationId xmlns:p14="http://schemas.microsoft.com/office/powerpoint/2010/main" val="6740414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BA092-E133-2F3E-C8F2-DAA410C401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AC9AD8-A116-2306-27DF-828AEB0923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B09A49-46E1-AA25-DC05-D5E5422E2195}"/>
              </a:ext>
            </a:extLst>
          </p:cNvPr>
          <p:cNvSpPr>
            <a:spLocks noGrp="1"/>
          </p:cNvSpPr>
          <p:nvPr>
            <p:ph type="body" idx="1"/>
          </p:nvPr>
        </p:nvSpPr>
        <p:spPr/>
        <p:txBody>
          <a:bodyPr/>
          <a:lstStyle/>
          <a:p>
            <a:r>
              <a:rPr lang="en-US" dirty="0"/>
              <a:t>On SEQ – now coborrower can be at 660</a:t>
            </a:r>
          </a:p>
          <a:p>
            <a:r>
              <a:rPr lang="en-US" dirty="0"/>
              <a:t>These are guidelines, if they don’t meet – extenuating circumstances</a:t>
            </a:r>
          </a:p>
        </p:txBody>
      </p:sp>
      <p:sp>
        <p:nvSpPr>
          <p:cNvPr id="4" name="Slide Number Placeholder 3">
            <a:extLst>
              <a:ext uri="{FF2B5EF4-FFF2-40B4-BE49-F238E27FC236}">
                <a16:creationId xmlns:a16="http://schemas.microsoft.com/office/drawing/2014/main" id="{4CC54F4E-17B9-FAEB-A82E-6C984330E6A6}"/>
              </a:ext>
            </a:extLst>
          </p:cNvPr>
          <p:cNvSpPr>
            <a:spLocks noGrp="1"/>
          </p:cNvSpPr>
          <p:nvPr>
            <p:ph type="sldNum" sz="quarter" idx="5"/>
          </p:nvPr>
        </p:nvSpPr>
        <p:spPr/>
        <p:txBody>
          <a:bodyPr/>
          <a:lstStyle/>
          <a:p>
            <a:fld id="{10609026-E3A9-804E-B52C-E8D3C1A80B50}" type="slidenum">
              <a:rPr lang="en-US" smtClean="0"/>
              <a:t>69</a:t>
            </a:fld>
            <a:endParaRPr lang="en-US"/>
          </a:p>
        </p:txBody>
      </p:sp>
    </p:spTree>
    <p:extLst>
      <p:ext uri="{BB962C8B-B14F-4D97-AF65-F5344CB8AC3E}">
        <p14:creationId xmlns:p14="http://schemas.microsoft.com/office/powerpoint/2010/main" val="31341226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F5DFF-3C1A-372C-CA1D-8279FD45E1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303C2D-5868-C548-B2D6-383BFB2C40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C75B1B-3789-5272-210E-B2FD9ECDADBF}"/>
              </a:ext>
            </a:extLst>
          </p:cNvPr>
          <p:cNvSpPr>
            <a:spLocks noGrp="1"/>
          </p:cNvSpPr>
          <p:nvPr>
            <p:ph type="body" idx="1"/>
          </p:nvPr>
        </p:nvSpPr>
        <p:spPr/>
        <p:txBody>
          <a:bodyPr/>
          <a:lstStyle/>
          <a:p>
            <a:pPr marL="171450" indent="-171450">
              <a:buFont typeface="Arial" panose="020B0604020202020204" pitchFamily="34" charset="0"/>
              <a:buChar char="•"/>
            </a:pPr>
            <a:r>
              <a:rPr lang="en-US" dirty="0"/>
              <a:t>LOEs for items outside of guidelines, collections, charge offs, BKs</a:t>
            </a:r>
          </a:p>
          <a:p>
            <a:pPr marL="171450" indent="-171450">
              <a:buFont typeface="Arial" panose="020B0604020202020204" pitchFamily="34" charset="0"/>
              <a:buChar char="•"/>
            </a:pPr>
            <a:r>
              <a:rPr lang="en-US" dirty="0"/>
              <a:t>Taxes are escrowed …</a:t>
            </a:r>
          </a:p>
          <a:p>
            <a:pPr marL="171450" indent="-171450">
              <a:buFont typeface="Arial" panose="020B0604020202020204" pitchFamily="34" charset="0"/>
              <a:buChar char="•"/>
            </a:pPr>
            <a:r>
              <a:rPr lang="en-US" dirty="0"/>
              <a:t> </a:t>
            </a:r>
          </a:p>
        </p:txBody>
      </p:sp>
      <p:sp>
        <p:nvSpPr>
          <p:cNvPr id="4" name="Slide Number Placeholder 3">
            <a:extLst>
              <a:ext uri="{FF2B5EF4-FFF2-40B4-BE49-F238E27FC236}">
                <a16:creationId xmlns:a16="http://schemas.microsoft.com/office/drawing/2014/main" id="{CB51D580-DD6C-EC9F-3AD6-8018DC0B5324}"/>
              </a:ext>
            </a:extLst>
          </p:cNvPr>
          <p:cNvSpPr>
            <a:spLocks noGrp="1"/>
          </p:cNvSpPr>
          <p:nvPr>
            <p:ph type="sldNum" sz="quarter" idx="5"/>
          </p:nvPr>
        </p:nvSpPr>
        <p:spPr/>
        <p:txBody>
          <a:bodyPr/>
          <a:lstStyle/>
          <a:p>
            <a:pPr>
              <a:defRPr/>
            </a:pPr>
            <a:fld id="{71AC7E69-2F69-C443-8D8E-C03C7641EDD5}" type="slidenum">
              <a:rPr lang="en-US" altLang="en-US" smtClean="0"/>
              <a:pPr>
                <a:defRPr/>
              </a:pPr>
              <a:t>70</a:t>
            </a:fld>
            <a:endParaRPr lang="en-US" altLang="en-US"/>
          </a:p>
        </p:txBody>
      </p:sp>
    </p:spTree>
    <p:extLst>
      <p:ext uri="{BB962C8B-B14F-4D97-AF65-F5344CB8AC3E}">
        <p14:creationId xmlns:p14="http://schemas.microsoft.com/office/powerpoint/2010/main" val="1830396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of the most popular, you may be thinking some are true, your friends, family and most importantly CUSTOMERS will.</a:t>
            </a:r>
          </a:p>
        </p:txBody>
      </p:sp>
      <p:sp>
        <p:nvSpPr>
          <p:cNvPr id="4" name="Slide Number Placeholder 3"/>
          <p:cNvSpPr>
            <a:spLocks noGrp="1"/>
          </p:cNvSpPr>
          <p:nvPr>
            <p:ph type="sldNum" sz="quarter" idx="5"/>
          </p:nvPr>
        </p:nvSpPr>
        <p:spPr/>
        <p:txBody>
          <a:bodyPr/>
          <a:lstStyle/>
          <a:p>
            <a:pPr>
              <a:defRPr/>
            </a:pPr>
            <a:fld id="{71AC7E69-2F69-C443-8D8E-C03C7641EDD5}" type="slidenum">
              <a:rPr lang="en-US" altLang="en-US" smtClean="0"/>
              <a:pPr>
                <a:defRPr/>
              </a:pPr>
              <a:t>9</a:t>
            </a:fld>
            <a:endParaRPr lang="en-US" altLang="en-US"/>
          </a:p>
        </p:txBody>
      </p:sp>
    </p:spTree>
    <p:extLst>
      <p:ext uri="{BB962C8B-B14F-4D97-AF65-F5344CB8AC3E}">
        <p14:creationId xmlns:p14="http://schemas.microsoft.com/office/powerpoint/2010/main" val="247650781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CC82D-8F95-B37B-DB0E-6686964373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F6A86A-DDCD-B3F4-B40A-F6C23CC884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F009BF-A17C-A779-4A3B-F432724EBE49}"/>
              </a:ext>
            </a:extLst>
          </p:cNvPr>
          <p:cNvSpPr>
            <a:spLocks noGrp="1"/>
          </p:cNvSpPr>
          <p:nvPr>
            <p:ph type="body" idx="1"/>
          </p:nvPr>
        </p:nvSpPr>
        <p:spPr/>
        <p:txBody>
          <a:bodyPr/>
          <a:lstStyle/>
          <a:p>
            <a:pPr marL="171450" indent="-171450">
              <a:buFont typeface="Arial" panose="020B0604020202020204" pitchFamily="34" charset="0"/>
              <a:buChar char="•"/>
            </a:pPr>
            <a:r>
              <a:rPr lang="en-US" dirty="0"/>
              <a:t>Extenuating circumstances are out of borrower’s control. Not elective surgery, quitting a job, etc.</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DFA38EBF-6937-BD08-64E8-82DAAB3ADADA}"/>
              </a:ext>
            </a:extLst>
          </p:cNvPr>
          <p:cNvSpPr>
            <a:spLocks noGrp="1"/>
          </p:cNvSpPr>
          <p:nvPr>
            <p:ph type="sldNum" sz="quarter" idx="5"/>
          </p:nvPr>
        </p:nvSpPr>
        <p:spPr/>
        <p:txBody>
          <a:bodyPr/>
          <a:lstStyle/>
          <a:p>
            <a:pPr>
              <a:defRPr/>
            </a:pPr>
            <a:fld id="{71AC7E69-2F69-C443-8D8E-C03C7641EDD5}" type="slidenum">
              <a:rPr lang="en-US" altLang="en-US" smtClean="0"/>
              <a:pPr>
                <a:defRPr/>
              </a:pPr>
              <a:t>71</a:t>
            </a:fld>
            <a:endParaRPr lang="en-US" altLang="en-US"/>
          </a:p>
        </p:txBody>
      </p:sp>
    </p:spTree>
    <p:extLst>
      <p:ext uri="{BB962C8B-B14F-4D97-AF65-F5344CB8AC3E}">
        <p14:creationId xmlns:p14="http://schemas.microsoft.com/office/powerpoint/2010/main" val="5954065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ED0A4-C8B8-10F2-289D-8C554A68F6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DD9B9D-CBD1-46B7-C839-6430551290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3EE8EE-C4D3-22F1-5643-773F35501240}"/>
              </a:ext>
            </a:extLst>
          </p:cNvPr>
          <p:cNvSpPr>
            <a:spLocks noGrp="1"/>
          </p:cNvSpPr>
          <p:nvPr>
            <p:ph type="body" idx="1"/>
          </p:nvPr>
        </p:nvSpPr>
        <p:spPr/>
        <p:txBody>
          <a:bodyPr/>
          <a:lstStyle/>
          <a:p>
            <a:pPr marL="171450" indent="-171450">
              <a:buFont typeface="Arial" panose="020B0604020202020204" pitchFamily="34" charset="0"/>
              <a:buChar char="•"/>
            </a:pPr>
            <a:r>
              <a:rPr lang="en-US" dirty="0"/>
              <a:t>ALL must be met</a:t>
            </a:r>
          </a:p>
          <a:p>
            <a:pPr marL="171450" indent="-171450">
              <a:buFont typeface="Arial" panose="020B0604020202020204" pitchFamily="34" charset="0"/>
              <a:buChar char="•"/>
            </a:pPr>
            <a:r>
              <a:rPr lang="en-US" dirty="0"/>
              <a:t>Use the HECM in the LOE, what will eliminating a mortgage payment do.</a:t>
            </a:r>
          </a:p>
          <a:p>
            <a:pPr marL="171450" indent="-171450">
              <a:buFont typeface="Arial" panose="020B0604020202020204" pitchFamily="34" charset="0"/>
              <a:buChar char="•"/>
            </a:pPr>
            <a:r>
              <a:rPr lang="en-US" dirty="0"/>
              <a:t>Will they have a LOC to weather emergencies.</a:t>
            </a:r>
          </a:p>
          <a:p>
            <a:pPr marL="171450" indent="-171450">
              <a:buFont typeface="Arial" panose="020B0604020202020204" pitchFamily="34" charset="0"/>
              <a:buChar char="•"/>
            </a:pPr>
            <a:r>
              <a:rPr lang="en-US" dirty="0"/>
              <a:t> </a:t>
            </a:r>
          </a:p>
        </p:txBody>
      </p:sp>
      <p:sp>
        <p:nvSpPr>
          <p:cNvPr id="4" name="Slide Number Placeholder 3">
            <a:extLst>
              <a:ext uri="{FF2B5EF4-FFF2-40B4-BE49-F238E27FC236}">
                <a16:creationId xmlns:a16="http://schemas.microsoft.com/office/drawing/2014/main" id="{E0DED111-549C-2F4B-CD49-7F4DF46B758B}"/>
              </a:ext>
            </a:extLst>
          </p:cNvPr>
          <p:cNvSpPr>
            <a:spLocks noGrp="1"/>
          </p:cNvSpPr>
          <p:nvPr>
            <p:ph type="sldNum" sz="quarter" idx="5"/>
          </p:nvPr>
        </p:nvSpPr>
        <p:spPr/>
        <p:txBody>
          <a:bodyPr/>
          <a:lstStyle/>
          <a:p>
            <a:pPr>
              <a:defRPr/>
            </a:pPr>
            <a:fld id="{71AC7E69-2F69-C443-8D8E-C03C7641EDD5}" type="slidenum">
              <a:rPr lang="en-US" altLang="en-US" smtClean="0"/>
              <a:pPr>
                <a:defRPr/>
              </a:pPr>
              <a:t>72</a:t>
            </a:fld>
            <a:endParaRPr lang="en-US" altLang="en-US"/>
          </a:p>
        </p:txBody>
      </p:sp>
    </p:spTree>
    <p:extLst>
      <p:ext uri="{BB962C8B-B14F-4D97-AF65-F5344CB8AC3E}">
        <p14:creationId xmlns:p14="http://schemas.microsoft.com/office/powerpoint/2010/main" val="336335191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missed payment within guidelines won’t require a LESA.</a:t>
            </a:r>
          </a:p>
          <a:p>
            <a:r>
              <a:rPr lang="en-US" dirty="0"/>
              <a:t>Are there patterns?</a:t>
            </a:r>
          </a:p>
          <a:p>
            <a:r>
              <a:rPr lang="en-US" dirty="0"/>
              <a:t>LOEs should include dates – dates that make sense.</a:t>
            </a:r>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73</a:t>
            </a:fld>
            <a:endParaRPr lang="en-US"/>
          </a:p>
        </p:txBody>
      </p:sp>
    </p:spTree>
    <p:extLst>
      <p:ext uri="{BB962C8B-B14F-4D97-AF65-F5344CB8AC3E}">
        <p14:creationId xmlns:p14="http://schemas.microsoft.com/office/powerpoint/2010/main" val="186704129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12860-1D88-2D04-3B27-B9C48B1A67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891B4-5815-F96F-B19F-34A4282A8F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6A1546-AA40-DE7A-D44D-AE4E1A98AB11}"/>
              </a:ext>
            </a:extLst>
          </p:cNvPr>
          <p:cNvSpPr>
            <a:spLocks noGrp="1"/>
          </p:cNvSpPr>
          <p:nvPr>
            <p:ph type="body" idx="1"/>
          </p:nvPr>
        </p:nvSpPr>
        <p:spPr/>
        <p:txBody>
          <a:bodyPr/>
          <a:lstStyle/>
          <a:p>
            <a:pPr marL="171450" indent="-171450">
              <a:buFont typeface="Arial" panose="020B0604020202020204" pitchFamily="34" charset="0"/>
              <a:buChar char="•"/>
            </a:pPr>
            <a:r>
              <a:rPr lang="en-US" dirty="0"/>
              <a:t>NOT HOA dues</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5C32C8EA-F180-2B1B-3E6C-4A283F107BD8}"/>
              </a:ext>
            </a:extLst>
          </p:cNvPr>
          <p:cNvSpPr>
            <a:spLocks noGrp="1"/>
          </p:cNvSpPr>
          <p:nvPr>
            <p:ph type="sldNum" sz="quarter" idx="5"/>
          </p:nvPr>
        </p:nvSpPr>
        <p:spPr/>
        <p:txBody>
          <a:bodyPr/>
          <a:lstStyle/>
          <a:p>
            <a:pPr>
              <a:defRPr/>
            </a:pPr>
            <a:fld id="{71AC7E69-2F69-C443-8D8E-C03C7641EDD5}" type="slidenum">
              <a:rPr lang="en-US" altLang="en-US" smtClean="0"/>
              <a:pPr>
                <a:defRPr/>
              </a:pPr>
              <a:t>74</a:t>
            </a:fld>
            <a:endParaRPr lang="en-US" altLang="en-US"/>
          </a:p>
        </p:txBody>
      </p:sp>
    </p:spTree>
    <p:extLst>
      <p:ext uri="{BB962C8B-B14F-4D97-AF65-F5344CB8AC3E}">
        <p14:creationId xmlns:p14="http://schemas.microsoft.com/office/powerpoint/2010/main" val="38214826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Loan growth (just like PL) effects LESA</a:t>
            </a:r>
          </a:p>
          <a:p>
            <a:r>
              <a:rPr lang="en-US" dirty="0"/>
              <a:t>20% accounts for increases in T&amp;I. Escrows are analyzed each year, and T&amp;I payments go up. </a:t>
            </a:r>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75</a:t>
            </a:fld>
            <a:endParaRPr lang="en-US"/>
          </a:p>
        </p:txBody>
      </p:sp>
    </p:spTree>
    <p:extLst>
      <p:ext uri="{BB962C8B-B14F-4D97-AF65-F5344CB8AC3E}">
        <p14:creationId xmlns:p14="http://schemas.microsoft.com/office/powerpoint/2010/main" val="6458292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SEQ has no PL growth, this accounts for the higher set aside.</a:t>
            </a:r>
          </a:p>
          <a:p>
            <a:endParaRPr lang="en-US" dirty="0"/>
          </a:p>
          <a:p>
            <a:r>
              <a:rPr lang="en-US" dirty="0"/>
              <a:t>LESA can be a deal killer if there are not enough proceeds to fund, you can help, they can get a gift or pay down debt.</a:t>
            </a:r>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76</a:t>
            </a:fld>
            <a:endParaRPr lang="en-US"/>
          </a:p>
        </p:txBody>
      </p:sp>
    </p:spTree>
    <p:extLst>
      <p:ext uri="{BB962C8B-B14F-4D97-AF65-F5344CB8AC3E}">
        <p14:creationId xmlns:p14="http://schemas.microsoft.com/office/powerpoint/2010/main" val="13433765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Baby boomers who are coming out of an escrow, may want a LESA. </a:t>
            </a:r>
          </a:p>
          <a:p>
            <a:r>
              <a:rPr lang="en-US" dirty="0"/>
              <a:t>2. Instead of explaining the reverse will only eliminate P&amp;I, a LESA means your eliminating PI and TI</a:t>
            </a:r>
          </a:p>
          <a:p>
            <a:r>
              <a:rPr lang="en-US" dirty="0"/>
              <a:t>3. LESA funds MAY run out </a:t>
            </a:r>
          </a:p>
          <a:p>
            <a:r>
              <a:rPr lang="en-US" dirty="0"/>
              <a:t> </a:t>
            </a:r>
          </a:p>
        </p:txBody>
      </p:sp>
      <p:sp>
        <p:nvSpPr>
          <p:cNvPr id="4" name="Slide Number Placeholder 3"/>
          <p:cNvSpPr>
            <a:spLocks noGrp="1"/>
          </p:cNvSpPr>
          <p:nvPr>
            <p:ph type="sldNum" sz="quarter" idx="5"/>
          </p:nvPr>
        </p:nvSpPr>
        <p:spPr/>
        <p:txBody>
          <a:bodyPr/>
          <a:lstStyle/>
          <a:p>
            <a:fld id="{10609026-E3A9-804E-B52C-E8D3C1A80B50}" type="slidenum">
              <a:rPr lang="en-US" smtClean="0"/>
              <a:t>77</a:t>
            </a:fld>
            <a:endParaRPr lang="en-US"/>
          </a:p>
        </p:txBody>
      </p:sp>
    </p:spTree>
    <p:extLst>
      <p:ext uri="{BB962C8B-B14F-4D97-AF65-F5344CB8AC3E}">
        <p14:creationId xmlns:p14="http://schemas.microsoft.com/office/powerpoint/2010/main" val="383996269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AA1E5-5BF3-F0DF-A079-590453832B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68995D-532B-B44F-210A-73C6CA7512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818FD2-4F2C-DA8E-245C-E624362646F8}"/>
              </a:ext>
            </a:extLst>
          </p:cNvPr>
          <p:cNvSpPr>
            <a:spLocks noGrp="1"/>
          </p:cNvSpPr>
          <p:nvPr>
            <p:ph type="body" idx="1"/>
          </p:nvPr>
        </p:nvSpPr>
        <p:spPr/>
        <p:txBody>
          <a:bodyPr/>
          <a:lstStyle/>
          <a:p>
            <a:r>
              <a:rPr lang="en-US" dirty="0"/>
              <a:t>Don’t forget the LOEs for credit inquiries in last 90 days</a:t>
            </a:r>
          </a:p>
        </p:txBody>
      </p:sp>
      <p:sp>
        <p:nvSpPr>
          <p:cNvPr id="4" name="Slide Number Placeholder 3">
            <a:extLst>
              <a:ext uri="{FF2B5EF4-FFF2-40B4-BE49-F238E27FC236}">
                <a16:creationId xmlns:a16="http://schemas.microsoft.com/office/drawing/2014/main" id="{928B5F7F-0B88-35A7-BC5B-F5A1D0D694B3}"/>
              </a:ext>
            </a:extLst>
          </p:cNvPr>
          <p:cNvSpPr>
            <a:spLocks noGrp="1"/>
          </p:cNvSpPr>
          <p:nvPr>
            <p:ph type="sldNum" sz="quarter" idx="5"/>
          </p:nvPr>
        </p:nvSpPr>
        <p:spPr/>
        <p:txBody>
          <a:bodyPr/>
          <a:lstStyle/>
          <a:p>
            <a:fld id="{10609026-E3A9-804E-B52C-E8D3C1A80B50}" type="slidenum">
              <a:rPr lang="en-US" smtClean="0"/>
              <a:t>78</a:t>
            </a:fld>
            <a:endParaRPr lang="en-US"/>
          </a:p>
        </p:txBody>
      </p:sp>
    </p:spTree>
    <p:extLst>
      <p:ext uri="{BB962C8B-B14F-4D97-AF65-F5344CB8AC3E}">
        <p14:creationId xmlns:p14="http://schemas.microsoft.com/office/powerpoint/2010/main" val="138137234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7DF86-829E-2B9B-3BBD-117ED25BFE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512118-B65A-4568-2CB2-912A998F48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BA51B5-0398-7C52-5F4E-849ED1A0CA43}"/>
              </a:ext>
            </a:extLst>
          </p:cNvPr>
          <p:cNvSpPr>
            <a:spLocks noGrp="1"/>
          </p:cNvSpPr>
          <p:nvPr>
            <p:ph type="body" idx="1"/>
          </p:nvPr>
        </p:nvSpPr>
        <p:spPr/>
        <p:txBody>
          <a:bodyPr/>
          <a:lstStyle/>
          <a:p>
            <a:pPr marL="228600" indent="-228600">
              <a:buAutoNum type="arabicPeriod"/>
            </a:pPr>
            <a:r>
              <a:rPr lang="en-US" dirty="0"/>
              <a:t>Anyone with ownership interest even if you’re not a borrower must be counseled. – HECM and SEQ</a:t>
            </a:r>
          </a:p>
          <a:p>
            <a:pPr marL="228600" indent="-228600">
              <a:buAutoNum type="arabicPeriod"/>
            </a:pPr>
            <a:r>
              <a:rPr lang="en-US" dirty="0"/>
              <a:t>Do not create your own list, HUD audits the lists.</a:t>
            </a:r>
          </a:p>
          <a:p>
            <a:pPr marL="228600" indent="-228600">
              <a:buAutoNum type="arabicPeriod"/>
            </a:pPr>
            <a:r>
              <a:rPr lang="en-US" dirty="0"/>
              <a:t>Borrower must pay for counseling.</a:t>
            </a:r>
          </a:p>
          <a:p>
            <a:pPr marL="228600" indent="-228600">
              <a:buAutoNum type="arabicPeriod"/>
            </a:pPr>
            <a:r>
              <a:rPr lang="en-US" dirty="0"/>
              <a:t>You can order credit, but cannot be charged to borrower, if loan doesn’t close you can’t get reimbursed </a:t>
            </a:r>
          </a:p>
          <a:p>
            <a:pPr marL="228600" indent="-228600">
              <a:buAutoNum type="arabicPeriod"/>
            </a:pPr>
            <a:r>
              <a:rPr lang="en-US" dirty="0"/>
              <a:t> Know your state</a:t>
            </a:r>
          </a:p>
          <a:p>
            <a:endParaRPr lang="en-US" dirty="0"/>
          </a:p>
        </p:txBody>
      </p:sp>
      <p:sp>
        <p:nvSpPr>
          <p:cNvPr id="4" name="Slide Number Placeholder 3">
            <a:extLst>
              <a:ext uri="{FF2B5EF4-FFF2-40B4-BE49-F238E27FC236}">
                <a16:creationId xmlns:a16="http://schemas.microsoft.com/office/drawing/2014/main" id="{CD4723AD-007C-C47F-20EE-630D94AFE847}"/>
              </a:ext>
            </a:extLst>
          </p:cNvPr>
          <p:cNvSpPr>
            <a:spLocks noGrp="1"/>
          </p:cNvSpPr>
          <p:nvPr>
            <p:ph type="sldNum" sz="quarter" idx="5"/>
          </p:nvPr>
        </p:nvSpPr>
        <p:spPr/>
        <p:txBody>
          <a:bodyPr/>
          <a:lstStyle/>
          <a:p>
            <a:fld id="{10609026-E3A9-804E-B52C-E8D3C1A80B50}" type="slidenum">
              <a:rPr lang="en-US" smtClean="0"/>
              <a:t>80</a:t>
            </a:fld>
            <a:endParaRPr lang="en-US"/>
          </a:p>
        </p:txBody>
      </p:sp>
    </p:spTree>
    <p:extLst>
      <p:ext uri="{BB962C8B-B14F-4D97-AF65-F5344CB8AC3E}">
        <p14:creationId xmlns:p14="http://schemas.microsoft.com/office/powerpoint/2010/main" val="273769457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same parties must be counseled as HECM, but we will accept certs from other props and even HECMs.</a:t>
            </a:r>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81</a:t>
            </a:fld>
            <a:endParaRPr lang="en-US"/>
          </a:p>
        </p:txBody>
      </p:sp>
    </p:spTree>
    <p:extLst>
      <p:ext uri="{BB962C8B-B14F-4D97-AF65-F5344CB8AC3E}">
        <p14:creationId xmlns:p14="http://schemas.microsoft.com/office/powerpoint/2010/main" val="3838626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you have a mortgage on your home? Who owns it? No difference. Except on a reverse if you owe more than the value, you or your heirs aren’t on the hook. </a:t>
            </a:r>
          </a:p>
        </p:txBody>
      </p:sp>
      <p:sp>
        <p:nvSpPr>
          <p:cNvPr id="4" name="Slide Number Placeholder 3"/>
          <p:cNvSpPr>
            <a:spLocks noGrp="1"/>
          </p:cNvSpPr>
          <p:nvPr>
            <p:ph type="sldNum" sz="quarter" idx="5"/>
          </p:nvPr>
        </p:nvSpPr>
        <p:spPr/>
        <p:txBody>
          <a:bodyPr/>
          <a:lstStyle/>
          <a:p>
            <a:fld id="{10609026-E3A9-804E-B52C-E8D3C1A80B50}" type="slidenum">
              <a:rPr lang="en-US" smtClean="0"/>
              <a:t>10</a:t>
            </a:fld>
            <a:endParaRPr lang="en-US"/>
          </a:p>
        </p:txBody>
      </p:sp>
    </p:spTree>
    <p:extLst>
      <p:ext uri="{BB962C8B-B14F-4D97-AF65-F5344CB8AC3E}">
        <p14:creationId xmlns:p14="http://schemas.microsoft.com/office/powerpoint/2010/main" val="28294881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23E9E-AB2C-AD25-67FF-826F8DD18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5CF186-9924-6E7D-3FE1-E0654348C6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902387-E118-F9D8-8F36-D2111C2E2401}"/>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Reps of a lending entity, cannot schedule, attend or in any way participate in counseling</a:t>
            </a:r>
          </a:p>
          <a:p>
            <a:endParaRPr lang="en-US" dirty="0"/>
          </a:p>
        </p:txBody>
      </p:sp>
      <p:sp>
        <p:nvSpPr>
          <p:cNvPr id="4" name="Slide Number Placeholder 3">
            <a:extLst>
              <a:ext uri="{FF2B5EF4-FFF2-40B4-BE49-F238E27FC236}">
                <a16:creationId xmlns:a16="http://schemas.microsoft.com/office/drawing/2014/main" id="{E832BB8A-D21C-AD50-BB20-F1A5358BB41E}"/>
              </a:ext>
            </a:extLst>
          </p:cNvPr>
          <p:cNvSpPr>
            <a:spLocks noGrp="1"/>
          </p:cNvSpPr>
          <p:nvPr>
            <p:ph type="sldNum" sz="quarter" idx="5"/>
          </p:nvPr>
        </p:nvSpPr>
        <p:spPr/>
        <p:txBody>
          <a:bodyPr/>
          <a:lstStyle/>
          <a:p>
            <a:fld id="{10609026-E3A9-804E-B52C-E8D3C1A80B50}" type="slidenum">
              <a:rPr lang="en-US" smtClean="0"/>
              <a:t>82</a:t>
            </a:fld>
            <a:endParaRPr lang="en-US"/>
          </a:p>
        </p:txBody>
      </p:sp>
    </p:spTree>
    <p:extLst>
      <p:ext uri="{BB962C8B-B14F-4D97-AF65-F5344CB8AC3E}">
        <p14:creationId xmlns:p14="http://schemas.microsoft.com/office/powerpoint/2010/main" val="316514369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E5683-390F-ACE3-0325-EA328414C4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BB7AF2-F07E-1125-F905-82C5B587DA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0FC698-52FD-108C-8BF2-E797266397FE}"/>
              </a:ext>
            </a:extLst>
          </p:cNvPr>
          <p:cNvSpPr>
            <a:spLocks noGrp="1"/>
          </p:cNvSpPr>
          <p:nvPr>
            <p:ph type="body" idx="1"/>
          </p:nvPr>
        </p:nvSpPr>
        <p:spPr/>
        <p:txBody>
          <a:bodyPr/>
          <a:lstStyle/>
          <a:p>
            <a:r>
              <a:rPr lang="en-US" dirty="0"/>
              <a:t>Borrowers must receive 5 documents before counseling. </a:t>
            </a:r>
          </a:p>
          <a:p>
            <a:r>
              <a:rPr lang="en-US" dirty="0"/>
              <a:t>RV and QR provide Counseling Access Code so that the counselor can use the same numbers as the borrower has.</a:t>
            </a:r>
          </a:p>
          <a:p>
            <a:endParaRPr lang="en-US" dirty="0"/>
          </a:p>
          <a:p>
            <a:r>
              <a:rPr lang="en-US" dirty="0"/>
              <a:t>No steering, no steering, no steering</a:t>
            </a:r>
          </a:p>
        </p:txBody>
      </p:sp>
      <p:sp>
        <p:nvSpPr>
          <p:cNvPr id="4" name="Slide Number Placeholder 3">
            <a:extLst>
              <a:ext uri="{FF2B5EF4-FFF2-40B4-BE49-F238E27FC236}">
                <a16:creationId xmlns:a16="http://schemas.microsoft.com/office/drawing/2014/main" id="{35F3AB2F-45EA-935D-6141-B807E6117090}"/>
              </a:ext>
            </a:extLst>
          </p:cNvPr>
          <p:cNvSpPr>
            <a:spLocks noGrp="1"/>
          </p:cNvSpPr>
          <p:nvPr>
            <p:ph type="sldNum" sz="quarter" idx="5"/>
          </p:nvPr>
        </p:nvSpPr>
        <p:spPr/>
        <p:txBody>
          <a:bodyPr/>
          <a:lstStyle/>
          <a:p>
            <a:fld id="{10609026-E3A9-804E-B52C-E8D3C1A80B50}" type="slidenum">
              <a:rPr lang="en-US" smtClean="0"/>
              <a:t>83</a:t>
            </a:fld>
            <a:endParaRPr lang="en-US"/>
          </a:p>
        </p:txBody>
      </p:sp>
    </p:spTree>
    <p:extLst>
      <p:ext uri="{BB962C8B-B14F-4D97-AF65-F5344CB8AC3E}">
        <p14:creationId xmlns:p14="http://schemas.microsoft.com/office/powerpoint/2010/main" val="16973217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9764F-4372-60CC-953D-FD269AF02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1BB438-9D8A-F135-99DD-0260D507A2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D879D0-48BC-996E-766B-8E891E39BFAD}"/>
              </a:ext>
            </a:extLst>
          </p:cNvPr>
          <p:cNvSpPr>
            <a:spLocks noGrp="1"/>
          </p:cNvSpPr>
          <p:nvPr>
            <p:ph type="body" idx="1"/>
          </p:nvPr>
        </p:nvSpPr>
        <p:spPr/>
        <p:txBody>
          <a:bodyPr/>
          <a:lstStyle/>
          <a:p>
            <a:r>
              <a:rPr lang="en-US" dirty="0"/>
              <a:t>More interested parties getting counseled the better</a:t>
            </a:r>
          </a:p>
        </p:txBody>
      </p:sp>
      <p:sp>
        <p:nvSpPr>
          <p:cNvPr id="4" name="Slide Number Placeholder 3">
            <a:extLst>
              <a:ext uri="{FF2B5EF4-FFF2-40B4-BE49-F238E27FC236}">
                <a16:creationId xmlns:a16="http://schemas.microsoft.com/office/drawing/2014/main" id="{476FD7D4-E318-1B87-52B7-26163CBB6D4E}"/>
              </a:ext>
            </a:extLst>
          </p:cNvPr>
          <p:cNvSpPr>
            <a:spLocks noGrp="1"/>
          </p:cNvSpPr>
          <p:nvPr>
            <p:ph type="sldNum" sz="quarter" idx="5"/>
          </p:nvPr>
        </p:nvSpPr>
        <p:spPr/>
        <p:txBody>
          <a:bodyPr/>
          <a:lstStyle/>
          <a:p>
            <a:fld id="{10609026-E3A9-804E-B52C-E8D3C1A80B50}" type="slidenum">
              <a:rPr lang="en-US" smtClean="0"/>
              <a:t>84</a:t>
            </a:fld>
            <a:endParaRPr lang="en-US"/>
          </a:p>
        </p:txBody>
      </p:sp>
    </p:spTree>
    <p:extLst>
      <p:ext uri="{BB962C8B-B14F-4D97-AF65-F5344CB8AC3E}">
        <p14:creationId xmlns:p14="http://schemas.microsoft.com/office/powerpoint/2010/main" val="268011117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an ad for RMs, budget review, alternatives.</a:t>
            </a:r>
          </a:p>
        </p:txBody>
      </p:sp>
      <p:sp>
        <p:nvSpPr>
          <p:cNvPr id="4" name="Slide Number Placeholder 3"/>
          <p:cNvSpPr>
            <a:spLocks noGrp="1"/>
          </p:cNvSpPr>
          <p:nvPr>
            <p:ph type="sldNum" sz="quarter" idx="5"/>
          </p:nvPr>
        </p:nvSpPr>
        <p:spPr/>
        <p:txBody>
          <a:bodyPr/>
          <a:lstStyle/>
          <a:p>
            <a:fld id="{10609026-E3A9-804E-B52C-E8D3C1A80B50}" type="slidenum">
              <a:rPr lang="en-US" smtClean="0"/>
              <a:t>85</a:t>
            </a:fld>
            <a:endParaRPr lang="en-US"/>
          </a:p>
        </p:txBody>
      </p:sp>
    </p:spTree>
    <p:extLst>
      <p:ext uri="{BB962C8B-B14F-4D97-AF65-F5344CB8AC3E}">
        <p14:creationId xmlns:p14="http://schemas.microsoft.com/office/powerpoint/2010/main" val="110810253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Call out Manufactured and Mobile and SEQ differences.</a:t>
            </a:r>
          </a:p>
        </p:txBody>
      </p:sp>
      <p:sp>
        <p:nvSpPr>
          <p:cNvPr id="4" name="Slide Number Placeholder 3"/>
          <p:cNvSpPr>
            <a:spLocks noGrp="1"/>
          </p:cNvSpPr>
          <p:nvPr>
            <p:ph type="sldNum" sz="quarter" idx="5"/>
          </p:nvPr>
        </p:nvSpPr>
        <p:spPr/>
        <p:txBody>
          <a:bodyPr/>
          <a:lstStyle/>
          <a:p>
            <a:fld id="{10609026-E3A9-804E-B52C-E8D3C1A80B50}" type="slidenum">
              <a:rPr lang="en-US" smtClean="0"/>
              <a:t>88</a:t>
            </a:fld>
            <a:endParaRPr lang="en-US"/>
          </a:p>
        </p:txBody>
      </p:sp>
    </p:spTree>
    <p:extLst>
      <p:ext uri="{BB962C8B-B14F-4D97-AF65-F5344CB8AC3E}">
        <p14:creationId xmlns:p14="http://schemas.microsoft.com/office/powerpoint/2010/main" val="124612832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Pretty much same as forward FHA</a:t>
            </a:r>
          </a:p>
        </p:txBody>
      </p:sp>
      <p:sp>
        <p:nvSpPr>
          <p:cNvPr id="4" name="Slide Number Placeholder 3"/>
          <p:cNvSpPr>
            <a:spLocks noGrp="1"/>
          </p:cNvSpPr>
          <p:nvPr>
            <p:ph type="sldNum" sz="quarter" idx="5"/>
          </p:nvPr>
        </p:nvSpPr>
        <p:spPr/>
        <p:txBody>
          <a:bodyPr/>
          <a:lstStyle/>
          <a:p>
            <a:fld id="{10609026-E3A9-804E-B52C-E8D3C1A80B50}" type="slidenum">
              <a:rPr lang="en-US" smtClean="0"/>
              <a:t>89</a:t>
            </a:fld>
            <a:endParaRPr lang="en-US"/>
          </a:p>
        </p:txBody>
      </p:sp>
    </p:spTree>
    <p:extLst>
      <p:ext uri="{BB962C8B-B14F-4D97-AF65-F5344CB8AC3E}">
        <p14:creationId xmlns:p14="http://schemas.microsoft.com/office/powerpoint/2010/main" val="23186571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E3FFA-27F2-032B-EFEE-60EB860076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BB50AA-3BC7-CAAB-E3E7-1F8A844EA8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E4F548-EC72-F500-FD6A-B3E4F7316E9B}"/>
              </a:ext>
            </a:extLst>
          </p:cNvPr>
          <p:cNvSpPr>
            <a:spLocks noGrp="1"/>
          </p:cNvSpPr>
          <p:nvPr>
            <p:ph type="body" idx="1"/>
          </p:nvPr>
        </p:nvSpPr>
        <p:spPr/>
        <p:txBody>
          <a:bodyPr/>
          <a:lstStyle/>
          <a:p>
            <a:pPr marL="171450" indent="-171450">
              <a:buFont typeface="Arial" panose="020B0604020202020204" pitchFamily="34" charset="0"/>
              <a:buChar char="•"/>
            </a:pPr>
            <a:r>
              <a:rPr lang="en-US" dirty="0"/>
              <a:t>Maybe one of the fees paid upfront.</a:t>
            </a:r>
          </a:p>
          <a:p>
            <a:pPr marL="171450" indent="-171450">
              <a:buFont typeface="Arial" panose="020B0604020202020204" pitchFamily="34" charset="0"/>
              <a:buChar char="•"/>
            </a:pPr>
            <a:r>
              <a:rPr lang="en-US" dirty="0"/>
              <a:t>10% fee, disclose correctly</a:t>
            </a:r>
          </a:p>
          <a:p>
            <a:pPr marL="171450" indent="-171450">
              <a:buFont typeface="Arial" panose="020B0604020202020204" pitchFamily="34" charset="0"/>
              <a:buChar char="•"/>
            </a:pPr>
            <a:r>
              <a:rPr lang="en-US" dirty="0"/>
              <a:t>Appraisal report must include FHA Case #</a:t>
            </a:r>
          </a:p>
        </p:txBody>
      </p:sp>
      <p:sp>
        <p:nvSpPr>
          <p:cNvPr id="4" name="Slide Number Placeholder 3">
            <a:extLst>
              <a:ext uri="{FF2B5EF4-FFF2-40B4-BE49-F238E27FC236}">
                <a16:creationId xmlns:a16="http://schemas.microsoft.com/office/drawing/2014/main" id="{CE242049-38BA-1219-AFCA-9577BEBBD98A}"/>
              </a:ext>
            </a:extLst>
          </p:cNvPr>
          <p:cNvSpPr>
            <a:spLocks noGrp="1"/>
          </p:cNvSpPr>
          <p:nvPr>
            <p:ph type="sldNum" sz="quarter" idx="5"/>
          </p:nvPr>
        </p:nvSpPr>
        <p:spPr/>
        <p:txBody>
          <a:bodyPr/>
          <a:lstStyle/>
          <a:p>
            <a:pPr>
              <a:defRPr/>
            </a:pPr>
            <a:fld id="{71AC7E69-2F69-C443-8D8E-C03C7641EDD5}" type="slidenum">
              <a:rPr lang="en-US" altLang="en-US" smtClean="0"/>
              <a:pPr>
                <a:defRPr/>
              </a:pPr>
              <a:t>90</a:t>
            </a:fld>
            <a:endParaRPr lang="en-US" altLang="en-US"/>
          </a:p>
        </p:txBody>
      </p:sp>
    </p:spTree>
    <p:extLst>
      <p:ext uri="{BB962C8B-B14F-4D97-AF65-F5344CB8AC3E}">
        <p14:creationId xmlns:p14="http://schemas.microsoft.com/office/powerpoint/2010/main" val="118540991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D93CE-DA92-5B47-9288-E90DDE4E15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E1A7DC-5F25-0C2B-91A1-0F795FA5D2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DC638-2350-B008-C0AC-C22CBD49E666}"/>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0ABB4B0B-2333-3FB1-78D4-9D42FB18B470}"/>
              </a:ext>
            </a:extLst>
          </p:cNvPr>
          <p:cNvSpPr>
            <a:spLocks noGrp="1"/>
          </p:cNvSpPr>
          <p:nvPr>
            <p:ph type="sldNum" sz="quarter" idx="5"/>
          </p:nvPr>
        </p:nvSpPr>
        <p:spPr/>
        <p:txBody>
          <a:bodyPr/>
          <a:lstStyle/>
          <a:p>
            <a:pPr>
              <a:defRPr/>
            </a:pPr>
            <a:fld id="{71AC7E69-2F69-C443-8D8E-C03C7641EDD5}" type="slidenum">
              <a:rPr lang="en-US" altLang="en-US" smtClean="0"/>
              <a:pPr>
                <a:defRPr/>
              </a:pPr>
              <a:t>91</a:t>
            </a:fld>
            <a:endParaRPr lang="en-US" altLang="en-US"/>
          </a:p>
        </p:txBody>
      </p:sp>
    </p:spTree>
    <p:extLst>
      <p:ext uri="{BB962C8B-B14F-4D97-AF65-F5344CB8AC3E}">
        <p14:creationId xmlns:p14="http://schemas.microsoft.com/office/powerpoint/2010/main" val="168705557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Case number for HECM, no case number on EE or other proprietary.</a:t>
            </a:r>
          </a:p>
          <a:p>
            <a:endParaRPr lang="en-US" dirty="0"/>
          </a:p>
          <a:p>
            <a:r>
              <a:rPr lang="en-US" dirty="0"/>
              <a:t>Borrower Owner of record – Owner name should be on page 1 of the appraisal, if not the appraiser is supposed to let us know and why. If recently purchased maybe the local municipality hasn’t updated their records.</a:t>
            </a:r>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92</a:t>
            </a:fld>
            <a:endParaRPr lang="en-US"/>
          </a:p>
        </p:txBody>
      </p:sp>
    </p:spTree>
    <p:extLst>
      <p:ext uri="{BB962C8B-B14F-4D97-AF65-F5344CB8AC3E}">
        <p14:creationId xmlns:p14="http://schemas.microsoft.com/office/powerpoint/2010/main" val="94282163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87617-37B0-D2A3-AB3D-CA6432F158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8D884B-C9F1-DD64-CB76-59FB92E259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077E2C-ACE2-4159-4E4E-286565327E8E}"/>
              </a:ext>
            </a:extLst>
          </p:cNvPr>
          <p:cNvSpPr>
            <a:spLocks noGrp="1"/>
          </p:cNvSpPr>
          <p:nvPr>
            <p:ph type="body" idx="1"/>
          </p:nvPr>
        </p:nvSpPr>
        <p:spPr/>
        <p:txBody>
          <a:bodyPr/>
          <a:lstStyle/>
          <a:p>
            <a:pPr marL="171450" indent="-171450">
              <a:buFont typeface="Arial" panose="020B0604020202020204" pitchFamily="34" charset="0"/>
              <a:buChar char="•"/>
            </a:pPr>
            <a:r>
              <a:rPr lang="en-US" dirty="0"/>
              <a:t>Discuss CRA – will not know if HUD will require 2</a:t>
            </a:r>
            <a:r>
              <a:rPr lang="en-US" baseline="30000" dirty="0"/>
              <a:t>nd</a:t>
            </a:r>
            <a:r>
              <a:rPr lang="en-US" dirty="0"/>
              <a:t> until 1</a:t>
            </a:r>
            <a:r>
              <a:rPr lang="en-US" baseline="30000" dirty="0"/>
              <a:t>st</a:t>
            </a:r>
            <a:r>
              <a:rPr lang="en-US" dirty="0"/>
              <a:t> is logged. We don’t know the algorithm.</a:t>
            </a:r>
          </a:p>
          <a:p>
            <a:pPr marL="171450" indent="-171450">
              <a:buFont typeface="Arial" panose="020B0604020202020204" pitchFamily="34" charset="0"/>
              <a:buChar char="•"/>
            </a:pPr>
            <a:r>
              <a:rPr lang="en-US" dirty="0"/>
              <a:t>SEQ, borrower doesn’t want to spend more $ on 2nd appraisal or fear it may come in less, they can opt out. </a:t>
            </a:r>
          </a:p>
        </p:txBody>
      </p:sp>
      <p:sp>
        <p:nvSpPr>
          <p:cNvPr id="4" name="Slide Number Placeholder 3">
            <a:extLst>
              <a:ext uri="{FF2B5EF4-FFF2-40B4-BE49-F238E27FC236}">
                <a16:creationId xmlns:a16="http://schemas.microsoft.com/office/drawing/2014/main" id="{8F08749F-FAC5-6716-BC2A-04138993D1D4}"/>
              </a:ext>
            </a:extLst>
          </p:cNvPr>
          <p:cNvSpPr>
            <a:spLocks noGrp="1"/>
          </p:cNvSpPr>
          <p:nvPr>
            <p:ph type="sldNum" sz="quarter" idx="5"/>
          </p:nvPr>
        </p:nvSpPr>
        <p:spPr/>
        <p:txBody>
          <a:bodyPr/>
          <a:lstStyle/>
          <a:p>
            <a:pPr>
              <a:defRPr/>
            </a:pPr>
            <a:fld id="{71AC7E69-2F69-C443-8D8E-C03C7641EDD5}" type="slidenum">
              <a:rPr lang="en-US" altLang="en-US" smtClean="0"/>
              <a:pPr>
                <a:defRPr/>
              </a:pPr>
              <a:t>93</a:t>
            </a:fld>
            <a:endParaRPr lang="en-US" altLang="en-US"/>
          </a:p>
        </p:txBody>
      </p:sp>
    </p:spTree>
    <p:extLst>
      <p:ext uri="{BB962C8B-B14F-4D97-AF65-F5344CB8AC3E}">
        <p14:creationId xmlns:p14="http://schemas.microsoft.com/office/powerpoint/2010/main" val="1391279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just a NEEDs product, yes, we can help those borrowers too. </a:t>
            </a:r>
          </a:p>
          <a:p>
            <a:endParaRPr lang="en-US" dirty="0"/>
          </a:p>
          <a:p>
            <a:r>
              <a:rPr lang="en-US" dirty="0"/>
              <a:t>Is your client drawing down their assets too quickly? Are they liquidating assets? </a:t>
            </a:r>
          </a:p>
          <a:p>
            <a:endParaRPr lang="en-US" dirty="0"/>
          </a:p>
          <a:p>
            <a:r>
              <a:rPr lang="en-US" dirty="0"/>
              <a:t>Are they in need of homecare without long-term care insurance.</a:t>
            </a:r>
          </a:p>
          <a:p>
            <a:endParaRPr lang="en-US" dirty="0"/>
          </a:p>
          <a:p>
            <a:r>
              <a:rPr lang="en-US" dirty="0"/>
              <a:t> </a:t>
            </a:r>
          </a:p>
        </p:txBody>
      </p:sp>
      <p:sp>
        <p:nvSpPr>
          <p:cNvPr id="4" name="Slide Number Placeholder 3"/>
          <p:cNvSpPr>
            <a:spLocks noGrp="1"/>
          </p:cNvSpPr>
          <p:nvPr>
            <p:ph type="sldNum" sz="quarter" idx="5"/>
          </p:nvPr>
        </p:nvSpPr>
        <p:spPr/>
        <p:txBody>
          <a:bodyPr/>
          <a:lstStyle/>
          <a:p>
            <a:fld id="{10609026-E3A9-804E-B52C-E8D3C1A80B50}" type="slidenum">
              <a:rPr lang="en-US" smtClean="0"/>
              <a:t>11</a:t>
            </a:fld>
            <a:endParaRPr lang="en-US"/>
          </a:p>
        </p:txBody>
      </p:sp>
    </p:spTree>
    <p:extLst>
      <p:ext uri="{BB962C8B-B14F-4D97-AF65-F5344CB8AC3E}">
        <p14:creationId xmlns:p14="http://schemas.microsoft.com/office/powerpoint/2010/main" val="164666644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Repairs are same for HECM and SEQ. </a:t>
            </a:r>
          </a:p>
          <a:p>
            <a:r>
              <a:rPr lang="en-US" dirty="0"/>
              <a:t>Deferred maintenance?</a:t>
            </a:r>
          </a:p>
          <a:p>
            <a:r>
              <a:rPr lang="en-US" dirty="0"/>
              <a:t>Repairs prior to vs set aside</a:t>
            </a:r>
          </a:p>
        </p:txBody>
      </p:sp>
      <p:sp>
        <p:nvSpPr>
          <p:cNvPr id="4" name="Slide Number Placeholder 3"/>
          <p:cNvSpPr>
            <a:spLocks noGrp="1"/>
          </p:cNvSpPr>
          <p:nvPr>
            <p:ph type="sldNum" sz="quarter" idx="5"/>
          </p:nvPr>
        </p:nvSpPr>
        <p:spPr/>
        <p:txBody>
          <a:bodyPr/>
          <a:lstStyle/>
          <a:p>
            <a:fld id="{10609026-E3A9-804E-B52C-E8D3C1A80B50}" type="slidenum">
              <a:rPr lang="en-US" smtClean="0"/>
              <a:t>94</a:t>
            </a:fld>
            <a:endParaRPr lang="en-US"/>
          </a:p>
        </p:txBody>
      </p:sp>
    </p:spTree>
    <p:extLst>
      <p:ext uri="{BB962C8B-B14F-4D97-AF65-F5344CB8AC3E}">
        <p14:creationId xmlns:p14="http://schemas.microsoft.com/office/powerpoint/2010/main" val="385170777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these could be a set aside if minor</a:t>
            </a:r>
          </a:p>
        </p:txBody>
      </p:sp>
      <p:sp>
        <p:nvSpPr>
          <p:cNvPr id="4" name="Slide Number Placeholder 3"/>
          <p:cNvSpPr>
            <a:spLocks noGrp="1"/>
          </p:cNvSpPr>
          <p:nvPr>
            <p:ph type="sldNum" sz="quarter" idx="5"/>
          </p:nvPr>
        </p:nvSpPr>
        <p:spPr/>
        <p:txBody>
          <a:bodyPr/>
          <a:lstStyle/>
          <a:p>
            <a:fld id="{10609026-E3A9-804E-B52C-E8D3C1A80B50}" type="slidenum">
              <a:rPr lang="en-US" smtClean="0"/>
              <a:t>95</a:t>
            </a:fld>
            <a:endParaRPr lang="en-US"/>
          </a:p>
        </p:txBody>
      </p:sp>
    </p:spTree>
    <p:extLst>
      <p:ext uri="{BB962C8B-B14F-4D97-AF65-F5344CB8AC3E}">
        <p14:creationId xmlns:p14="http://schemas.microsoft.com/office/powerpoint/2010/main" val="263631154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rules for both</a:t>
            </a:r>
          </a:p>
        </p:txBody>
      </p:sp>
      <p:sp>
        <p:nvSpPr>
          <p:cNvPr id="4" name="Slide Number Placeholder 3"/>
          <p:cNvSpPr>
            <a:spLocks noGrp="1"/>
          </p:cNvSpPr>
          <p:nvPr>
            <p:ph type="sldNum" sz="quarter" idx="5"/>
          </p:nvPr>
        </p:nvSpPr>
        <p:spPr/>
        <p:txBody>
          <a:bodyPr/>
          <a:lstStyle/>
          <a:p>
            <a:fld id="{10609026-E3A9-804E-B52C-E8D3C1A80B50}" type="slidenum">
              <a:rPr lang="en-US" smtClean="0"/>
              <a:t>96</a:t>
            </a:fld>
            <a:endParaRPr lang="en-US"/>
          </a:p>
        </p:txBody>
      </p:sp>
    </p:spTree>
    <p:extLst>
      <p:ext uri="{BB962C8B-B14F-4D97-AF65-F5344CB8AC3E}">
        <p14:creationId xmlns:p14="http://schemas.microsoft.com/office/powerpoint/2010/main" val="274826820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Blue boxes – HECM, Green, SEQ</a:t>
            </a:r>
          </a:p>
          <a:p>
            <a:endParaRPr lang="en-US" dirty="0"/>
          </a:p>
          <a:p>
            <a:r>
              <a:rPr lang="en-US" dirty="0"/>
              <a:t>ADUs have become more popular. Just heard that NYC is helping homeowners pay for the building of ADUs</a:t>
            </a:r>
          </a:p>
        </p:txBody>
      </p:sp>
      <p:sp>
        <p:nvSpPr>
          <p:cNvPr id="4" name="Slide Number Placeholder 3"/>
          <p:cNvSpPr>
            <a:spLocks noGrp="1"/>
          </p:cNvSpPr>
          <p:nvPr>
            <p:ph type="sldNum" sz="quarter" idx="5"/>
          </p:nvPr>
        </p:nvSpPr>
        <p:spPr/>
        <p:txBody>
          <a:bodyPr/>
          <a:lstStyle/>
          <a:p>
            <a:fld id="{10609026-E3A9-804E-B52C-E8D3C1A80B50}" type="slidenum">
              <a:rPr lang="en-US" smtClean="0"/>
              <a:t>97</a:t>
            </a:fld>
            <a:endParaRPr lang="en-US"/>
          </a:p>
        </p:txBody>
      </p:sp>
    </p:spTree>
    <p:extLst>
      <p:ext uri="{BB962C8B-B14F-4D97-AF65-F5344CB8AC3E}">
        <p14:creationId xmlns:p14="http://schemas.microsoft.com/office/powerpoint/2010/main" val="271823904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HELOC is based on Opening, not last draw.  No liens seasoning on SEQ except for </a:t>
            </a:r>
            <a:r>
              <a:rPr lang="en-US" dirty="0" err="1"/>
              <a:t>refis</a:t>
            </a:r>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98</a:t>
            </a:fld>
            <a:endParaRPr lang="en-US"/>
          </a:p>
        </p:txBody>
      </p:sp>
    </p:spTree>
    <p:extLst>
      <p:ext uri="{BB962C8B-B14F-4D97-AF65-F5344CB8AC3E}">
        <p14:creationId xmlns:p14="http://schemas.microsoft.com/office/powerpoint/2010/main" val="385742515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8F564-7C8A-0E00-1272-C5547FF80B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4A8223-8023-B616-CCEA-DDCDA4D261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0C0017-AC30-3C2B-97C8-34E9787FAF1A}"/>
              </a:ext>
            </a:extLst>
          </p:cNvPr>
          <p:cNvSpPr>
            <a:spLocks noGrp="1"/>
          </p:cNvSpPr>
          <p:nvPr>
            <p:ph type="body" idx="1"/>
          </p:nvPr>
        </p:nvSpPr>
        <p:spPr/>
        <p:txBody>
          <a:bodyPr/>
          <a:lstStyle/>
          <a:p>
            <a:r>
              <a:rPr lang="en-US" dirty="0"/>
              <a:t>Bullet 5-Encourage them to be counseled</a:t>
            </a:r>
          </a:p>
          <a:p>
            <a:endParaRPr lang="en-US" dirty="0"/>
          </a:p>
          <a:p>
            <a:endParaRPr lang="en-US" dirty="0"/>
          </a:p>
          <a:p>
            <a:r>
              <a:rPr lang="en-US" dirty="0"/>
              <a:t>Borrower had rights to live in house until death or title changes. </a:t>
            </a:r>
          </a:p>
        </p:txBody>
      </p:sp>
      <p:sp>
        <p:nvSpPr>
          <p:cNvPr id="4" name="Slide Number Placeholder 3">
            <a:extLst>
              <a:ext uri="{FF2B5EF4-FFF2-40B4-BE49-F238E27FC236}">
                <a16:creationId xmlns:a16="http://schemas.microsoft.com/office/drawing/2014/main" id="{40E28390-08AE-0075-798A-154DCD7D34F6}"/>
              </a:ext>
            </a:extLst>
          </p:cNvPr>
          <p:cNvSpPr>
            <a:spLocks noGrp="1"/>
          </p:cNvSpPr>
          <p:nvPr>
            <p:ph type="sldNum" sz="quarter" idx="5"/>
          </p:nvPr>
        </p:nvSpPr>
        <p:spPr/>
        <p:txBody>
          <a:bodyPr/>
          <a:lstStyle/>
          <a:p>
            <a:fld id="{10609026-E3A9-804E-B52C-E8D3C1A80B50}" type="slidenum">
              <a:rPr lang="en-US" smtClean="0"/>
              <a:t>99</a:t>
            </a:fld>
            <a:endParaRPr lang="en-US"/>
          </a:p>
        </p:txBody>
      </p:sp>
    </p:spTree>
    <p:extLst>
      <p:ext uri="{BB962C8B-B14F-4D97-AF65-F5344CB8AC3E}">
        <p14:creationId xmlns:p14="http://schemas.microsoft.com/office/powerpoint/2010/main" val="193656641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31D64-4F05-5208-59E5-68989413F3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7FE53-B557-B710-61E3-8891CD4250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45C535-90D7-FE6E-B16F-B1943078783F}"/>
              </a:ext>
            </a:extLst>
          </p:cNvPr>
          <p:cNvSpPr>
            <a:spLocks noGrp="1"/>
          </p:cNvSpPr>
          <p:nvPr>
            <p:ph type="body" idx="1"/>
          </p:nvPr>
        </p:nvSpPr>
        <p:spPr/>
        <p:txBody>
          <a:bodyPr/>
          <a:lstStyle/>
          <a:p>
            <a:r>
              <a:rPr lang="en-US" dirty="0"/>
              <a:t>Lender must …-Send it to lawyer</a:t>
            </a:r>
          </a:p>
          <a:p>
            <a:endParaRPr lang="en-US" dirty="0"/>
          </a:p>
          <a:p>
            <a:r>
              <a:rPr lang="en-US" dirty="0"/>
              <a:t>Full title… No partial ownerships</a:t>
            </a:r>
          </a:p>
          <a:p>
            <a:endParaRPr lang="en-US" dirty="0"/>
          </a:p>
          <a:p>
            <a:r>
              <a:rPr lang="en-US" dirty="0"/>
              <a:t>Encumber-saddle (a person or estate) with a debt or mortgage.</a:t>
            </a:r>
          </a:p>
        </p:txBody>
      </p:sp>
      <p:sp>
        <p:nvSpPr>
          <p:cNvPr id="4" name="Slide Number Placeholder 3">
            <a:extLst>
              <a:ext uri="{FF2B5EF4-FFF2-40B4-BE49-F238E27FC236}">
                <a16:creationId xmlns:a16="http://schemas.microsoft.com/office/drawing/2014/main" id="{40343979-CF3F-4E1C-DE08-2788C2AC3BA4}"/>
              </a:ext>
            </a:extLst>
          </p:cNvPr>
          <p:cNvSpPr>
            <a:spLocks noGrp="1"/>
          </p:cNvSpPr>
          <p:nvPr>
            <p:ph type="sldNum" sz="quarter" idx="5"/>
          </p:nvPr>
        </p:nvSpPr>
        <p:spPr/>
        <p:txBody>
          <a:bodyPr/>
          <a:lstStyle/>
          <a:p>
            <a:fld id="{10609026-E3A9-804E-B52C-E8D3C1A80B50}" type="slidenum">
              <a:rPr lang="en-US" smtClean="0"/>
              <a:t>100</a:t>
            </a:fld>
            <a:endParaRPr lang="en-US"/>
          </a:p>
        </p:txBody>
      </p:sp>
    </p:spTree>
    <p:extLst>
      <p:ext uri="{BB962C8B-B14F-4D97-AF65-F5344CB8AC3E}">
        <p14:creationId xmlns:p14="http://schemas.microsoft.com/office/powerpoint/2010/main" val="45451349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101</a:t>
            </a:fld>
            <a:endParaRPr lang="en-US"/>
          </a:p>
        </p:txBody>
      </p:sp>
    </p:spTree>
    <p:extLst>
      <p:ext uri="{BB962C8B-B14F-4D97-AF65-F5344CB8AC3E}">
        <p14:creationId xmlns:p14="http://schemas.microsoft.com/office/powerpoint/2010/main" val="278744126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HECMs are based on PL tables published at Hud.gov</a:t>
            </a:r>
          </a:p>
          <a:p>
            <a:r>
              <a:rPr lang="en-US" dirty="0"/>
              <a:t>Homes that are worth over the national limit on a HECM mean they are leaving equity on the table. Same on SEQ for values over 10mm</a:t>
            </a:r>
          </a:p>
          <a:p>
            <a:endParaRPr lang="en-US" dirty="0"/>
          </a:p>
          <a:p>
            <a:r>
              <a:rPr lang="en-US" dirty="0"/>
              <a:t> </a:t>
            </a:r>
          </a:p>
        </p:txBody>
      </p:sp>
      <p:sp>
        <p:nvSpPr>
          <p:cNvPr id="4" name="Slide Number Placeholder 3"/>
          <p:cNvSpPr>
            <a:spLocks noGrp="1"/>
          </p:cNvSpPr>
          <p:nvPr>
            <p:ph type="sldNum" sz="quarter" idx="5"/>
          </p:nvPr>
        </p:nvSpPr>
        <p:spPr/>
        <p:txBody>
          <a:bodyPr/>
          <a:lstStyle/>
          <a:p>
            <a:fld id="{10609026-E3A9-804E-B52C-E8D3C1A80B50}" type="slidenum">
              <a:rPr lang="en-US" smtClean="0"/>
              <a:t>103</a:t>
            </a:fld>
            <a:endParaRPr lang="en-US"/>
          </a:p>
        </p:txBody>
      </p:sp>
    </p:spTree>
    <p:extLst>
      <p:ext uri="{BB962C8B-B14F-4D97-AF65-F5344CB8AC3E}">
        <p14:creationId xmlns:p14="http://schemas.microsoft.com/office/powerpoint/2010/main" val="326452306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PLFs</a:t>
            </a:r>
            <a:r>
              <a:rPr lang="en-US" baseline="0" dirty="0"/>
              <a:t> are often discussed as something to lower to make the program “break even.”</a:t>
            </a:r>
          </a:p>
          <a:p>
            <a:pPr>
              <a:buNone/>
            </a:pPr>
            <a:r>
              <a:rPr lang="en-US" baseline="0" dirty="0"/>
              <a:t>Have not changed since 10/17</a:t>
            </a:r>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104</a:t>
            </a:fld>
            <a:endParaRPr lang="en-US"/>
          </a:p>
        </p:txBody>
      </p:sp>
    </p:spTree>
    <p:extLst>
      <p:ext uri="{BB962C8B-B14F-4D97-AF65-F5344CB8AC3E}">
        <p14:creationId xmlns:p14="http://schemas.microsoft.com/office/powerpoint/2010/main" val="634633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don’t…</a:t>
            </a:r>
          </a:p>
          <a:p>
            <a:endParaRPr lang="en-US" dirty="0"/>
          </a:p>
          <a:p>
            <a:r>
              <a:rPr lang="en-US" dirty="0"/>
              <a:t>If the kids want to keep the home, they can, even if the market value is less than the loan balance. Can you do that with a forward loan?</a:t>
            </a:r>
          </a:p>
          <a:p>
            <a:endParaRPr lang="en-US" dirty="0"/>
          </a:p>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12</a:t>
            </a:fld>
            <a:endParaRPr lang="en-US"/>
          </a:p>
        </p:txBody>
      </p:sp>
    </p:spTree>
    <p:extLst>
      <p:ext uri="{BB962C8B-B14F-4D97-AF65-F5344CB8AC3E}">
        <p14:creationId xmlns:p14="http://schemas.microsoft.com/office/powerpoint/2010/main" val="71685901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Average Rates</a:t>
            </a:r>
          </a:p>
          <a:p>
            <a:endParaRPr lang="en-US" dirty="0"/>
          </a:p>
          <a:p>
            <a:r>
              <a:rPr lang="en-US" dirty="0"/>
              <a:t>https://</a:t>
            </a:r>
            <a:r>
              <a:rPr lang="en-US" dirty="0" err="1"/>
              <a:t>www.federalreserve.gov</a:t>
            </a:r>
            <a:r>
              <a:rPr lang="en-US" dirty="0"/>
              <a:t>/</a:t>
            </a:r>
            <a:r>
              <a:rPr lang="en-US" dirty="0" err="1"/>
              <a:t>datadownload</a:t>
            </a:r>
            <a:r>
              <a:rPr lang="en-US" dirty="0"/>
              <a:t>/</a:t>
            </a:r>
            <a:r>
              <a:rPr lang="en-US" dirty="0" err="1"/>
              <a:t>Download.aspx?rel</a:t>
            </a:r>
            <a:r>
              <a:rPr lang="en-US" dirty="0"/>
              <a:t>=H15&amp;series=a75a8767fe9c79547bd59ae9cc5870b2&amp;lastObs=&amp;from=01/01/2004&amp;to=12/31/2025&amp;filetype=</a:t>
            </a:r>
            <a:r>
              <a:rPr lang="en-US" dirty="0" err="1"/>
              <a:t>spreadsheetml&amp;label</a:t>
            </a:r>
            <a:r>
              <a:rPr lang="en-US" dirty="0"/>
              <a:t>=</a:t>
            </a:r>
            <a:r>
              <a:rPr lang="en-US" dirty="0" err="1"/>
              <a:t>include&amp;layout</a:t>
            </a:r>
            <a:r>
              <a:rPr lang="en-US" dirty="0"/>
              <a:t>=</a:t>
            </a:r>
            <a:r>
              <a:rPr lang="en-US" dirty="0" err="1"/>
              <a:t>seriescolumn</a:t>
            </a:r>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105</a:t>
            </a:fld>
            <a:endParaRPr lang="en-US"/>
          </a:p>
        </p:txBody>
      </p:sp>
    </p:spTree>
    <p:extLst>
      <p:ext uri="{BB962C8B-B14F-4D97-AF65-F5344CB8AC3E}">
        <p14:creationId xmlns:p14="http://schemas.microsoft.com/office/powerpoint/2010/main" val="421051269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age 92 - 75% PLF highest % Highest PL = $</a:t>
            </a:r>
            <a:r>
              <a:rPr lang="en-US" sz="900" dirty="0"/>
              <a:t>936,844 (max PLF is 75%) 2026</a:t>
            </a:r>
            <a:endParaRPr lang="en-US" dirty="0"/>
          </a:p>
          <a:p>
            <a:r>
              <a:rPr lang="en-US" dirty="0"/>
              <a:t>At </a:t>
            </a:r>
          </a:p>
          <a:p>
            <a:pPr marL="0" marR="0" lvl="0" indent="0" algn="l" defTabSz="684213" rtl="0" eaLnBrk="0" fontAlgn="base" latinLnBrk="0" hangingPunct="0">
              <a:lnSpc>
                <a:spcPct val="100000"/>
              </a:lnSpc>
              <a:spcBef>
                <a:spcPct val="30000"/>
              </a:spcBef>
              <a:spcAft>
                <a:spcPct val="0"/>
              </a:spcAft>
              <a:buClrTx/>
              <a:buSzTx/>
              <a:buFontTx/>
              <a:buNone/>
              <a:tabLst/>
              <a:defRPr/>
            </a:pPr>
            <a:r>
              <a:rPr lang="en-US" dirty="0"/>
              <a:t>At 3% ER borrower maximizes PL at 92</a:t>
            </a:r>
          </a:p>
          <a:p>
            <a:pPr marL="0" marR="0" lvl="0" indent="0" algn="l" defTabSz="684213" rtl="0" eaLnBrk="0" fontAlgn="base" latinLnBrk="0" hangingPunct="0">
              <a:lnSpc>
                <a:spcPct val="100000"/>
              </a:lnSpc>
              <a:spcBef>
                <a:spcPct val="30000"/>
              </a:spcBef>
              <a:spcAft>
                <a:spcPct val="0"/>
              </a:spcAft>
              <a:buClrTx/>
              <a:buSzTx/>
              <a:buFontTx/>
              <a:buNone/>
              <a:tabLst/>
              <a:defRPr/>
            </a:pPr>
            <a:r>
              <a:rPr lang="en-US" dirty="0"/>
              <a:t>4% ER borrower maximizes PL at 95</a:t>
            </a:r>
          </a:p>
          <a:p>
            <a:pPr marL="0" marR="0" lvl="0" indent="0" algn="l" defTabSz="684213" rtl="0" eaLnBrk="0" fontAlgn="base" latinLnBrk="0" hangingPunct="0">
              <a:lnSpc>
                <a:spcPct val="100000"/>
              </a:lnSpc>
              <a:spcBef>
                <a:spcPct val="30000"/>
              </a:spcBef>
              <a:spcAft>
                <a:spcPct val="0"/>
              </a:spcAft>
              <a:buClrTx/>
              <a:buSzTx/>
              <a:buFontTx/>
              <a:buNone/>
              <a:tabLst/>
              <a:defRPr/>
            </a:pPr>
            <a:r>
              <a:rPr lang="en-US" dirty="0"/>
              <a:t>5% ER borrower maximizes PL at 97</a:t>
            </a:r>
          </a:p>
        </p:txBody>
      </p:sp>
      <p:sp>
        <p:nvSpPr>
          <p:cNvPr id="4" name="Slide Number Placeholder 3"/>
          <p:cNvSpPr>
            <a:spLocks noGrp="1"/>
          </p:cNvSpPr>
          <p:nvPr>
            <p:ph type="sldNum" sz="quarter" idx="5"/>
          </p:nvPr>
        </p:nvSpPr>
        <p:spPr/>
        <p:txBody>
          <a:bodyPr/>
          <a:lstStyle/>
          <a:p>
            <a:fld id="{10609026-E3A9-804E-B52C-E8D3C1A80B50}" type="slidenum">
              <a:rPr lang="en-US" smtClean="0"/>
              <a:t>106</a:t>
            </a:fld>
            <a:endParaRPr lang="en-US"/>
          </a:p>
        </p:txBody>
      </p:sp>
    </p:spTree>
    <p:extLst>
      <p:ext uri="{BB962C8B-B14F-4D97-AF65-F5344CB8AC3E}">
        <p14:creationId xmlns:p14="http://schemas.microsoft.com/office/powerpoint/2010/main" val="159314057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Confusing to some.  Meant to help programs and loan sustainability.  Assures that the borrower doesn’t use all proceeds at once.</a:t>
            </a:r>
          </a:p>
          <a:p>
            <a:endParaRPr lang="en-US" dirty="0"/>
          </a:p>
          <a:p>
            <a:r>
              <a:rPr lang="en-US" dirty="0"/>
              <a:t>Most HECMs are over 50% drawn so borrower can get 10% at Closing or in year 1.  Made Fixed very unpopular, no payment options AND potential of leaving $ on the table</a:t>
            </a:r>
          </a:p>
        </p:txBody>
      </p:sp>
      <p:sp>
        <p:nvSpPr>
          <p:cNvPr id="4" name="Slide Number Placeholder 3"/>
          <p:cNvSpPr>
            <a:spLocks noGrp="1"/>
          </p:cNvSpPr>
          <p:nvPr>
            <p:ph type="sldNum" sz="quarter" idx="5"/>
          </p:nvPr>
        </p:nvSpPr>
        <p:spPr/>
        <p:txBody>
          <a:bodyPr/>
          <a:lstStyle/>
          <a:p>
            <a:fld id="{10609026-E3A9-804E-B52C-E8D3C1A80B50}" type="slidenum">
              <a:rPr lang="en-US" smtClean="0"/>
              <a:t>107</a:t>
            </a:fld>
            <a:endParaRPr lang="en-US"/>
          </a:p>
        </p:txBody>
      </p:sp>
    </p:spTree>
    <p:extLst>
      <p:ext uri="{BB962C8B-B14F-4D97-AF65-F5344CB8AC3E}">
        <p14:creationId xmlns:p14="http://schemas.microsoft.com/office/powerpoint/2010/main" val="229829860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No waivers, no exceptions</a:t>
            </a:r>
          </a:p>
        </p:txBody>
      </p:sp>
      <p:sp>
        <p:nvSpPr>
          <p:cNvPr id="4" name="Slide Number Placeholder 3"/>
          <p:cNvSpPr>
            <a:spLocks noGrp="1"/>
          </p:cNvSpPr>
          <p:nvPr>
            <p:ph type="sldNum" sz="quarter" idx="5"/>
          </p:nvPr>
        </p:nvSpPr>
        <p:spPr/>
        <p:txBody>
          <a:bodyPr/>
          <a:lstStyle/>
          <a:p>
            <a:fld id="{10609026-E3A9-804E-B52C-E8D3C1A80B50}" type="slidenum">
              <a:rPr lang="en-US" smtClean="0"/>
              <a:t>108</a:t>
            </a:fld>
            <a:endParaRPr lang="en-US"/>
          </a:p>
        </p:txBody>
      </p:sp>
    </p:spTree>
    <p:extLst>
      <p:ext uri="{BB962C8B-B14F-4D97-AF65-F5344CB8AC3E}">
        <p14:creationId xmlns:p14="http://schemas.microsoft.com/office/powerpoint/2010/main" val="346283090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 easier, no IDL restrictions.  ARM margins don’t affect PL, on Fixed Lower rates = lower PLs, opposite of HECMs</a:t>
            </a:r>
          </a:p>
        </p:txBody>
      </p:sp>
      <p:sp>
        <p:nvSpPr>
          <p:cNvPr id="4" name="Slide Number Placeholder 3"/>
          <p:cNvSpPr>
            <a:spLocks noGrp="1"/>
          </p:cNvSpPr>
          <p:nvPr>
            <p:ph type="sldNum" sz="quarter" idx="5"/>
          </p:nvPr>
        </p:nvSpPr>
        <p:spPr/>
        <p:txBody>
          <a:bodyPr/>
          <a:lstStyle/>
          <a:p>
            <a:fld id="{10609026-E3A9-804E-B52C-E8D3C1A80B50}" type="slidenum">
              <a:rPr lang="en-US" smtClean="0"/>
              <a:t>109</a:t>
            </a:fld>
            <a:endParaRPr lang="en-US"/>
          </a:p>
        </p:txBody>
      </p:sp>
    </p:spTree>
    <p:extLst>
      <p:ext uri="{BB962C8B-B14F-4D97-AF65-F5344CB8AC3E}">
        <p14:creationId xmlns:p14="http://schemas.microsoft.com/office/powerpoint/2010/main" val="203694937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Sample PLs are based on 2/24/26 </a:t>
            </a:r>
          </a:p>
        </p:txBody>
      </p:sp>
      <p:sp>
        <p:nvSpPr>
          <p:cNvPr id="4" name="Slide Number Placeholder 3"/>
          <p:cNvSpPr>
            <a:spLocks noGrp="1"/>
          </p:cNvSpPr>
          <p:nvPr>
            <p:ph type="sldNum" sz="quarter" idx="5"/>
          </p:nvPr>
        </p:nvSpPr>
        <p:spPr/>
        <p:txBody>
          <a:bodyPr/>
          <a:lstStyle/>
          <a:p>
            <a:fld id="{10609026-E3A9-804E-B52C-E8D3C1A80B50}" type="slidenum">
              <a:rPr lang="en-US" smtClean="0"/>
              <a:t>110</a:t>
            </a:fld>
            <a:endParaRPr lang="en-US"/>
          </a:p>
        </p:txBody>
      </p:sp>
    </p:spTree>
    <p:extLst>
      <p:ext uri="{BB962C8B-B14F-4D97-AF65-F5344CB8AC3E}">
        <p14:creationId xmlns:p14="http://schemas.microsoft.com/office/powerpoint/2010/main" val="322381110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Cost are like any other loans, but MIP and Origination Fee.</a:t>
            </a:r>
          </a:p>
          <a:p>
            <a:endParaRPr lang="en-US" dirty="0"/>
          </a:p>
          <a:p>
            <a:r>
              <a:rPr lang="en-US" dirty="0"/>
              <a:t>Most (99%) finance CC into loan </a:t>
            </a:r>
          </a:p>
        </p:txBody>
      </p:sp>
      <p:sp>
        <p:nvSpPr>
          <p:cNvPr id="4" name="Slide Number Placeholder 3"/>
          <p:cNvSpPr>
            <a:spLocks noGrp="1"/>
          </p:cNvSpPr>
          <p:nvPr>
            <p:ph type="sldNum" sz="quarter" idx="5"/>
          </p:nvPr>
        </p:nvSpPr>
        <p:spPr/>
        <p:txBody>
          <a:bodyPr/>
          <a:lstStyle/>
          <a:p>
            <a:fld id="{10609026-E3A9-804E-B52C-E8D3C1A80B50}" type="slidenum">
              <a:rPr lang="en-US" smtClean="0"/>
              <a:t>112</a:t>
            </a:fld>
            <a:endParaRPr lang="en-US"/>
          </a:p>
        </p:txBody>
      </p:sp>
    </p:spTree>
    <p:extLst>
      <p:ext uri="{BB962C8B-B14F-4D97-AF65-F5344CB8AC3E}">
        <p14:creationId xmlns:p14="http://schemas.microsoft.com/office/powerpoint/2010/main" val="83639948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609026-E3A9-804E-B52C-E8D3C1A80B50}" type="slidenum">
              <a:rPr lang="en-US" smtClean="0"/>
              <a:t>113</a:t>
            </a:fld>
            <a:endParaRPr lang="en-US"/>
          </a:p>
        </p:txBody>
      </p:sp>
    </p:spTree>
    <p:extLst>
      <p:ext uri="{BB962C8B-B14F-4D97-AF65-F5344CB8AC3E}">
        <p14:creationId xmlns:p14="http://schemas.microsoft.com/office/powerpoint/2010/main" val="179271773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Fees </a:t>
            </a:r>
          </a:p>
          <a:p>
            <a:r>
              <a:rPr lang="en-US" dirty="0"/>
              <a:t>Missouri, Nebraska</a:t>
            </a:r>
          </a:p>
        </p:txBody>
      </p:sp>
      <p:sp>
        <p:nvSpPr>
          <p:cNvPr id="4" name="Slide Number Placeholder 3"/>
          <p:cNvSpPr>
            <a:spLocks noGrp="1"/>
          </p:cNvSpPr>
          <p:nvPr>
            <p:ph type="sldNum" sz="quarter" idx="5"/>
          </p:nvPr>
        </p:nvSpPr>
        <p:spPr/>
        <p:txBody>
          <a:bodyPr/>
          <a:lstStyle/>
          <a:p>
            <a:fld id="{10609026-E3A9-804E-B52C-E8D3C1A80B50}" type="slidenum">
              <a:rPr lang="en-US" smtClean="0"/>
              <a:t>114</a:t>
            </a:fld>
            <a:endParaRPr lang="en-US"/>
          </a:p>
        </p:txBody>
      </p:sp>
    </p:spTree>
    <p:extLst>
      <p:ext uri="{BB962C8B-B14F-4D97-AF65-F5344CB8AC3E}">
        <p14:creationId xmlns:p14="http://schemas.microsoft.com/office/powerpoint/2010/main" val="340720469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from a monthly statement</a:t>
            </a:r>
          </a:p>
        </p:txBody>
      </p:sp>
      <p:sp>
        <p:nvSpPr>
          <p:cNvPr id="4" name="Slide Number Placeholder 3"/>
          <p:cNvSpPr>
            <a:spLocks noGrp="1"/>
          </p:cNvSpPr>
          <p:nvPr>
            <p:ph type="sldNum" sz="quarter" idx="5"/>
          </p:nvPr>
        </p:nvSpPr>
        <p:spPr/>
        <p:txBody>
          <a:bodyPr/>
          <a:lstStyle/>
          <a:p>
            <a:fld id="{10609026-E3A9-804E-B52C-E8D3C1A80B50}" type="slidenum">
              <a:rPr lang="en-US" smtClean="0"/>
              <a:t>115</a:t>
            </a:fld>
            <a:endParaRPr lang="en-US"/>
          </a:p>
        </p:txBody>
      </p:sp>
    </p:spTree>
    <p:extLst>
      <p:ext uri="{BB962C8B-B14F-4D97-AF65-F5344CB8AC3E}">
        <p14:creationId xmlns:p14="http://schemas.microsoft.com/office/powerpoint/2010/main" val="3639394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5130114-1002-4345-9503-40AC6959139E}"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95AB2-BBDA-D64C-82C8-006F9115B4A1}" type="slidenum">
              <a:rPr lang="en-US" smtClean="0"/>
              <a:t>‹#›</a:t>
            </a:fld>
            <a:endParaRPr lang="en-US"/>
          </a:p>
        </p:txBody>
      </p:sp>
    </p:spTree>
    <p:extLst>
      <p:ext uri="{BB962C8B-B14F-4D97-AF65-F5344CB8AC3E}">
        <p14:creationId xmlns:p14="http://schemas.microsoft.com/office/powerpoint/2010/main" val="3649345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130114-1002-4345-9503-40AC6959139E}"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95AB2-BBDA-D64C-82C8-006F9115B4A1}" type="slidenum">
              <a:rPr lang="en-US" smtClean="0"/>
              <a:t>‹#›</a:t>
            </a:fld>
            <a:endParaRPr lang="en-US"/>
          </a:p>
        </p:txBody>
      </p:sp>
    </p:spTree>
    <p:extLst>
      <p:ext uri="{BB962C8B-B14F-4D97-AF65-F5344CB8AC3E}">
        <p14:creationId xmlns:p14="http://schemas.microsoft.com/office/powerpoint/2010/main" val="256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3"/>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3"/>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130114-1002-4345-9503-40AC6959139E}"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95AB2-BBDA-D64C-82C8-006F9115B4A1}" type="slidenum">
              <a:rPr lang="en-US" smtClean="0"/>
              <a:t>‹#›</a:t>
            </a:fld>
            <a:endParaRPr lang="en-US"/>
          </a:p>
        </p:txBody>
      </p:sp>
    </p:spTree>
    <p:extLst>
      <p:ext uri="{BB962C8B-B14F-4D97-AF65-F5344CB8AC3E}">
        <p14:creationId xmlns:p14="http://schemas.microsoft.com/office/powerpoint/2010/main" val="339745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_Dark Text">
    <p:spTree>
      <p:nvGrpSpPr>
        <p:cNvPr id="1" name=""/>
        <p:cNvGrpSpPr/>
        <p:nvPr/>
      </p:nvGrpSpPr>
      <p:grpSpPr>
        <a:xfrm>
          <a:off x="0" y="0"/>
          <a:ext cx="0" cy="0"/>
          <a:chOff x="0" y="0"/>
          <a:chExt cx="0" cy="0"/>
        </a:xfrm>
      </p:grpSpPr>
      <p:sp>
        <p:nvSpPr>
          <p:cNvPr id="34" name="Picture Placeholder 33">
            <a:extLst>
              <a:ext uri="{FF2B5EF4-FFF2-40B4-BE49-F238E27FC236}">
                <a16:creationId xmlns:a16="http://schemas.microsoft.com/office/drawing/2014/main" id="{C6FB39E6-E898-FD4E-86A7-FF3E1D152347}"/>
              </a:ext>
            </a:extLst>
          </p:cNvPr>
          <p:cNvSpPr>
            <a:spLocks noGrp="1"/>
          </p:cNvSpPr>
          <p:nvPr>
            <p:ph type="pic" sz="quarter" idx="19"/>
          </p:nvPr>
        </p:nvSpPr>
        <p:spPr>
          <a:xfrm>
            <a:off x="0" y="1"/>
            <a:ext cx="9144000" cy="4196765"/>
          </a:xfrm>
          <a:solidFill>
            <a:schemeClr val="bg2">
              <a:lumMod val="90000"/>
            </a:schemeClr>
          </a:solidFill>
        </p:spPr>
        <p:txBody>
          <a:bodyPr anchor="ctr"/>
          <a:lstStyle>
            <a:lvl1pPr marL="0" indent="0" algn="ctr">
              <a:buNone/>
              <a:defRPr>
                <a:solidFill>
                  <a:schemeClr val="tx2"/>
                </a:solidFill>
              </a:defRPr>
            </a:lvl1pPr>
          </a:lstStyle>
          <a:p>
            <a:r>
              <a:rPr lang="en-US"/>
              <a:t>Click icon to add picture</a:t>
            </a:r>
            <a:endParaRPr lang="en-US" dirty="0"/>
          </a:p>
        </p:txBody>
      </p:sp>
      <p:sp>
        <p:nvSpPr>
          <p:cNvPr id="31" name="Text Placeholder 30">
            <a:extLst>
              <a:ext uri="{FF2B5EF4-FFF2-40B4-BE49-F238E27FC236}">
                <a16:creationId xmlns:a16="http://schemas.microsoft.com/office/drawing/2014/main" id="{C90FB553-072D-1449-809F-D3FBBDCDFA14}"/>
              </a:ext>
            </a:extLst>
          </p:cNvPr>
          <p:cNvSpPr>
            <a:spLocks noGrp="1"/>
          </p:cNvSpPr>
          <p:nvPr>
            <p:ph type="body" sz="quarter" idx="18" hasCustomPrompt="1"/>
          </p:nvPr>
        </p:nvSpPr>
        <p:spPr>
          <a:xfrm>
            <a:off x="0" y="3851365"/>
            <a:ext cx="9144000" cy="1312280"/>
          </a:xfrm>
          <a:blipFill>
            <a:blip r:embed="rId2" cstate="hqprint">
              <a:extLst>
                <a:ext uri="{28A0092B-C50C-407E-A947-70E740481C1C}">
                  <a14:useLocalDpi xmlns:a14="http://schemas.microsoft.com/office/drawing/2010/main"/>
                </a:ext>
              </a:extLst>
            </a:blip>
            <a:srcRect/>
            <a:stretch>
              <a:fillRect t="4977" b="3181"/>
            </a:stretch>
          </a:blipFill>
        </p:spPr>
        <p:txBody>
          <a:bodyPr/>
          <a:lstStyle>
            <a:lvl1pPr>
              <a:defRPr>
                <a:solidFill>
                  <a:srgbClr val="181717">
                    <a:alpha val="0"/>
                  </a:srgbClr>
                </a:solidFill>
              </a:defRPr>
            </a:lvl1pPr>
          </a:lstStyle>
          <a:p>
            <a:pPr lvl="0"/>
            <a:r>
              <a:rPr lang="en-US" dirty="0"/>
              <a:t> </a:t>
            </a:r>
          </a:p>
        </p:txBody>
      </p:sp>
      <p:sp>
        <p:nvSpPr>
          <p:cNvPr id="29" name="Text Placeholder 28">
            <a:extLst>
              <a:ext uri="{FF2B5EF4-FFF2-40B4-BE49-F238E27FC236}">
                <a16:creationId xmlns:a16="http://schemas.microsoft.com/office/drawing/2014/main" id="{2C8FC940-09BE-4F4B-905D-5204CF9F275E}"/>
              </a:ext>
            </a:extLst>
          </p:cNvPr>
          <p:cNvSpPr>
            <a:spLocks noGrp="1"/>
          </p:cNvSpPr>
          <p:nvPr>
            <p:ph type="body" sz="quarter" idx="17" hasCustomPrompt="1"/>
          </p:nvPr>
        </p:nvSpPr>
        <p:spPr>
          <a:xfrm>
            <a:off x="331563" y="-27451"/>
            <a:ext cx="1353806" cy="985383"/>
          </a:xfrm>
          <a:blipFill>
            <a:blip r:embed="rId3"/>
            <a:srcRect/>
            <a:stretch>
              <a:fillRect l="-109" t="54" r="604" b="2724"/>
            </a:stretch>
          </a:blipFill>
        </p:spPr>
        <p:txBody>
          <a:bodyPr/>
          <a:lstStyle>
            <a:lvl1pPr>
              <a:defRPr>
                <a:solidFill>
                  <a:srgbClr val="FFFFFF">
                    <a:alpha val="0"/>
                  </a:srgbClr>
                </a:solidFill>
              </a:defRPr>
            </a:lvl1pPr>
          </a:lstStyle>
          <a:p>
            <a:pPr lvl="0"/>
            <a:r>
              <a:rPr lang="en-US" dirty="0"/>
              <a:t> </a:t>
            </a:r>
          </a:p>
        </p:txBody>
      </p:sp>
      <p:sp>
        <p:nvSpPr>
          <p:cNvPr id="23" name="Text Placeholder 22">
            <a:extLst>
              <a:ext uri="{FF2B5EF4-FFF2-40B4-BE49-F238E27FC236}">
                <a16:creationId xmlns:a16="http://schemas.microsoft.com/office/drawing/2014/main" id="{D2C210BD-8696-A741-94F4-27D0821669B0}"/>
              </a:ext>
            </a:extLst>
          </p:cNvPr>
          <p:cNvSpPr>
            <a:spLocks noGrp="1"/>
          </p:cNvSpPr>
          <p:nvPr>
            <p:ph type="body" sz="quarter" idx="16" hasCustomPrompt="1"/>
          </p:nvPr>
        </p:nvSpPr>
        <p:spPr>
          <a:xfrm>
            <a:off x="462644" y="193930"/>
            <a:ext cx="1066800" cy="434012"/>
          </a:xfrm>
        </p:spPr>
        <p:txBody>
          <a:bodyPr/>
          <a:lstStyle>
            <a:lvl1pPr marL="0" indent="0" algn="ctr">
              <a:buNone/>
              <a:defRPr sz="1000">
                <a:solidFill>
                  <a:schemeClr val="bg1"/>
                </a:solidFill>
              </a:defRPr>
            </a:lvl1pPr>
          </a:lstStyle>
          <a:p>
            <a:pPr lvl="0"/>
            <a:r>
              <a:rPr lang="en-US" dirty="0"/>
              <a:t>PRODUCT TAB</a:t>
            </a:r>
          </a:p>
        </p:txBody>
      </p:sp>
      <p:sp>
        <p:nvSpPr>
          <p:cNvPr id="11" name="Text Placeholder 10"/>
          <p:cNvSpPr>
            <a:spLocks noGrp="1"/>
          </p:cNvSpPr>
          <p:nvPr>
            <p:ph type="body" sz="quarter" idx="12" hasCustomPrompt="1"/>
          </p:nvPr>
        </p:nvSpPr>
        <p:spPr>
          <a:xfrm>
            <a:off x="339726" y="1422401"/>
            <a:ext cx="3833812" cy="1731241"/>
          </a:xfrm>
          <a:noFill/>
        </p:spPr>
        <p:txBody>
          <a:bodyPr anchor="ctr" anchorCtr="0"/>
          <a:lstStyle>
            <a:lvl1pPr marL="0" indent="0">
              <a:buNone/>
              <a:defRPr sz="3500" b="1">
                <a:solidFill>
                  <a:schemeClr val="bg2">
                    <a:lumMod val="25000"/>
                  </a:schemeClr>
                </a:solidFill>
              </a:defRPr>
            </a:lvl1pPr>
            <a:lvl2pPr marL="342884" indent="0">
              <a:buNone/>
              <a:defRPr/>
            </a:lvl2pPr>
            <a:lvl3pPr marL="685766" indent="0">
              <a:buNone/>
              <a:defRPr/>
            </a:lvl3pPr>
            <a:lvl4pPr marL="1028649" indent="0">
              <a:buNone/>
              <a:defRPr/>
            </a:lvl4pPr>
            <a:lvl5pPr marL="1371532" indent="0">
              <a:buNone/>
              <a:defRPr/>
            </a:lvl5pPr>
          </a:lstStyle>
          <a:p>
            <a:pPr lvl="0"/>
            <a:r>
              <a:rPr lang="en-US" dirty="0"/>
              <a:t>CLICK TO EDIT MASTER TEXT STYLES.</a:t>
            </a:r>
          </a:p>
        </p:txBody>
      </p:sp>
      <p:sp>
        <p:nvSpPr>
          <p:cNvPr id="12" name="Text Placeholder 10"/>
          <p:cNvSpPr>
            <a:spLocks noGrp="1"/>
          </p:cNvSpPr>
          <p:nvPr>
            <p:ph type="body" sz="quarter" idx="13" hasCustomPrompt="1"/>
          </p:nvPr>
        </p:nvSpPr>
        <p:spPr>
          <a:xfrm>
            <a:off x="339726" y="4459515"/>
            <a:ext cx="3833812" cy="314182"/>
          </a:xfrm>
          <a:noFill/>
        </p:spPr>
        <p:txBody>
          <a:bodyPr/>
          <a:lstStyle>
            <a:lvl1pPr marL="0" indent="0">
              <a:buNone/>
              <a:defRPr sz="1400" b="1">
                <a:solidFill>
                  <a:schemeClr val="tx1"/>
                </a:solidFill>
              </a:defRPr>
            </a:lvl1pPr>
            <a:lvl2pPr marL="342884" indent="0">
              <a:buNone/>
              <a:defRPr/>
            </a:lvl2pPr>
            <a:lvl3pPr marL="685766" indent="0">
              <a:buNone/>
              <a:defRPr/>
            </a:lvl3pPr>
            <a:lvl4pPr marL="1028649" indent="0">
              <a:buNone/>
              <a:defRPr/>
            </a:lvl4pPr>
            <a:lvl5pPr marL="1371532" indent="0">
              <a:buNone/>
              <a:defRPr/>
            </a:lvl5pPr>
          </a:lstStyle>
          <a:p>
            <a:pPr lvl="0"/>
            <a:r>
              <a:rPr lang="en-US" dirty="0"/>
              <a:t>Click to edit Master text styles.</a:t>
            </a:r>
          </a:p>
        </p:txBody>
      </p:sp>
      <p:sp>
        <p:nvSpPr>
          <p:cNvPr id="17" name="Text Placeholder 16">
            <a:extLst>
              <a:ext uri="{FF2B5EF4-FFF2-40B4-BE49-F238E27FC236}">
                <a16:creationId xmlns:a16="http://schemas.microsoft.com/office/drawing/2014/main" id="{2484359E-A663-CC43-87CF-CC716ECC2808}"/>
              </a:ext>
            </a:extLst>
          </p:cNvPr>
          <p:cNvSpPr>
            <a:spLocks noGrp="1"/>
          </p:cNvSpPr>
          <p:nvPr>
            <p:ph type="body" sz="quarter" idx="15" hasCustomPrompt="1"/>
          </p:nvPr>
        </p:nvSpPr>
        <p:spPr>
          <a:xfrm>
            <a:off x="0" y="4925786"/>
            <a:ext cx="661307" cy="217713"/>
          </a:xfrm>
        </p:spPr>
        <p:txBody>
          <a:bodyPr/>
          <a:lstStyle>
            <a:lvl1pPr marL="0" indent="0">
              <a:buNone/>
              <a:defRPr sz="800">
                <a:solidFill>
                  <a:schemeClr val="bg2">
                    <a:lumMod val="50000"/>
                  </a:schemeClr>
                </a:solidFill>
              </a:defRPr>
            </a:lvl1pPr>
            <a:lvl2pPr>
              <a:defRPr sz="900">
                <a:solidFill>
                  <a:schemeClr val="bg2">
                    <a:lumMod val="50000"/>
                  </a:schemeClr>
                </a:solidFill>
              </a:defRPr>
            </a:lvl2pPr>
            <a:lvl3pPr>
              <a:defRPr sz="900">
                <a:solidFill>
                  <a:schemeClr val="bg2">
                    <a:lumMod val="50000"/>
                  </a:schemeClr>
                </a:solidFill>
              </a:defRPr>
            </a:lvl3pPr>
            <a:lvl4pPr>
              <a:defRPr sz="900">
                <a:solidFill>
                  <a:schemeClr val="bg2">
                    <a:lumMod val="50000"/>
                  </a:schemeClr>
                </a:solidFill>
              </a:defRPr>
            </a:lvl4pPr>
            <a:lvl5pPr>
              <a:defRPr sz="900">
                <a:solidFill>
                  <a:schemeClr val="bg2">
                    <a:lumMod val="50000"/>
                  </a:schemeClr>
                </a:solidFill>
              </a:defRPr>
            </a:lvl5pPr>
          </a:lstStyle>
          <a:p>
            <a:pPr lvl="0"/>
            <a:r>
              <a:rPr lang="en-US" dirty="0"/>
              <a:t>XXXXXX</a:t>
            </a:r>
          </a:p>
        </p:txBody>
      </p:sp>
      <p:sp>
        <p:nvSpPr>
          <p:cNvPr id="2" name="Rectangle 1">
            <a:extLst>
              <a:ext uri="{FF2B5EF4-FFF2-40B4-BE49-F238E27FC236}">
                <a16:creationId xmlns:a16="http://schemas.microsoft.com/office/drawing/2014/main" id="{899A8073-0A97-D7E1-45B4-8DEA01C4D756}"/>
              </a:ext>
            </a:extLst>
          </p:cNvPr>
          <p:cNvSpPr/>
          <p:nvPr userDrawn="1"/>
        </p:nvSpPr>
        <p:spPr>
          <a:xfrm>
            <a:off x="6276111" y="4319621"/>
            <a:ext cx="2867890" cy="823878"/>
          </a:xfrm>
          <a:prstGeom prst="rect">
            <a:avLst/>
          </a:prstGeom>
          <a:solidFill>
            <a:srgbClr val="FFFC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v</a:t>
            </a:r>
          </a:p>
        </p:txBody>
      </p:sp>
      <p:pic>
        <p:nvPicPr>
          <p:cNvPr id="3" name="Picture 2">
            <a:extLst>
              <a:ext uri="{FF2B5EF4-FFF2-40B4-BE49-F238E27FC236}">
                <a16:creationId xmlns:a16="http://schemas.microsoft.com/office/drawing/2014/main" id="{6C13B185-1663-83A9-BE4F-EE7128102216}"/>
              </a:ext>
            </a:extLst>
          </p:cNvPr>
          <p:cNvPicPr>
            <a:picLocks noChangeAspect="1"/>
          </p:cNvPicPr>
          <p:nvPr userDrawn="1"/>
        </p:nvPicPr>
        <p:blipFill>
          <a:blip r:embed="rId4"/>
          <a:srcRect t="13057" b="13057"/>
          <a:stretch/>
        </p:blipFill>
        <p:spPr bwMode="auto">
          <a:xfrm>
            <a:off x="6822340" y="4326797"/>
            <a:ext cx="2106930" cy="5556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48689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19A896CF-B5D5-6D4B-8DD1-43A4182BC348}"/>
              </a:ext>
            </a:extLst>
          </p:cNvPr>
          <p:cNvSpPr>
            <a:spLocks noGrp="1"/>
          </p:cNvSpPr>
          <p:nvPr>
            <p:ph type="sldNum" sz="quarter" idx="10"/>
          </p:nvPr>
        </p:nvSpPr>
        <p:spPr/>
        <p:txBody>
          <a:bodyPr/>
          <a:lstStyle>
            <a:lvl1pPr>
              <a:defRPr sz="750">
                <a:solidFill>
                  <a:schemeClr val="bg2">
                    <a:lumMod val="50000"/>
                  </a:schemeClr>
                </a:solidFill>
              </a:defRPr>
            </a:lvl1pPr>
          </a:lstStyle>
          <a:p>
            <a:pPr>
              <a:defRPr/>
            </a:pPr>
            <a:fld id="{2E73F5BD-59BF-F045-9B7F-483692430C8A}" type="slidenum">
              <a:rPr lang="en-US"/>
              <a:pPr>
                <a:defRPr/>
              </a:pPr>
              <a:t>‹#›</a:t>
            </a:fld>
            <a:endParaRPr lang="en-US" dirty="0"/>
          </a:p>
        </p:txBody>
      </p:sp>
    </p:spTree>
    <p:extLst>
      <p:ext uri="{BB962C8B-B14F-4D97-AF65-F5344CB8AC3E}">
        <p14:creationId xmlns:p14="http://schemas.microsoft.com/office/powerpoint/2010/main" val="136372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130114-1002-4345-9503-40AC6959139E}"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95AB2-BBDA-D64C-82C8-006F9115B4A1}" type="slidenum">
              <a:rPr lang="en-US" smtClean="0"/>
              <a:t>‹#›</a:t>
            </a:fld>
            <a:endParaRPr lang="en-US"/>
          </a:p>
        </p:txBody>
      </p:sp>
    </p:spTree>
    <p:extLst>
      <p:ext uri="{BB962C8B-B14F-4D97-AF65-F5344CB8AC3E}">
        <p14:creationId xmlns:p14="http://schemas.microsoft.com/office/powerpoint/2010/main" val="2538614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7"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130114-1002-4345-9503-40AC6959139E}"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95AB2-BBDA-D64C-82C8-006F9115B4A1}" type="slidenum">
              <a:rPr lang="en-US" smtClean="0"/>
              <a:t>‹#›</a:t>
            </a:fld>
            <a:endParaRPr lang="en-US"/>
          </a:p>
        </p:txBody>
      </p:sp>
    </p:spTree>
    <p:extLst>
      <p:ext uri="{BB962C8B-B14F-4D97-AF65-F5344CB8AC3E}">
        <p14:creationId xmlns:p14="http://schemas.microsoft.com/office/powerpoint/2010/main" val="3952704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5130114-1002-4345-9503-40AC6959139E}" type="datetimeFigureOut">
              <a:rPr lang="en-US" smtClean="0"/>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495AB2-BBDA-D64C-82C8-006F9115B4A1}" type="slidenum">
              <a:rPr lang="en-US" smtClean="0"/>
              <a:t>‹#›</a:t>
            </a:fld>
            <a:endParaRPr lang="en-US"/>
          </a:p>
        </p:txBody>
      </p:sp>
    </p:spTree>
    <p:extLst>
      <p:ext uri="{BB962C8B-B14F-4D97-AF65-F5344CB8AC3E}">
        <p14:creationId xmlns:p14="http://schemas.microsoft.com/office/powerpoint/2010/main" val="3315338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5130114-1002-4345-9503-40AC6959139E}" type="datetimeFigureOut">
              <a:rPr lang="en-US" smtClean="0"/>
              <a:t>7/15/2026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495AB2-BBDA-D64C-82C8-006F9115B4A1}" type="slidenum">
              <a:rPr lang="en-US" smtClean="0"/>
              <a:t>‹#›</a:t>
            </a:fld>
            <a:endParaRPr lang="en-US"/>
          </a:p>
        </p:txBody>
      </p:sp>
    </p:spTree>
    <p:extLst>
      <p:ext uri="{BB962C8B-B14F-4D97-AF65-F5344CB8AC3E}">
        <p14:creationId xmlns:p14="http://schemas.microsoft.com/office/powerpoint/2010/main" val="1443454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5130114-1002-4345-9503-40AC6959139E}" type="datetimeFigureOut">
              <a:rPr lang="en-US" smtClean="0"/>
              <a:t>7/15/2026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495AB2-BBDA-D64C-82C8-006F9115B4A1}" type="slidenum">
              <a:rPr lang="en-US" smtClean="0"/>
              <a:t>‹#›</a:t>
            </a:fld>
            <a:endParaRPr lang="en-US"/>
          </a:p>
        </p:txBody>
      </p:sp>
    </p:spTree>
    <p:extLst>
      <p:ext uri="{BB962C8B-B14F-4D97-AF65-F5344CB8AC3E}">
        <p14:creationId xmlns:p14="http://schemas.microsoft.com/office/powerpoint/2010/main" val="3836976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130114-1002-4345-9503-40AC6959139E}" type="datetimeFigureOut">
              <a:rPr lang="en-US" smtClean="0"/>
              <a:t>7/15/2026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495AB2-BBDA-D64C-82C8-006F9115B4A1}" type="slidenum">
              <a:rPr lang="en-US" smtClean="0"/>
              <a:t>‹#›</a:t>
            </a:fld>
            <a:endParaRPr lang="en-US"/>
          </a:p>
        </p:txBody>
      </p:sp>
    </p:spTree>
    <p:extLst>
      <p:ext uri="{BB962C8B-B14F-4D97-AF65-F5344CB8AC3E}">
        <p14:creationId xmlns:p14="http://schemas.microsoft.com/office/powerpoint/2010/main" val="358783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5130114-1002-4345-9503-40AC6959139E}" type="datetimeFigureOut">
              <a:rPr lang="en-US" smtClean="0"/>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495AB2-BBDA-D64C-82C8-006F9115B4A1}" type="slidenum">
              <a:rPr lang="en-US" smtClean="0"/>
              <a:t>‹#›</a:t>
            </a:fld>
            <a:endParaRPr lang="en-US"/>
          </a:p>
        </p:txBody>
      </p:sp>
    </p:spTree>
    <p:extLst>
      <p:ext uri="{BB962C8B-B14F-4D97-AF65-F5344CB8AC3E}">
        <p14:creationId xmlns:p14="http://schemas.microsoft.com/office/powerpoint/2010/main" val="867218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5130114-1002-4345-9503-40AC6959139E}" type="datetimeFigureOut">
              <a:rPr lang="en-US" smtClean="0"/>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495AB2-BBDA-D64C-82C8-006F9115B4A1}" type="slidenum">
              <a:rPr lang="en-US" smtClean="0"/>
              <a:t>‹#›</a:t>
            </a:fld>
            <a:endParaRPr lang="en-US"/>
          </a:p>
        </p:txBody>
      </p:sp>
    </p:spTree>
    <p:extLst>
      <p:ext uri="{BB962C8B-B14F-4D97-AF65-F5344CB8AC3E}">
        <p14:creationId xmlns:p14="http://schemas.microsoft.com/office/powerpoint/2010/main" val="2831764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A5130114-1002-4345-9503-40AC6959139E}" type="datetimeFigureOut">
              <a:rPr lang="en-US" smtClean="0"/>
              <a:t>7/15/2026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81495AB2-BBDA-D64C-82C8-006F9115B4A1}" type="slidenum">
              <a:rPr lang="en-US" smtClean="0"/>
              <a:t>‹#›</a:t>
            </a:fld>
            <a:endParaRPr lang="en-US"/>
          </a:p>
        </p:txBody>
      </p:sp>
      <p:sp>
        <p:nvSpPr>
          <p:cNvPr id="7" name="Slide Number Placeholder 5">
            <a:extLst>
              <a:ext uri="{FF2B5EF4-FFF2-40B4-BE49-F238E27FC236}">
                <a16:creationId xmlns:a16="http://schemas.microsoft.com/office/drawing/2014/main" id="{B4CBAD75-69C9-E5F5-598D-22F9D2FF352B}"/>
              </a:ext>
            </a:extLst>
          </p:cNvPr>
          <p:cNvSpPr txBox="1">
            <a:spLocks/>
          </p:cNvSpPr>
          <p:nvPr userDrawn="1"/>
        </p:nvSpPr>
        <p:spPr>
          <a:xfrm>
            <a:off x="8707120" y="4860128"/>
            <a:ext cx="37854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472046D3-0E4F-709F-BC66-E811D2504798}"/>
              </a:ext>
            </a:extLst>
          </p:cNvPr>
          <p:cNvPicPr>
            <a:picLocks noChangeAspect="1"/>
          </p:cNvPicPr>
          <p:nvPr userDrawn="1"/>
        </p:nvPicPr>
        <p:blipFill>
          <a:blip r:embed="rId15"/>
          <a:stretch>
            <a:fillRect/>
          </a:stretch>
        </p:blipFill>
        <p:spPr>
          <a:xfrm>
            <a:off x="6966113" y="4501827"/>
            <a:ext cx="1938646" cy="405370"/>
          </a:xfrm>
          <a:prstGeom prst="rect">
            <a:avLst/>
          </a:prstGeom>
        </p:spPr>
      </p:pic>
    </p:spTree>
    <p:extLst>
      <p:ext uri="{BB962C8B-B14F-4D97-AF65-F5344CB8AC3E}">
        <p14:creationId xmlns:p14="http://schemas.microsoft.com/office/powerpoint/2010/main" val="319435822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0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0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0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9.xml"/><Relationship Id="rId1" Type="http://schemas.openxmlformats.org/officeDocument/2006/relationships/slideLayout" Target="../slideLayouts/slideLayout1.xml"/><Relationship Id="rId5" Type="http://schemas.openxmlformats.org/officeDocument/2006/relationships/hyperlink" Target="https://www.hud.gov/stat/sfh/hecm" TargetMode="External"/><Relationship Id="rId4" Type="http://schemas.openxmlformats.org/officeDocument/2006/relationships/image" Target="../media/image23.png"/></Relationships>
</file>

<file path=ppt/slides/_rels/slide10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0.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10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1.xml"/><Relationship Id="rId1" Type="http://schemas.openxmlformats.org/officeDocument/2006/relationships/slideLayout" Target="../slideLayouts/slideLayout1.xml"/><Relationship Id="rId5" Type="http://schemas.openxmlformats.org/officeDocument/2006/relationships/image" Target="../media/image39.emf"/><Relationship Id="rId4" Type="http://schemas.openxmlformats.org/officeDocument/2006/relationships/package" Target="../embeddings/Microsoft_Excel_Worksheet.xlsx"/></Relationships>
</file>

<file path=ppt/slides/_rels/slide10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3.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png"/></Relationships>
</file>

<file path=ppt/slides/_rels/slide10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1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5.xml"/><Relationship Id="rId1" Type="http://schemas.openxmlformats.org/officeDocument/2006/relationships/slideLayout" Target="../slideLayouts/slideLayout1.xml"/><Relationship Id="rId5" Type="http://schemas.openxmlformats.org/officeDocument/2006/relationships/image" Target="../media/image43.emf"/><Relationship Id="rId4" Type="http://schemas.openxmlformats.org/officeDocument/2006/relationships/package" Target="../embeddings/Microsoft_Excel_Worksheet1.xlsx"/></Relationships>
</file>

<file path=ppt/slides/_rels/slide1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8.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4.png"/></Relationships>
</file>

<file path=ppt/slides/_rels/slide1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9.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0.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1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2.xml"/><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50.png"/></Relationships>
</file>

<file path=ppt/slides/_rels/slide1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4.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1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5.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1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1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0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7.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7.png"/><Relationship Id="rId7" Type="http://schemas.openxmlformats.org/officeDocument/2006/relationships/image" Target="../media/image60.png"/><Relationship Id="rId2" Type="http://schemas.openxmlformats.org/officeDocument/2006/relationships/notesSlide" Target="../notesSlides/notesSlide107.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9.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1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1.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7.png"/><Relationship Id="rId7" Type="http://schemas.openxmlformats.org/officeDocument/2006/relationships/diagramColors" Target="../diagrams/colors15.xml"/><Relationship Id="rId2" Type="http://schemas.openxmlformats.org/officeDocument/2006/relationships/notesSlide" Target="../notesSlides/notesSlide111.xml"/><Relationship Id="rId1" Type="http://schemas.openxmlformats.org/officeDocument/2006/relationships/slideLayout" Target="../slideLayouts/slideLayout1.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1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64.png"/><Relationship Id="rId2" Type="http://schemas.openxmlformats.org/officeDocument/2006/relationships/notesSlide" Target="../notesSlides/notesSlide113.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58.png"/></Relationships>
</file>

<file path=ppt/slides/_rels/slide1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4.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1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5.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1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6.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1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7.xml"/><Relationship Id="rId1" Type="http://schemas.openxmlformats.org/officeDocument/2006/relationships/slideLayout" Target="../slideLayouts/slideLayout2.xml"/><Relationship Id="rId6" Type="http://schemas.openxmlformats.org/officeDocument/2006/relationships/hyperlink" Target="https://pxhere.com/id/photo/990200" TargetMode="External"/><Relationship Id="rId5" Type="http://schemas.openxmlformats.org/officeDocument/2006/relationships/image" Target="../media/image65.jpg"/><Relationship Id="rId4" Type="http://schemas.openxmlformats.org/officeDocument/2006/relationships/image" Target="../media/image64.png"/></Relationships>
</file>

<file path=ppt/slides/_rels/slide1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9.xml"/><Relationship Id="rId1" Type="http://schemas.openxmlformats.org/officeDocument/2006/relationships/slideLayout" Target="../slideLayouts/slideLayout1.xml"/><Relationship Id="rId5" Type="http://schemas.openxmlformats.org/officeDocument/2006/relationships/hyperlink" Target="https://pxhere.com/id/photo/990200" TargetMode="External"/><Relationship Id="rId4" Type="http://schemas.openxmlformats.org/officeDocument/2006/relationships/image" Target="../media/image65.jp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1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1.xml"/><Relationship Id="rId1" Type="http://schemas.openxmlformats.org/officeDocument/2006/relationships/slideLayout" Target="../slideLayouts/slideLayout1.xml"/><Relationship Id="rId5" Type="http://schemas.openxmlformats.org/officeDocument/2006/relationships/hyperlink" Target="https://pxhere.com/id/photo/990200" TargetMode="External"/><Relationship Id="rId4" Type="http://schemas.openxmlformats.org/officeDocument/2006/relationships/image" Target="../media/image65.jpg"/></Relationships>
</file>

<file path=ppt/slides/_rels/slide14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hyperlink" Target="https://pxhere.com/id/photo/990200" TargetMode="External"/></Relationships>
</file>

<file path=ppt/slides/_rels/slide143.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hyperlink" Target="https://pxhere.com/id/photo/990200" TargetMode="External"/></Relationships>
</file>

<file path=ppt/slides/_rels/slide1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2.xml"/><Relationship Id="rId1" Type="http://schemas.openxmlformats.org/officeDocument/2006/relationships/slideLayout" Target="../slideLayouts/slideLayout1.xml"/><Relationship Id="rId5" Type="http://schemas.openxmlformats.org/officeDocument/2006/relationships/hyperlink" Target="https://pxhere.com/id/photo/990200" TargetMode="External"/><Relationship Id="rId4" Type="http://schemas.openxmlformats.org/officeDocument/2006/relationships/image" Target="../media/image65.jpg"/></Relationships>
</file>

<file path=ppt/slides/_rels/slide145.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15.png"/><Relationship Id="rId7" Type="http://schemas.openxmlformats.org/officeDocument/2006/relationships/diagramColors" Target="../diagrams/colors16.xml"/><Relationship Id="rId2" Type="http://schemas.openxmlformats.org/officeDocument/2006/relationships/notesSlide" Target="../notesSlides/notesSlide123.xml"/><Relationship Id="rId1" Type="http://schemas.openxmlformats.org/officeDocument/2006/relationships/slideLayout" Target="../slideLayouts/slideLayout2.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146.xml.rels><?xml version="1.0" encoding="UTF-8" standalone="yes"?>
<Relationships xmlns="http://schemas.openxmlformats.org/package/2006/relationships"><Relationship Id="rId8" Type="http://schemas.microsoft.com/office/2007/relationships/diagramDrawing" Target="../diagrams/drawing17.xml"/><Relationship Id="rId13" Type="http://schemas.microsoft.com/office/2007/relationships/diagramDrawing" Target="../diagrams/drawing18.xml"/><Relationship Id="rId3" Type="http://schemas.openxmlformats.org/officeDocument/2006/relationships/image" Target="../media/image7.png"/><Relationship Id="rId7" Type="http://schemas.openxmlformats.org/officeDocument/2006/relationships/diagramColors" Target="../diagrams/colors17.xml"/><Relationship Id="rId12" Type="http://schemas.openxmlformats.org/officeDocument/2006/relationships/diagramColors" Target="../diagrams/colors18.xml"/><Relationship Id="rId2" Type="http://schemas.openxmlformats.org/officeDocument/2006/relationships/notesSlide" Target="../notesSlides/notesSlide124.xml"/><Relationship Id="rId1" Type="http://schemas.openxmlformats.org/officeDocument/2006/relationships/slideLayout" Target="../slideLayouts/slideLayout1.xml"/><Relationship Id="rId6" Type="http://schemas.openxmlformats.org/officeDocument/2006/relationships/diagramQuickStyle" Target="../diagrams/quickStyle17.xml"/><Relationship Id="rId11" Type="http://schemas.openxmlformats.org/officeDocument/2006/relationships/diagramQuickStyle" Target="../diagrams/quickStyle18.xml"/><Relationship Id="rId5" Type="http://schemas.openxmlformats.org/officeDocument/2006/relationships/diagramLayout" Target="../diagrams/layout17.xml"/><Relationship Id="rId10" Type="http://schemas.openxmlformats.org/officeDocument/2006/relationships/diagramLayout" Target="../diagrams/layout18.xml"/><Relationship Id="rId4" Type="http://schemas.openxmlformats.org/officeDocument/2006/relationships/diagramData" Target="../diagrams/data17.xml"/><Relationship Id="rId9" Type="http://schemas.openxmlformats.org/officeDocument/2006/relationships/diagramData" Target="../diagrams/data18.xml"/></Relationships>
</file>

<file path=ppt/slides/_rels/slide1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5.jpg"/><Relationship Id="rId7" Type="http://schemas.openxmlformats.org/officeDocument/2006/relationships/customXml" Target="../ink/ink2.xml"/><Relationship Id="rId2" Type="http://schemas.openxmlformats.org/officeDocument/2006/relationships/notesSlide" Target="../notesSlides/notesSlide127.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customXml" Target="../ink/ink1.xml"/><Relationship Id="rId10" Type="http://schemas.openxmlformats.org/officeDocument/2006/relationships/image" Target="../media/image7.png"/><Relationship Id="rId4" Type="http://schemas.openxmlformats.org/officeDocument/2006/relationships/hyperlink" Target="https://pxhere.com/id/photo/990200" TargetMode="External"/><Relationship Id="rId9" Type="http://schemas.openxmlformats.org/officeDocument/2006/relationships/customXml" Target="../ink/ink3.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0.xml.rels><?xml version="1.0" encoding="UTF-8" standalone="yes"?>
<Relationships xmlns="http://schemas.openxmlformats.org/package/2006/relationships"><Relationship Id="rId8" Type="http://schemas.openxmlformats.org/officeDocument/2006/relationships/customXml" Target="../ink/ink5.xml"/><Relationship Id="rId13" Type="http://schemas.openxmlformats.org/officeDocument/2006/relationships/customXml" Target="../ink/ink8.xml"/><Relationship Id="rId18" Type="http://schemas.openxmlformats.org/officeDocument/2006/relationships/image" Target="../media/image70.png"/><Relationship Id="rId3" Type="http://schemas.openxmlformats.org/officeDocument/2006/relationships/image" Target="../media/image7.png"/><Relationship Id="rId21" Type="http://schemas.openxmlformats.org/officeDocument/2006/relationships/customXml" Target="../ink/ink12.xml"/><Relationship Id="rId7" Type="http://schemas.openxmlformats.org/officeDocument/2006/relationships/image" Target="../media/image65.png"/><Relationship Id="rId12" Type="http://schemas.openxmlformats.org/officeDocument/2006/relationships/image" Target="../media/image67.png"/><Relationship Id="rId17" Type="http://schemas.openxmlformats.org/officeDocument/2006/relationships/customXml" Target="../ink/ink10.xml"/><Relationship Id="rId2" Type="http://schemas.openxmlformats.org/officeDocument/2006/relationships/notesSlide" Target="../notesSlides/notesSlide128.xml"/><Relationship Id="rId16" Type="http://schemas.openxmlformats.org/officeDocument/2006/relationships/image" Target="../media/image69.png"/><Relationship Id="rId20" Type="http://schemas.openxmlformats.org/officeDocument/2006/relationships/image" Target="../media/image71.png"/><Relationship Id="rId1" Type="http://schemas.openxmlformats.org/officeDocument/2006/relationships/slideLayout" Target="../slideLayouts/slideLayout1.xml"/><Relationship Id="rId6" Type="http://schemas.openxmlformats.org/officeDocument/2006/relationships/customXml" Target="../ink/ink4.xml"/><Relationship Id="rId11" Type="http://schemas.openxmlformats.org/officeDocument/2006/relationships/customXml" Target="../ink/ink7.xml"/><Relationship Id="rId5" Type="http://schemas.openxmlformats.org/officeDocument/2006/relationships/hyperlink" Target="https://pxhere.com/id/photo/990200" TargetMode="External"/><Relationship Id="rId15" Type="http://schemas.openxmlformats.org/officeDocument/2006/relationships/customXml" Target="../ink/ink9.xml"/><Relationship Id="rId10" Type="http://schemas.openxmlformats.org/officeDocument/2006/relationships/customXml" Target="../ink/ink6.xml"/><Relationship Id="rId19" Type="http://schemas.openxmlformats.org/officeDocument/2006/relationships/customXml" Target="../ink/ink11.xml"/><Relationship Id="rId4" Type="http://schemas.openxmlformats.org/officeDocument/2006/relationships/image" Target="../media/image65.jpg"/><Relationship Id="rId9" Type="http://schemas.openxmlformats.org/officeDocument/2006/relationships/image" Target="../media/image66.png"/><Relationship Id="rId14" Type="http://schemas.openxmlformats.org/officeDocument/2006/relationships/image" Target="../media/image68.png"/><Relationship Id="rId22" Type="http://schemas.openxmlformats.org/officeDocument/2006/relationships/image" Target="../media/image72.png"/></Relationships>
</file>

<file path=ppt/slides/_rels/slide151.xml.rels><?xml version="1.0" encoding="UTF-8" standalone="yes"?>
<Relationships xmlns="http://schemas.openxmlformats.org/package/2006/relationships"><Relationship Id="rId8" Type="http://schemas.openxmlformats.org/officeDocument/2006/relationships/customXml" Target="../ink/ink14.xml"/><Relationship Id="rId13" Type="http://schemas.openxmlformats.org/officeDocument/2006/relationships/customXml" Target="../ink/ink17.xml"/><Relationship Id="rId18" Type="http://schemas.openxmlformats.org/officeDocument/2006/relationships/image" Target="../media/image71.png"/><Relationship Id="rId3" Type="http://schemas.openxmlformats.org/officeDocument/2006/relationships/image" Target="../media/image7.png"/><Relationship Id="rId7" Type="http://schemas.openxmlformats.org/officeDocument/2006/relationships/image" Target="../media/image65.png"/><Relationship Id="rId12" Type="http://schemas.openxmlformats.org/officeDocument/2006/relationships/image" Target="../media/image68.png"/><Relationship Id="rId17" Type="http://schemas.openxmlformats.org/officeDocument/2006/relationships/customXml" Target="../ink/ink19.xml"/><Relationship Id="rId2" Type="http://schemas.openxmlformats.org/officeDocument/2006/relationships/notesSlide" Target="../notesSlides/notesSlide129.xml"/><Relationship Id="rId16" Type="http://schemas.openxmlformats.org/officeDocument/2006/relationships/image" Target="../media/image70.png"/><Relationship Id="rId20" Type="http://schemas.openxmlformats.org/officeDocument/2006/relationships/image" Target="../media/image72.png"/><Relationship Id="rId1" Type="http://schemas.openxmlformats.org/officeDocument/2006/relationships/slideLayout" Target="../slideLayouts/slideLayout1.xml"/><Relationship Id="rId6" Type="http://schemas.openxmlformats.org/officeDocument/2006/relationships/customXml" Target="../ink/ink13.xml"/><Relationship Id="rId11" Type="http://schemas.openxmlformats.org/officeDocument/2006/relationships/customXml" Target="../ink/ink16.xml"/><Relationship Id="rId5" Type="http://schemas.openxmlformats.org/officeDocument/2006/relationships/hyperlink" Target="https://pxhere.com/id/photo/990200" TargetMode="External"/><Relationship Id="rId15" Type="http://schemas.openxmlformats.org/officeDocument/2006/relationships/customXml" Target="../ink/ink18.xml"/><Relationship Id="rId10" Type="http://schemas.openxmlformats.org/officeDocument/2006/relationships/customXml" Target="../ink/ink15.xml"/><Relationship Id="rId19" Type="http://schemas.openxmlformats.org/officeDocument/2006/relationships/customXml" Target="../ink/ink20.xml"/><Relationship Id="rId4" Type="http://schemas.openxmlformats.org/officeDocument/2006/relationships/image" Target="../media/image65.jpg"/><Relationship Id="rId9" Type="http://schemas.openxmlformats.org/officeDocument/2006/relationships/image" Target="../media/image66.png"/><Relationship Id="rId14" Type="http://schemas.openxmlformats.org/officeDocument/2006/relationships/image" Target="../media/image69.png"/></Relationships>
</file>

<file path=ppt/slides/_rels/slide1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0.xml"/><Relationship Id="rId1" Type="http://schemas.openxmlformats.org/officeDocument/2006/relationships/slideLayout" Target="../slideLayouts/slideLayout1.xml"/><Relationship Id="rId5" Type="http://schemas.openxmlformats.org/officeDocument/2006/relationships/hyperlink" Target="https://pxhere.com/id/photo/990200" TargetMode="External"/><Relationship Id="rId4" Type="http://schemas.openxmlformats.org/officeDocument/2006/relationships/image" Target="../media/image65.jpg"/></Relationships>
</file>

<file path=ppt/slides/_rels/slide1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1.xml"/><Relationship Id="rId1" Type="http://schemas.openxmlformats.org/officeDocument/2006/relationships/slideLayout" Target="../slideLayouts/slideLayout1.xml"/><Relationship Id="rId5" Type="http://schemas.openxmlformats.org/officeDocument/2006/relationships/hyperlink" Target="https://pxhere.com/id/photo/990200" TargetMode="External"/><Relationship Id="rId4" Type="http://schemas.openxmlformats.org/officeDocument/2006/relationships/image" Target="../media/image65.jpg"/></Relationships>
</file>

<file path=ppt/slides/_rels/slide1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2.xml"/><Relationship Id="rId1" Type="http://schemas.openxmlformats.org/officeDocument/2006/relationships/slideLayout" Target="../slideLayouts/slideLayout1.xml"/><Relationship Id="rId5" Type="http://schemas.openxmlformats.org/officeDocument/2006/relationships/hyperlink" Target="https://pxhere.com/id/photo/990200" TargetMode="External"/><Relationship Id="rId4" Type="http://schemas.openxmlformats.org/officeDocument/2006/relationships/image" Target="../media/image65.jpg"/></Relationships>
</file>

<file path=ppt/slides/_rels/slide1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3.xml"/><Relationship Id="rId1" Type="http://schemas.openxmlformats.org/officeDocument/2006/relationships/slideLayout" Target="../slideLayouts/slideLayout1.xml"/><Relationship Id="rId5" Type="http://schemas.openxmlformats.org/officeDocument/2006/relationships/hyperlink" Target="https://pxhere.com/id/photo/990200" TargetMode="External"/><Relationship Id="rId4" Type="http://schemas.openxmlformats.org/officeDocument/2006/relationships/image" Target="../media/image65.jpg"/></Relationships>
</file>

<file path=ppt/slides/_rels/slide1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4.xml"/><Relationship Id="rId1" Type="http://schemas.openxmlformats.org/officeDocument/2006/relationships/slideLayout" Target="../slideLayouts/slideLayout1.xml"/><Relationship Id="rId5" Type="http://schemas.openxmlformats.org/officeDocument/2006/relationships/hyperlink" Target="https://pxhere.com/id/photo/990200" TargetMode="External"/><Relationship Id="rId4" Type="http://schemas.openxmlformats.org/officeDocument/2006/relationships/image" Target="../media/image65.jpg"/></Relationships>
</file>

<file path=ppt/slides/_rels/slide1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1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9.xml.rels><?xml version="1.0" encoding="UTF-8" standalone="yes"?>
<Relationships xmlns="http://schemas.openxmlformats.org/package/2006/relationships"><Relationship Id="rId8" Type="http://schemas.openxmlformats.org/officeDocument/2006/relationships/image" Target="../media/image65.jpg"/><Relationship Id="rId3" Type="http://schemas.openxmlformats.org/officeDocument/2006/relationships/image" Target="../media/image7.png"/><Relationship Id="rId7" Type="http://schemas.openxmlformats.org/officeDocument/2006/relationships/image" Target="../media/image76.png"/><Relationship Id="rId2" Type="http://schemas.openxmlformats.org/officeDocument/2006/relationships/notesSlide" Target="../notesSlides/notesSlide136.xml"/><Relationship Id="rId1" Type="http://schemas.openxmlformats.org/officeDocument/2006/relationships/slideLayout" Target="../slideLayouts/slideLayout1.xml"/><Relationship Id="rId6" Type="http://schemas.openxmlformats.org/officeDocument/2006/relationships/image" Target="../media/image75.png"/><Relationship Id="rId5" Type="http://schemas.openxmlformats.org/officeDocument/2006/relationships/hyperlink" Target="https://freesvg.org/drawing-web-vector-icon" TargetMode="External"/><Relationship Id="rId4" Type="http://schemas.openxmlformats.org/officeDocument/2006/relationships/image" Target="../media/image74.png"/><Relationship Id="rId9" Type="http://schemas.openxmlformats.org/officeDocument/2006/relationships/hyperlink" Target="https://pxhere.com/id/photo/990200"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7.xml"/><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1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8.xml"/><Relationship Id="rId1" Type="http://schemas.openxmlformats.org/officeDocument/2006/relationships/slideLayout" Target="../slideLayouts/slideLayout1.xml"/><Relationship Id="rId5" Type="http://schemas.openxmlformats.org/officeDocument/2006/relationships/image" Target="../media/image78.png"/><Relationship Id="rId4" Type="http://schemas.openxmlformats.org/officeDocument/2006/relationships/image" Target="../media/image75.png"/></Relationships>
</file>

<file path=ppt/slides/_rels/slide1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9.xml"/><Relationship Id="rId1" Type="http://schemas.openxmlformats.org/officeDocument/2006/relationships/slideLayout" Target="../slideLayouts/slideLayout1.xml"/><Relationship Id="rId4" Type="http://schemas.openxmlformats.org/officeDocument/2006/relationships/image" Target="../media/image79.png"/></Relationships>
</file>

<file path=ppt/slides/_rels/slide1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0.xml"/><Relationship Id="rId1" Type="http://schemas.openxmlformats.org/officeDocument/2006/relationships/slideLayout" Target="../slideLayouts/slideLayout1.xml"/><Relationship Id="rId4" Type="http://schemas.openxmlformats.org/officeDocument/2006/relationships/image" Target="../media/image76.png"/></Relationships>
</file>

<file path=ppt/slides/_rels/slide1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1.xml"/><Relationship Id="rId1" Type="http://schemas.openxmlformats.org/officeDocument/2006/relationships/slideLayout" Target="../slideLayouts/slideLayout1.xml"/><Relationship Id="rId5" Type="http://schemas.openxmlformats.org/officeDocument/2006/relationships/hyperlink" Target="https://pxhere.com/id/photo/990200" TargetMode="External"/><Relationship Id="rId4" Type="http://schemas.openxmlformats.org/officeDocument/2006/relationships/image" Target="../media/image65.jpg"/></Relationships>
</file>

<file path=ppt/slides/_rels/slide1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2.xml"/><Relationship Id="rId1" Type="http://schemas.openxmlformats.org/officeDocument/2006/relationships/slideLayout" Target="../slideLayouts/slideLayout1.xml"/><Relationship Id="rId5" Type="http://schemas.openxmlformats.org/officeDocument/2006/relationships/image" Target="../media/image81.png"/><Relationship Id="rId4" Type="http://schemas.openxmlformats.org/officeDocument/2006/relationships/image" Target="../media/image80.png"/></Relationships>
</file>

<file path=ppt/slides/_rels/slide1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3.xml"/><Relationship Id="rId1" Type="http://schemas.openxmlformats.org/officeDocument/2006/relationships/slideLayout" Target="../slideLayouts/slideLayout1.xml"/><Relationship Id="rId5" Type="http://schemas.openxmlformats.org/officeDocument/2006/relationships/image" Target="../media/image83.png"/><Relationship Id="rId4" Type="http://schemas.openxmlformats.org/officeDocument/2006/relationships/image" Target="../media/image82.png"/></Relationships>
</file>

<file path=ppt/slides/_rels/slide1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4.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1.png"/></Relationships>
</file>

<file path=ppt/slides/_rels/slide1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5.xml"/><Relationship Id="rId1" Type="http://schemas.openxmlformats.org/officeDocument/2006/relationships/slideLayout" Target="../slideLayouts/slideLayout1.xml"/><Relationship Id="rId5" Type="http://schemas.openxmlformats.org/officeDocument/2006/relationships/hyperlink" Target="https://freesvg.org/drawing-web-vector-icon" TargetMode="External"/><Relationship Id="rId4" Type="http://schemas.openxmlformats.org/officeDocument/2006/relationships/image" Target="../media/image74.png"/></Relationships>
</file>

<file path=ppt/slides/_rels/slide16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6.xml"/><Relationship Id="rId1" Type="http://schemas.openxmlformats.org/officeDocument/2006/relationships/slideLayout" Target="../slideLayouts/slideLayout1.xml"/><Relationship Id="rId4" Type="http://schemas.openxmlformats.org/officeDocument/2006/relationships/image" Target="../media/image85.png"/></Relationships>
</file>

<file path=ppt/slides/_rels/slide17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7.xml"/><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17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8.xml"/><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hyperlink" Target="https://www.hud.gov/sites/dfiles/OCHCO/documents/2023-23hsngml.pdf" TargetMode="External"/></Relationships>
</file>

<file path=ppt/slides/_rels/slide1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9.xml"/><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0.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17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5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7.png"/></Relationships>
</file>

<file path=ppt/slides/_rels/slide17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7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5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53.xml"/><Relationship Id="rId1" Type="http://schemas.openxmlformats.org/officeDocument/2006/relationships/slideLayout" Target="../slideLayouts/slideLayout13.xml"/><Relationship Id="rId5" Type="http://schemas.openxmlformats.org/officeDocument/2006/relationships/image" Target="../media/image1.png"/><Relationship Id="rId4" Type="http://schemas.openxmlformats.org/officeDocument/2006/relationships/image" Target="../media/image91.png"/></Relationships>
</file>

<file path=ppt/slides/_rels/slide17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5.png"/><Relationship Id="rId7" Type="http://schemas.openxmlformats.org/officeDocument/2006/relationships/diagramColors" Target="../diagrams/colors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4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5.png"/><Relationship Id="rId7" Type="http://schemas.openxmlformats.org/officeDocument/2006/relationships/diagramColors" Target="../diagrams/colors5.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7.png"/><Relationship Id="rId7" Type="http://schemas.openxmlformats.org/officeDocument/2006/relationships/diagramColors" Target="../diagrams/colors6.xml"/><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5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7.png"/><Relationship Id="rId7" Type="http://schemas.openxmlformats.org/officeDocument/2006/relationships/diagramColors" Target="../diagrams/colors7.xml"/><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6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5.png"/><Relationship Id="rId7" Type="http://schemas.openxmlformats.org/officeDocument/2006/relationships/diagramColors" Target="../diagrams/colors8.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65.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7.png"/><Relationship Id="rId7" Type="http://schemas.openxmlformats.org/officeDocument/2006/relationships/diagramColors" Target="../diagrams/colors9.xml"/><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hyperlink" Target="https://www.ecfr.gov/current/title-12/chapter-X/part-1026/appendix-Appendix%20L%20to%20Part%201026" TargetMode="External"/><Relationship Id="rId4" Type="http://schemas.openxmlformats.org/officeDocument/2006/relationships/image" Target="../media/image35.png"/></Relationships>
</file>

<file path=ppt/slides/_rels/slide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5.png"/><Relationship Id="rId7" Type="http://schemas.openxmlformats.org/officeDocument/2006/relationships/diagramColors" Target="../diagrams/colors10.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7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4.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hyperlink" Target="https://www.hud.gov/sites/documents/16-10ML-ATCH.PDF"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7.png"/><Relationship Id="rId7" Type="http://schemas.openxmlformats.org/officeDocument/2006/relationships/diagramColors" Target="../diagrams/colors11.xml"/><Relationship Id="rId2" Type="http://schemas.openxmlformats.org/officeDocument/2006/relationships/notesSlide" Target="../notesSlides/notesSlide69.xml"/><Relationship Id="rId1" Type="http://schemas.openxmlformats.org/officeDocument/2006/relationships/slideLayout" Target="../slideLayouts/slideLayout1.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hyperlink" Target="https://www.hudexchange.info/programs/housing-counseling/hecm/origination/#hud-intermediaries-providing-hecm-counseling-nationwide"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8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9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92.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7.png"/><Relationship Id="rId7" Type="http://schemas.openxmlformats.org/officeDocument/2006/relationships/diagramColors" Target="../diagrams/colors12.xml"/><Relationship Id="rId2" Type="http://schemas.openxmlformats.org/officeDocument/2006/relationships/notesSlide" Target="../notesSlides/notesSlide78.xml"/><Relationship Id="rId1" Type="http://schemas.openxmlformats.org/officeDocument/2006/relationships/slideLayout" Target="../slideLayouts/slideLayout1.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9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7.png"/><Relationship Id="rId7" Type="http://schemas.openxmlformats.org/officeDocument/2006/relationships/diagramColors" Target="../diagrams/colors13.xml"/><Relationship Id="rId2" Type="http://schemas.openxmlformats.org/officeDocument/2006/relationships/notesSlide" Target="../notesSlides/notesSlide83.xml"/><Relationship Id="rId1" Type="http://schemas.openxmlformats.org/officeDocument/2006/relationships/slideLayout" Target="../slideLayouts/slideLayout1.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98.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7.png"/><Relationship Id="rId7" Type="http://schemas.openxmlformats.org/officeDocument/2006/relationships/diagramColors" Target="../diagrams/colors14.xml"/><Relationship Id="rId2" Type="http://schemas.openxmlformats.org/officeDocument/2006/relationships/notesSlide" Target="../notesSlides/notesSlide84.xml"/><Relationship Id="rId1" Type="http://schemas.openxmlformats.org/officeDocument/2006/relationships/slideLayout" Target="../slideLayouts/slideLayout1.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9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large building with a large circular walkway&#10;&#10;AI-generated content may be incorrect.">
            <a:extLst>
              <a:ext uri="{FF2B5EF4-FFF2-40B4-BE49-F238E27FC236}">
                <a16:creationId xmlns:a16="http://schemas.microsoft.com/office/drawing/2014/main" id="{A3D57596-62AC-7FAB-2B5B-DF1050C2D336}"/>
              </a:ext>
            </a:extLst>
          </p:cNvPr>
          <p:cNvPicPr>
            <a:picLocks noChangeAspect="1"/>
          </p:cNvPicPr>
          <p:nvPr/>
        </p:nvPicPr>
        <p:blipFill>
          <a:blip r:embed="rId3"/>
          <a:srcRect t="22813" r="16827" b="14186"/>
          <a:stretch>
            <a:fillRect/>
          </a:stretch>
        </p:blipFill>
        <p:spPr>
          <a:xfrm>
            <a:off x="0" y="9564"/>
            <a:ext cx="9144000" cy="4614262"/>
          </a:xfrm>
          <a:prstGeom prst="rect">
            <a:avLst/>
          </a:prstGeom>
        </p:spPr>
      </p:pic>
      <p:sp>
        <p:nvSpPr>
          <p:cNvPr id="15" name="Rectangle 14">
            <a:extLst>
              <a:ext uri="{FF2B5EF4-FFF2-40B4-BE49-F238E27FC236}">
                <a16:creationId xmlns:a16="http://schemas.microsoft.com/office/drawing/2014/main" id="{0B5CF987-4F77-A943-BAF6-4D4C97F33667}"/>
              </a:ext>
            </a:extLst>
          </p:cNvPr>
          <p:cNvSpPr/>
          <p:nvPr/>
        </p:nvSpPr>
        <p:spPr>
          <a:xfrm>
            <a:off x="1192" y="0"/>
            <a:ext cx="9142808" cy="4414320"/>
          </a:xfrm>
          <a:prstGeom prst="rect">
            <a:avLst/>
          </a:prstGeom>
          <a:gradFill>
            <a:gsLst>
              <a:gs pos="29000">
                <a:srgbClr val="343433">
                  <a:alpha val="34070"/>
                  <a:lumMod val="100000"/>
                </a:srgbClr>
              </a:gs>
              <a:gs pos="100000">
                <a:srgbClr val="FFFFFF">
                  <a:alpha val="7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0" i="0" dirty="0">
                <a:solidFill>
                  <a:srgbClr val="000000"/>
                </a:solidFill>
                <a:effectLst/>
                <a:latin typeface="Times New Roman" panose="02020603050405020304" pitchFamily="18" charset="0"/>
              </a:rPr>
              <a:t> </a:t>
            </a:r>
            <a:endParaRPr lang="en-US" sz="1800" dirty="0"/>
          </a:p>
        </p:txBody>
      </p:sp>
      <p:sp>
        <p:nvSpPr>
          <p:cNvPr id="23" name="Text Placeholder 30">
            <a:extLst>
              <a:ext uri="{FF2B5EF4-FFF2-40B4-BE49-F238E27FC236}">
                <a16:creationId xmlns:a16="http://schemas.microsoft.com/office/drawing/2014/main" id="{CCFF935D-6B49-4E46-CCA7-7CC48D0EEE61}"/>
              </a:ext>
            </a:extLst>
          </p:cNvPr>
          <p:cNvSpPr>
            <a:spLocks noGrp="1"/>
          </p:cNvSpPr>
          <p:nvPr>
            <p:ph type="body" sz="quarter" idx="18" hasCustomPrompt="1"/>
          </p:nvPr>
        </p:nvSpPr>
        <p:spPr>
          <a:xfrm>
            <a:off x="596" y="3902561"/>
            <a:ext cx="9143404" cy="1258808"/>
          </a:xfrm>
          <a:blipFill>
            <a:blip r:embed="rId4" cstate="hqprint">
              <a:extLst>
                <a:ext uri="{28A0092B-C50C-407E-A947-70E740481C1C}">
                  <a14:useLocalDpi xmlns:a14="http://schemas.microsoft.com/office/drawing/2010/main"/>
                </a:ext>
              </a:extLst>
            </a:blip>
            <a:srcRect/>
            <a:stretch>
              <a:fillRect t="5191" b="-977"/>
            </a:stretch>
          </a:blipFill>
        </p:spPr>
        <p:txBody>
          <a:bodyPr/>
          <a:lstStyle>
            <a:lvl1pPr>
              <a:defRPr>
                <a:solidFill>
                  <a:srgbClr val="181717">
                    <a:alpha val="0"/>
                  </a:srgbClr>
                </a:solidFill>
              </a:defRPr>
            </a:lvl1pPr>
          </a:lstStyle>
          <a:p>
            <a:pPr lvl="0"/>
            <a:r>
              <a:rPr lang="en-US" dirty="0"/>
              <a:t> </a:t>
            </a:r>
          </a:p>
        </p:txBody>
      </p:sp>
      <p:sp>
        <p:nvSpPr>
          <p:cNvPr id="8" name="Slide Number Placeholder 5">
            <a:extLst>
              <a:ext uri="{FF2B5EF4-FFF2-40B4-BE49-F238E27FC236}">
                <a16:creationId xmlns:a16="http://schemas.microsoft.com/office/drawing/2014/main" id="{EDA3B962-7C76-692C-B1BE-CE7AB0351880}"/>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1</a:t>
            </a:fld>
            <a:endParaRPr lang="en-US" sz="900" dirty="0">
              <a:solidFill>
                <a:srgbClr val="343433"/>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9D9CD8FD-8D9E-D218-0BCD-3D2C1EC8494E}"/>
              </a:ext>
            </a:extLst>
          </p:cNvPr>
          <p:cNvSpPr/>
          <p:nvPr/>
        </p:nvSpPr>
        <p:spPr>
          <a:xfrm>
            <a:off x="6276110" y="4319621"/>
            <a:ext cx="2676697" cy="823878"/>
          </a:xfrm>
          <a:prstGeom prst="rect">
            <a:avLst/>
          </a:prstGeom>
          <a:solidFill>
            <a:srgbClr val="FFFC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14" name="Text Placeholder 1">
            <a:extLst>
              <a:ext uri="{FF2B5EF4-FFF2-40B4-BE49-F238E27FC236}">
                <a16:creationId xmlns:a16="http://schemas.microsoft.com/office/drawing/2014/main" id="{A14BFE44-2561-F218-DA43-56C9186E9EF1}"/>
              </a:ext>
            </a:extLst>
          </p:cNvPr>
          <p:cNvSpPr>
            <a:spLocks noGrp="1"/>
          </p:cNvSpPr>
          <p:nvPr>
            <p:ph type="body" sz="quarter" idx="12"/>
          </p:nvPr>
        </p:nvSpPr>
        <p:spPr>
          <a:xfrm>
            <a:off x="302554" y="-1"/>
            <a:ext cx="5295163" cy="3992603"/>
          </a:xfrm>
        </p:spPr>
        <p:txBody>
          <a:bodyPr anchor="ctr">
            <a:noAutofit/>
          </a:bodyPr>
          <a:lstStyle/>
          <a:p>
            <a:pPr>
              <a:lnSpc>
                <a:spcPct val="100000"/>
              </a:lnSpc>
            </a:pPr>
            <a:r>
              <a:rPr lang="en-US" sz="2800" dirty="0">
                <a:solidFill>
                  <a:srgbClr val="FFFCF3"/>
                </a:solidFill>
                <a:latin typeface="Arial Black" panose="020B0604020202020204" pitchFamily="34" charset="0"/>
                <a:cs typeface="Arial Black" panose="020B0604020202020204" pitchFamily="34" charset="0"/>
              </a:rPr>
              <a:t>CERTIFIED REVERSE MORTGAGE SPECIALIST (CREV)</a:t>
            </a:r>
            <a:endParaRPr lang="en-US" sz="4000" baseline="30000" dirty="0">
              <a:solidFill>
                <a:srgbClr val="FFFCF3"/>
              </a:solidFill>
              <a:latin typeface="Arial Black" panose="020B0604020202020204" pitchFamily="34" charset="0"/>
              <a:cs typeface="Arial Black" panose="020B0604020202020204" pitchFamily="34" charset="0"/>
            </a:endParaRPr>
          </a:p>
        </p:txBody>
      </p:sp>
      <p:sp>
        <p:nvSpPr>
          <p:cNvPr id="16" name="object 4">
            <a:extLst>
              <a:ext uri="{FF2B5EF4-FFF2-40B4-BE49-F238E27FC236}">
                <a16:creationId xmlns:a16="http://schemas.microsoft.com/office/drawing/2014/main" id="{EC221731-3331-E8A8-DD8D-83EAC0676505}"/>
              </a:ext>
            </a:extLst>
          </p:cNvPr>
          <p:cNvSpPr txBox="1">
            <a:spLocks noGrp="1"/>
          </p:cNvSpPr>
          <p:nvPr>
            <p:ph type="body" sz="quarter" idx="13"/>
          </p:nvPr>
        </p:nvSpPr>
        <p:spPr>
          <a:xfrm>
            <a:off x="302555" y="4186394"/>
            <a:ext cx="3834408" cy="781184"/>
          </a:xfrm>
          <a:prstGeom prst="rect">
            <a:avLst/>
          </a:prstGeom>
          <a:noFill/>
          <a:ln>
            <a:noFill/>
          </a:ln>
        </p:spPr>
        <p:txBody>
          <a:bodyPr vert="horz" wrap="square" lIns="0" tIns="4760" rIns="0" bIns="0" rtlCol="0" anchor="ctr">
            <a:noAutofit/>
          </a:bodyPr>
          <a:lstStyle/>
          <a:p>
            <a:pPr marL="34266">
              <a:lnSpc>
                <a:spcPts val="1125"/>
              </a:lnSpc>
            </a:pPr>
            <a:r>
              <a:rPr lang="en-US" sz="1050" b="0" dirty="0">
                <a:solidFill>
                  <a:srgbClr val="343433"/>
                </a:solidFill>
                <a:latin typeface="Arial Narrow" panose="020B0604020202020204" pitchFamily="34" charset="0"/>
                <a:cs typeface="Arial Narrow" panose="020B0604020202020204" pitchFamily="34" charset="0"/>
              </a:rPr>
              <a:t>For professional use only. Not intended for consumer use.</a:t>
            </a:r>
          </a:p>
        </p:txBody>
      </p:sp>
      <p:sp>
        <p:nvSpPr>
          <p:cNvPr id="4" name="Text Placeholder 17">
            <a:extLst>
              <a:ext uri="{FF2B5EF4-FFF2-40B4-BE49-F238E27FC236}">
                <a16:creationId xmlns:a16="http://schemas.microsoft.com/office/drawing/2014/main" id="{F3762FCA-A8B9-8749-BA41-E1E9A4956064}"/>
              </a:ext>
            </a:extLst>
          </p:cNvPr>
          <p:cNvSpPr>
            <a:spLocks noGrp="1"/>
          </p:cNvSpPr>
          <p:nvPr/>
        </p:nvSpPr>
        <p:spPr bwMode="auto">
          <a:xfrm>
            <a:off x="58333" y="4880893"/>
            <a:ext cx="1186675" cy="2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682625" rtl="0" eaLnBrk="1" fontAlgn="base" hangingPunct="1">
              <a:spcBef>
                <a:spcPts val="750"/>
              </a:spcBef>
              <a:spcAft>
                <a:spcPct val="0"/>
              </a:spcAft>
              <a:buFont typeface="Arial" panose="020B0604020202020204" pitchFamily="34" charset="0"/>
              <a:buNone/>
              <a:defRPr sz="800" kern="1200">
                <a:solidFill>
                  <a:schemeClr val="bg2">
                    <a:lumMod val="50000"/>
                  </a:schemeClr>
                </a:solidFill>
                <a:latin typeface="+mn-lt"/>
                <a:ea typeface="+mn-ea"/>
                <a:cs typeface="+mn-cs"/>
              </a:defRPr>
            </a:lvl1pPr>
            <a:lvl2pPr marL="511175" indent="-168275" algn="l" defTabSz="682625" rtl="0" eaLnBrk="1" fontAlgn="base" hangingPunct="1">
              <a:spcBef>
                <a:spcPts val="375"/>
              </a:spcBef>
              <a:spcAft>
                <a:spcPct val="0"/>
              </a:spcAft>
              <a:buFont typeface="Arial" panose="020B0604020202020204" pitchFamily="34" charset="0"/>
              <a:buChar char="•"/>
              <a:defRPr sz="900" kern="1200">
                <a:solidFill>
                  <a:schemeClr val="bg2">
                    <a:lumMod val="50000"/>
                  </a:schemeClr>
                </a:solidFill>
                <a:latin typeface="+mn-lt"/>
                <a:ea typeface="+mn-ea"/>
                <a:cs typeface="+mn-cs"/>
              </a:defRPr>
            </a:lvl2pPr>
            <a:lvl3pPr marL="854075" indent="-168275" algn="l" defTabSz="682625" rtl="0" eaLnBrk="1" fontAlgn="base" hangingPunct="1">
              <a:spcBef>
                <a:spcPts val="375"/>
              </a:spcBef>
              <a:spcAft>
                <a:spcPct val="0"/>
              </a:spcAft>
              <a:buFont typeface="Arial" panose="020B0604020202020204" pitchFamily="34" charset="0"/>
              <a:buChar char="•"/>
              <a:defRPr sz="900" kern="1200">
                <a:solidFill>
                  <a:schemeClr val="bg2">
                    <a:lumMod val="50000"/>
                  </a:schemeClr>
                </a:solidFill>
                <a:latin typeface="+mn-lt"/>
                <a:ea typeface="+mn-ea"/>
                <a:cs typeface="+mn-cs"/>
              </a:defRPr>
            </a:lvl3pPr>
            <a:lvl4pPr marL="1196975" indent="-168275" algn="l" defTabSz="682625" rtl="0" eaLnBrk="1" fontAlgn="base" hangingPunct="1">
              <a:spcBef>
                <a:spcPts val="375"/>
              </a:spcBef>
              <a:spcAft>
                <a:spcPct val="0"/>
              </a:spcAft>
              <a:buFont typeface="Arial" panose="020B0604020202020204" pitchFamily="34" charset="0"/>
              <a:buChar char="•"/>
              <a:defRPr sz="900" kern="1200">
                <a:solidFill>
                  <a:schemeClr val="bg2">
                    <a:lumMod val="50000"/>
                  </a:schemeClr>
                </a:solidFill>
                <a:latin typeface="+mn-lt"/>
                <a:ea typeface="+mn-ea"/>
                <a:cs typeface="+mn-cs"/>
              </a:defRPr>
            </a:lvl4pPr>
            <a:lvl5pPr marL="1539875" indent="-168275" algn="l" defTabSz="682625" rtl="0" eaLnBrk="1" fontAlgn="base" hangingPunct="1">
              <a:spcBef>
                <a:spcPts val="375"/>
              </a:spcBef>
              <a:spcAft>
                <a:spcPct val="0"/>
              </a:spcAft>
              <a:buFont typeface="Arial" panose="020B0604020202020204" pitchFamily="34" charset="0"/>
              <a:buChar char="•"/>
              <a:defRPr sz="900" kern="1200">
                <a:solidFill>
                  <a:schemeClr val="bg2">
                    <a:lumMod val="50000"/>
                  </a:schemeClr>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rgbClr val="343433"/>
                </a:solidFill>
                <a:latin typeface="Arial Narrow" panose="020B0604020202020204" pitchFamily="34" charset="0"/>
                <a:cs typeface="Arial Narrow" panose="020B0604020202020204" pitchFamily="34" charset="0"/>
              </a:rPr>
              <a:t>#4388450981</a:t>
            </a:r>
            <a:endParaRPr lang="en-US" dirty="0"/>
          </a:p>
        </p:txBody>
      </p:sp>
      <p:pic>
        <p:nvPicPr>
          <p:cNvPr id="12" name="Picture 11" descr="A black and blue text&#10;&#10;AI-generated content may be incorrect.">
            <a:extLst>
              <a:ext uri="{FF2B5EF4-FFF2-40B4-BE49-F238E27FC236}">
                <a16:creationId xmlns:a16="http://schemas.microsoft.com/office/drawing/2014/main" id="{66F8027E-72D0-065E-F8D8-DE7A2914A89E}"/>
              </a:ext>
            </a:extLst>
          </p:cNvPr>
          <p:cNvPicPr>
            <a:picLocks noChangeAspect="1"/>
          </p:cNvPicPr>
          <p:nvPr/>
        </p:nvPicPr>
        <p:blipFill>
          <a:blip r:embed="rId5"/>
          <a:stretch>
            <a:fillRect/>
          </a:stretch>
        </p:blipFill>
        <p:spPr>
          <a:xfrm>
            <a:off x="6966113" y="4501827"/>
            <a:ext cx="1938646" cy="405370"/>
          </a:xfrm>
          <a:prstGeom prst="rect">
            <a:avLst/>
          </a:prstGeom>
        </p:spPr>
      </p:pic>
      <p:pic>
        <p:nvPicPr>
          <p:cNvPr id="3" name="Picture 2">
            <a:extLst>
              <a:ext uri="{FF2B5EF4-FFF2-40B4-BE49-F238E27FC236}">
                <a16:creationId xmlns:a16="http://schemas.microsoft.com/office/drawing/2014/main" id="{E65842D3-8798-626F-3D0A-7641641E3416}"/>
              </a:ext>
            </a:extLst>
          </p:cNvPr>
          <p:cNvPicPr>
            <a:picLocks noChangeAspect="1"/>
          </p:cNvPicPr>
          <p:nvPr/>
        </p:nvPicPr>
        <p:blipFill>
          <a:blip r:embed="rId6"/>
          <a:stretch>
            <a:fillRect/>
          </a:stretch>
        </p:blipFill>
        <p:spPr>
          <a:xfrm>
            <a:off x="-49691" y="9564"/>
            <a:ext cx="9243382" cy="5242731"/>
          </a:xfrm>
          <a:prstGeom prst="rect">
            <a:avLst/>
          </a:prstGeom>
        </p:spPr>
      </p:pic>
      <p:sp>
        <p:nvSpPr>
          <p:cNvPr id="2" name="TextBox 1">
            <a:extLst>
              <a:ext uri="{FF2B5EF4-FFF2-40B4-BE49-F238E27FC236}">
                <a16:creationId xmlns:a16="http://schemas.microsoft.com/office/drawing/2014/main" id="{495F2B5A-E5C0-EE5D-9BB1-8267DC1DC910}"/>
              </a:ext>
            </a:extLst>
          </p:cNvPr>
          <p:cNvSpPr txBox="1"/>
          <p:nvPr/>
        </p:nvSpPr>
        <p:spPr>
          <a:xfrm>
            <a:off x="256369" y="4720033"/>
            <a:ext cx="790601" cy="276999"/>
          </a:xfrm>
          <a:prstGeom prst="rect">
            <a:avLst/>
          </a:prstGeom>
          <a:noFill/>
        </p:spPr>
        <p:txBody>
          <a:bodyPr wrap="none" rtlCol="0">
            <a:spAutoFit/>
          </a:bodyPr>
          <a:lstStyle/>
          <a:p>
            <a:r>
              <a:rPr lang="en-US" sz="1200" dirty="0"/>
              <a:t>July 2026</a:t>
            </a:r>
          </a:p>
        </p:txBody>
      </p:sp>
    </p:spTree>
    <p:extLst>
      <p:ext uri="{BB962C8B-B14F-4D97-AF65-F5344CB8AC3E}">
        <p14:creationId xmlns:p14="http://schemas.microsoft.com/office/powerpoint/2010/main" val="1192205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105F1CE-A5AA-898A-8B02-DF6A91E9CA54}"/>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BE4E9039-C799-2115-4570-A3C05F8E0585}"/>
                </a:ext>
              </a:extLst>
            </p:cNvPr>
            <p:cNvSpPr/>
            <p:nvPr/>
          </p:nvSpPr>
          <p:spPr>
            <a:xfrm>
              <a:off x="0" y="1"/>
              <a:ext cx="3303037" cy="5143500"/>
            </a:xfrm>
            <a:prstGeom prst="rect">
              <a:avLst/>
            </a:prstGeom>
            <a:solidFill>
              <a:srgbClr val="1A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010443C-A5A1-44D8-CC7F-B51CD45D078C}"/>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p:spPr>
        </p:pic>
      </p:grpSp>
      <p:sp>
        <p:nvSpPr>
          <p:cNvPr id="11" name="Content Placeholder 1">
            <a:extLst>
              <a:ext uri="{FF2B5EF4-FFF2-40B4-BE49-F238E27FC236}">
                <a16:creationId xmlns:a16="http://schemas.microsoft.com/office/drawing/2014/main" id="{54BC18FF-8366-CC42-9933-992C455776B4}"/>
              </a:ext>
            </a:extLst>
          </p:cNvPr>
          <p:cNvSpPr txBox="1">
            <a:spLocks/>
          </p:cNvSpPr>
          <p:nvPr/>
        </p:nvSpPr>
        <p:spPr>
          <a:xfrm>
            <a:off x="3582337" y="0"/>
            <a:ext cx="5242685"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500"/>
              </a:spcBef>
            </a:pPr>
            <a:r>
              <a:rPr lang="en-US" sz="2400" b="1" dirty="0">
                <a:solidFill>
                  <a:srgbClr val="0E5993"/>
                </a:solidFill>
                <a:latin typeface="Arial Black" panose="020B0604020202020204" pitchFamily="34" charset="0"/>
                <a:cs typeface="Arial Black" panose="020B0604020202020204" pitchFamily="34" charset="0"/>
              </a:rPr>
              <a:t>The Bank Owns My Home</a:t>
            </a:r>
          </a:p>
          <a:p>
            <a:pPr marL="285750" indent="-285750">
              <a:spcBef>
                <a:spcPts val="2000"/>
              </a:spcBef>
              <a:buFont typeface="Arial" panose="020B0604020202020204" pitchFamily="34" charset="0"/>
              <a:buChar char="•"/>
            </a:pPr>
            <a:r>
              <a:rPr lang="en-US" altLang="en-US" sz="1800" dirty="0">
                <a:solidFill>
                  <a:srgbClr val="343433"/>
                </a:solidFill>
                <a:latin typeface="Arial" panose="020B0604020202020204" pitchFamily="34" charset="0"/>
                <a:cs typeface="Arial" panose="020B0604020202020204" pitchFamily="34" charset="0"/>
              </a:rPr>
              <a:t>Free to sell the home at any time</a:t>
            </a:r>
          </a:p>
          <a:p>
            <a:pPr marL="798513" lvl="1" indent="-285750">
              <a:spcBef>
                <a:spcPts val="500"/>
              </a:spcBef>
            </a:pPr>
            <a:r>
              <a:rPr lang="en-US" altLang="en-US" sz="1800" dirty="0">
                <a:solidFill>
                  <a:srgbClr val="343433"/>
                </a:solidFill>
                <a:latin typeface="Arial" panose="020B0604020202020204" pitchFamily="34" charset="0"/>
                <a:cs typeface="Arial" panose="020B0604020202020204" pitchFamily="34" charset="0"/>
              </a:rPr>
              <a:t>NO pre-payment penalty</a:t>
            </a:r>
          </a:p>
          <a:p>
            <a:pPr marL="285750" indent="-285750">
              <a:spcBef>
                <a:spcPts val="500"/>
              </a:spcBef>
              <a:buFont typeface="Arial" panose="020B0604020202020204" pitchFamily="34" charset="0"/>
              <a:buChar char="•"/>
            </a:pPr>
            <a:r>
              <a:rPr lang="en-US" altLang="en-US" sz="1800" dirty="0">
                <a:solidFill>
                  <a:srgbClr val="343433"/>
                </a:solidFill>
                <a:latin typeface="Arial" panose="020B0604020202020204" pitchFamily="34" charset="0"/>
                <a:cs typeface="Arial" panose="020B0604020202020204" pitchFamily="34" charset="0"/>
              </a:rPr>
              <a:t>Deed remains in borrower’s name*.</a:t>
            </a:r>
          </a:p>
          <a:p>
            <a:pPr marL="285750" indent="-285750">
              <a:spcBef>
                <a:spcPts val="500"/>
              </a:spcBef>
              <a:buFont typeface="Arial" panose="020B0604020202020204" pitchFamily="34" charset="0"/>
              <a:buChar char="•"/>
            </a:pPr>
            <a:r>
              <a:rPr lang="en-US" altLang="en-US" sz="1800" dirty="0">
                <a:solidFill>
                  <a:srgbClr val="343433"/>
                </a:solidFill>
                <a:latin typeface="Arial" panose="020B0604020202020204" pitchFamily="34" charset="0"/>
                <a:cs typeface="Arial" panose="020B0604020202020204" pitchFamily="34" charset="0"/>
              </a:rPr>
              <a:t>A lien on the property, without a REQUIRED monthly principal and interest payment.</a:t>
            </a:r>
          </a:p>
          <a:p>
            <a:pPr marL="285750" indent="-285750">
              <a:spcBef>
                <a:spcPts val="500"/>
              </a:spcBef>
              <a:buFont typeface="Arial" panose="020B0604020202020204" pitchFamily="34" charset="0"/>
              <a:buChar char="•"/>
            </a:pPr>
            <a:r>
              <a:rPr lang="en-US" altLang="en-US" sz="1800" dirty="0">
                <a:solidFill>
                  <a:srgbClr val="343433"/>
                </a:solidFill>
                <a:latin typeface="Arial" panose="020B0604020202020204" pitchFamily="34" charset="0"/>
                <a:cs typeface="Arial" panose="020B0604020202020204" pitchFamily="34" charset="0"/>
              </a:rPr>
              <a:t>All reverse mortgages are “non-recourse,” no deficiency judgements.</a:t>
            </a:r>
          </a:p>
          <a:p>
            <a:pPr>
              <a:spcBef>
                <a:spcPts val="2000"/>
              </a:spcBef>
            </a:pPr>
            <a:r>
              <a:rPr lang="en-US" altLang="en-US" sz="1200" dirty="0">
                <a:solidFill>
                  <a:srgbClr val="343433"/>
                </a:solidFill>
                <a:latin typeface="Arial Narrow" panose="020B0604020202020204" pitchFamily="34" charset="0"/>
                <a:cs typeface="Arial Narrow" panose="020B0604020202020204" pitchFamily="34" charset="0"/>
              </a:rPr>
              <a:t>*Properties held in a Life Estate or Living Trust are generally allowable. </a:t>
            </a:r>
            <a:r>
              <a:rPr lang="en-US" sz="1200" u="none" strike="noStrike" dirty="0">
                <a:solidFill>
                  <a:srgbClr val="343433"/>
                </a:solidFill>
                <a:effectLst/>
                <a:latin typeface="Arial Narrow" panose="020B0604020202020204" pitchFamily="34" charset="0"/>
                <a:cs typeface="Arial Narrow" panose="020B0604020202020204" pitchFamily="34" charset="0"/>
              </a:rPr>
              <a:t>Borrower must occupy home as primary residence and remain current on property taxes, homeowner's insurance, the costs of home maintenance, and any HOA fees.</a:t>
            </a:r>
            <a:endParaRPr lang="en-US" altLang="en-US" sz="1800" dirty="0">
              <a:solidFill>
                <a:srgbClr val="343433"/>
              </a:solidFill>
              <a:latin typeface="Arial Narrow" panose="020B0604020202020204" pitchFamily="34" charset="0"/>
              <a:cs typeface="Arial Narrow" panose="020B0604020202020204" pitchFamily="34" charset="0"/>
            </a:endParaRPr>
          </a:p>
        </p:txBody>
      </p:sp>
      <p:pic>
        <p:nvPicPr>
          <p:cNvPr id="6" name="Picture 5">
            <a:extLst>
              <a:ext uri="{FF2B5EF4-FFF2-40B4-BE49-F238E27FC236}">
                <a16:creationId xmlns:a16="http://schemas.microsoft.com/office/drawing/2014/main" id="{29222BA1-9B01-E88F-DA12-CA51213FD3D2}"/>
              </a:ext>
            </a:extLst>
          </p:cNvPr>
          <p:cNvPicPr>
            <a:picLocks noChangeAspect="1"/>
          </p:cNvPicPr>
          <p:nvPr/>
        </p:nvPicPr>
        <p:blipFill>
          <a:blip r:embed="rId4"/>
          <a:stretch>
            <a:fillRect/>
          </a:stretch>
        </p:blipFill>
        <p:spPr>
          <a:xfrm>
            <a:off x="662257" y="1697147"/>
            <a:ext cx="1749206" cy="1749206"/>
          </a:xfrm>
          <a:prstGeom prst="rect">
            <a:avLst/>
          </a:prstGeom>
        </p:spPr>
      </p:pic>
    </p:spTree>
    <p:extLst>
      <p:ext uri="{BB962C8B-B14F-4D97-AF65-F5344CB8AC3E}">
        <p14:creationId xmlns:p14="http://schemas.microsoft.com/office/powerpoint/2010/main" val="172407859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EDAF5-476E-E353-FD57-382EE81D149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DF88167-4EC3-4695-ACDD-18001E1729B3}"/>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81F6838A-69B5-C886-0753-4CE25A8CF911}"/>
              </a:ext>
            </a:extLst>
          </p:cNvPr>
          <p:cNvSpPr txBox="1">
            <a:spLocks/>
          </p:cNvSpPr>
          <p:nvPr/>
        </p:nvSpPr>
        <p:spPr>
          <a:xfrm>
            <a:off x="506771" y="890752"/>
            <a:ext cx="3934375" cy="4222267"/>
          </a:xfrm>
          <a:prstGeom prst="rect">
            <a:avLst/>
          </a:prstGeom>
        </p:spPr>
        <p:txBody>
          <a:bodyPr vert="horz" lIns="91440" tIns="45720" rIns="91440" bIns="45720" rtlCol="0" anchor="t">
            <a:normAutofit fontScale="92500" lnSpcReduction="2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20000"/>
              </a:lnSpc>
              <a:spcBef>
                <a:spcPts val="500"/>
              </a:spcBef>
            </a:pPr>
            <a:r>
              <a:rPr lang="en-US" sz="1900" b="1" dirty="0">
                <a:solidFill>
                  <a:srgbClr val="0E5993"/>
                </a:solidFill>
                <a:latin typeface="Arial" panose="020B0604020202020204" pitchFamily="34" charset="0"/>
                <a:cs typeface="Arial" panose="020B0604020202020204" pitchFamily="34" charset="0"/>
              </a:rPr>
              <a:t>Eligibility:</a:t>
            </a:r>
          </a:p>
          <a:p>
            <a:pPr marL="285750" indent="-285750" algn="l">
              <a:lnSpc>
                <a:spcPct val="120000"/>
              </a:lnSpc>
              <a:spcBef>
                <a:spcPts val="1500"/>
              </a:spcBef>
              <a:buFont typeface="Arial" panose="020B0604020202020204" pitchFamily="34" charset="0"/>
              <a:buChar char="•"/>
            </a:pPr>
            <a:r>
              <a:rPr lang="en-US" sz="1500" dirty="0">
                <a:latin typeface="Arial" panose="020B0604020202020204" pitchFamily="34" charset="0"/>
                <a:cs typeface="Arial" panose="020B0604020202020204" pitchFamily="34" charset="0"/>
              </a:rPr>
              <a:t>The Borrowers must be the primary beneficiaries of the trust. They cannot be the residual, contingent, or alternate beneficiaries. </a:t>
            </a:r>
          </a:p>
          <a:p>
            <a:pPr marL="285750" indent="-285750" algn="l">
              <a:lnSpc>
                <a:spcPct val="120000"/>
              </a:lnSpc>
              <a:spcBef>
                <a:spcPts val="500"/>
              </a:spcBef>
              <a:buFont typeface="Arial" panose="020B0604020202020204" pitchFamily="34" charset="0"/>
              <a:buChar char="•"/>
            </a:pPr>
            <a:r>
              <a:rPr lang="en-US" sz="1500" dirty="0">
                <a:latin typeface="Arial" panose="020B0604020202020204" pitchFamily="34" charset="0"/>
                <a:cs typeface="Arial" panose="020B0604020202020204" pitchFamily="34" charset="0"/>
              </a:rPr>
              <a:t>A complete copy of the Trust must be submitted to the underwriter and the title company with all amendments and schedules. </a:t>
            </a:r>
          </a:p>
          <a:p>
            <a:pPr marL="285750" indent="-285750" algn="l">
              <a:lnSpc>
                <a:spcPct val="120000"/>
              </a:lnSpc>
              <a:spcBef>
                <a:spcPts val="500"/>
              </a:spcBef>
              <a:buFont typeface="Arial" panose="020B0604020202020204" pitchFamily="34" charset="0"/>
              <a:buChar char="•"/>
            </a:pPr>
            <a:r>
              <a:rPr lang="en-US" sz="1500" dirty="0">
                <a:latin typeface="Arial" panose="020B0604020202020204" pitchFamily="34" charset="0"/>
                <a:cs typeface="Arial" panose="020B0604020202020204" pitchFamily="34" charset="0"/>
              </a:rPr>
              <a:t>Review and approval of the trust by a qualified attorney AND title company is required. </a:t>
            </a:r>
          </a:p>
          <a:p>
            <a:pPr marL="285750" indent="-285750" algn="l">
              <a:lnSpc>
                <a:spcPct val="120000"/>
              </a:lnSpc>
              <a:spcBef>
                <a:spcPts val="500"/>
              </a:spcBef>
              <a:buFont typeface="Arial" panose="020B0604020202020204" pitchFamily="34" charset="0"/>
              <a:buChar char="•"/>
            </a:pPr>
            <a:r>
              <a:rPr lang="en-US" sz="1500" dirty="0">
                <a:latin typeface="Arial" panose="020B0604020202020204" pitchFamily="34" charset="0"/>
                <a:cs typeface="Arial" panose="020B0604020202020204" pitchFamily="34" charset="0"/>
              </a:rPr>
              <a:t>An attorney’s opinion letter must be submitted to or obtained prior to the loan being approved for final closing documents and/or purchase</a:t>
            </a:r>
            <a:endParaRPr lang="en-US" sz="1400" dirty="0">
              <a:latin typeface="Arial" panose="020B0604020202020204" pitchFamily="34" charset="0"/>
              <a:cs typeface="Arial" panose="020B0604020202020204" pitchFamily="34" charset="0"/>
            </a:endParaRPr>
          </a:p>
        </p:txBody>
      </p:sp>
      <p:sp>
        <p:nvSpPr>
          <p:cNvPr id="3" name="Content Placeholder 5">
            <a:extLst>
              <a:ext uri="{FF2B5EF4-FFF2-40B4-BE49-F238E27FC236}">
                <a16:creationId xmlns:a16="http://schemas.microsoft.com/office/drawing/2014/main" id="{1164591C-65D6-D85C-C46C-688BD9C2EEB9}"/>
              </a:ext>
            </a:extLst>
          </p:cNvPr>
          <p:cNvSpPr txBox="1">
            <a:spLocks/>
          </p:cNvSpPr>
          <p:nvPr/>
        </p:nvSpPr>
        <p:spPr>
          <a:xfrm>
            <a:off x="4702855" y="812801"/>
            <a:ext cx="4085550" cy="4411979"/>
          </a:xfrm>
          <a:prstGeom prst="rect">
            <a:avLst/>
          </a:prstGeom>
        </p:spPr>
        <p:txBody>
          <a:bodyPr vert="horz" lIns="91440" tIns="45720" rIns="91440" bIns="45720" rtlCol="0" anchor="t">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b="1" dirty="0">
                <a:solidFill>
                  <a:srgbClr val="0E5993"/>
                </a:solidFill>
                <a:latin typeface="Arial" panose="020B0604020202020204" pitchFamily="34" charset="0"/>
                <a:cs typeface="Arial" panose="020B0604020202020204" pitchFamily="34" charset="0"/>
              </a:rPr>
              <a:t>Signing:</a:t>
            </a:r>
          </a:p>
          <a:p>
            <a:pPr marL="285750" indent="-285750" algn="l">
              <a:lnSpc>
                <a:spcPct val="110000"/>
              </a:lnSpc>
              <a:spcBef>
                <a:spcPts val="1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The trustee(s) must sign the following at closing: Note, Security Instrument and Riders, Right to Cancel and TIL. The Trustee does not execute the Loan Agreement. </a:t>
            </a:r>
          </a:p>
          <a:p>
            <a:pPr marL="285750" indent="-285750" algn="l">
              <a:lnSpc>
                <a:spcPct val="110000"/>
              </a:lnSpc>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Borrowers must sign the Note, Security Instrument and all other loan documents. If the borrower(s) and the trustees(s) are the same, they must execute the mortgage deeds as both Trustee and Borrower). </a:t>
            </a:r>
          </a:p>
          <a:p>
            <a:pPr marL="285750" indent="-285750" algn="l">
              <a:lnSpc>
                <a:spcPct val="110000"/>
              </a:lnSpc>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The Trust Acknowledgment must be executed at Closing for all loans closing in a Trust.</a:t>
            </a:r>
          </a:p>
        </p:txBody>
      </p:sp>
      <p:sp>
        <p:nvSpPr>
          <p:cNvPr id="4" name="Content Placeholder 5">
            <a:extLst>
              <a:ext uri="{FF2B5EF4-FFF2-40B4-BE49-F238E27FC236}">
                <a16:creationId xmlns:a16="http://schemas.microsoft.com/office/drawing/2014/main" id="{CA8E2A69-FD87-2293-6785-50A237728AA5}"/>
              </a:ext>
            </a:extLst>
          </p:cNvPr>
          <p:cNvSpPr txBox="1">
            <a:spLocks/>
          </p:cNvSpPr>
          <p:nvPr/>
        </p:nvSpPr>
        <p:spPr>
          <a:xfrm>
            <a:off x="247206" y="1"/>
            <a:ext cx="8896793" cy="8128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Trust Eligibility</a:t>
            </a:r>
            <a:endParaRPr lang="en-US" sz="2000" dirty="0">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439D86E9-2DB3-BBA8-7462-DBEDF5FF225B}"/>
              </a:ext>
            </a:extLst>
          </p:cNvPr>
          <p:cNvCxnSpPr>
            <a:cxnSpLocks/>
          </p:cNvCxnSpPr>
          <p:nvPr/>
        </p:nvCxnSpPr>
        <p:spPr>
          <a:xfrm>
            <a:off x="4572000" y="812801"/>
            <a:ext cx="0" cy="4084319"/>
          </a:xfrm>
          <a:prstGeom prst="line">
            <a:avLst/>
          </a:prstGeom>
          <a:ln w="3175">
            <a:solidFill>
              <a:srgbClr val="3434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42513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F83B6-36FC-7973-D53E-F7640D5260F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BC22800-28B9-9916-FF91-1E8F432E8A22}"/>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4ACC29BB-D125-0E53-C650-40460442745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2E301719-579C-CCC7-84E1-B7D79C6646FE}"/>
              </a:ext>
            </a:extLst>
          </p:cNvPr>
          <p:cNvSpPr txBox="1">
            <a:spLocks/>
          </p:cNvSpPr>
          <p:nvPr/>
        </p:nvSpPr>
        <p:spPr>
          <a:xfrm>
            <a:off x="8696682" y="4860128"/>
            <a:ext cx="388985"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101</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6DAA090D-4E01-3C0C-6D50-6706A314A302}"/>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29B7ADA0-2C50-1330-E145-F90ED973A770}"/>
              </a:ext>
            </a:extLst>
          </p:cNvPr>
          <p:cNvSpPr txBox="1">
            <a:spLocks/>
          </p:cNvSpPr>
          <p:nvPr/>
        </p:nvSpPr>
        <p:spPr>
          <a:xfrm>
            <a:off x="4445198" y="0"/>
            <a:ext cx="4159786"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Calculations </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Principal Limit Growth</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Fees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Disclosing</a:t>
            </a:r>
            <a:endParaRPr lang="en-US" sz="1600" dirty="0">
              <a:solidFill>
                <a:srgbClr val="343433"/>
              </a:solidFill>
              <a:latin typeface="Arial" panose="020B0604020202020204" pitchFamily="34" charset="0"/>
              <a:cs typeface="Arial" panose="020B0604020202020204" pitchFamily="34" charset="0"/>
            </a:endParaRPr>
          </a:p>
        </p:txBody>
      </p:sp>
      <p:sp>
        <p:nvSpPr>
          <p:cNvPr id="9" name="Content Placeholder 1">
            <a:extLst>
              <a:ext uri="{FF2B5EF4-FFF2-40B4-BE49-F238E27FC236}">
                <a16:creationId xmlns:a16="http://schemas.microsoft.com/office/drawing/2014/main" id="{F7415506-8428-C4EC-DED7-22D92EFF3E9D}"/>
              </a:ext>
            </a:extLst>
          </p:cNvPr>
          <p:cNvSpPr txBox="1">
            <a:spLocks/>
          </p:cNvSpPr>
          <p:nvPr/>
        </p:nvSpPr>
        <p:spPr>
          <a:xfrm>
            <a:off x="447318" y="0"/>
            <a:ext cx="2509242"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2400" b="1" dirty="0">
                <a:solidFill>
                  <a:schemeClr val="bg1"/>
                </a:solidFill>
                <a:latin typeface="Arial Black" panose="020B0604020202020204" pitchFamily="34" charset="0"/>
                <a:cs typeface="Arial Black" panose="020B0604020202020204" pitchFamily="34" charset="0"/>
              </a:rPr>
              <a:t>AGENDA – PART III</a:t>
            </a:r>
            <a:endParaRPr lang="en-US" sz="1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11822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9F519-6573-056D-B7EF-C94270CA779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AB709F3-6309-1780-F8E5-A37918709715}"/>
              </a:ext>
            </a:extLst>
          </p:cNvPr>
          <p:cNvPicPr>
            <a:picLocks noChangeAspect="1"/>
          </p:cNvPicPr>
          <p:nvPr/>
        </p:nvPicPr>
        <p:blipFill>
          <a:blip r:embed="rId2"/>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B9C81370-2BD6-F0A6-E757-A6038C1B008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B2610260-338A-1F5C-D32E-9C8593E85065}"/>
              </a:ext>
            </a:extLst>
          </p:cNvPr>
          <p:cNvSpPr txBox="1">
            <a:spLocks/>
          </p:cNvSpPr>
          <p:nvPr/>
        </p:nvSpPr>
        <p:spPr>
          <a:xfrm>
            <a:off x="8778240" y="4860128"/>
            <a:ext cx="30742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102</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9103C175-3F64-8491-7705-C30B6000124A}"/>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F97ACAC2-737E-94FA-A0E4-F0A86F911732}"/>
              </a:ext>
            </a:extLst>
          </p:cNvPr>
          <p:cNvSpPr txBox="1"/>
          <p:nvPr/>
        </p:nvSpPr>
        <p:spPr>
          <a:xfrm>
            <a:off x="174391" y="9564"/>
            <a:ext cx="8795218" cy="5124372"/>
          </a:xfrm>
          <a:prstGeom prst="rect">
            <a:avLst/>
          </a:prstGeom>
          <a:noFill/>
          <a:ln>
            <a:noFill/>
          </a:ln>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REVERSE CALCULATIONS</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539670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A9F42-6004-EFC2-73CB-34A2979FADA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84FCD17-55F2-6EDA-7930-B97904C900AA}"/>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B584E2B2-F8F9-AA6D-380E-B0828641D3F1}"/>
              </a:ext>
            </a:extLst>
          </p:cNvPr>
          <p:cNvSpPr txBox="1">
            <a:spLocks/>
          </p:cNvSpPr>
          <p:nvPr/>
        </p:nvSpPr>
        <p:spPr>
          <a:xfrm>
            <a:off x="247208" y="2"/>
            <a:ext cx="8896792" cy="841336"/>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Maximum Loan Amount (Principal Limit)</a:t>
            </a:r>
          </a:p>
        </p:txBody>
      </p:sp>
      <p:sp>
        <p:nvSpPr>
          <p:cNvPr id="6" name="Rounded Rectangle 7">
            <a:extLst>
              <a:ext uri="{FF2B5EF4-FFF2-40B4-BE49-F238E27FC236}">
                <a16:creationId xmlns:a16="http://schemas.microsoft.com/office/drawing/2014/main" id="{C94D06C5-4C1C-62EF-8F7F-34150B42B310}"/>
              </a:ext>
            </a:extLst>
          </p:cNvPr>
          <p:cNvSpPr/>
          <p:nvPr/>
        </p:nvSpPr>
        <p:spPr bwMode="auto">
          <a:xfrm>
            <a:off x="595725" y="1147515"/>
            <a:ext cx="2468880" cy="1371600"/>
          </a:xfrm>
          <a:prstGeom prst="roundRect">
            <a:avLst/>
          </a:prstGeom>
          <a:solidFill>
            <a:srgbClr val="0E5993"/>
          </a:solidFill>
          <a:ln>
            <a:headEnd/>
            <a:tailEnd/>
          </a:ln>
        </p:spPr>
        <p:style>
          <a:lnRef idx="1">
            <a:schemeClr val="accent1"/>
          </a:lnRef>
          <a:fillRef idx="3">
            <a:schemeClr val="accent1"/>
          </a:fillRef>
          <a:effectRef idx="2">
            <a:schemeClr val="accent1"/>
          </a:effectRef>
          <a:fontRef idx="minor">
            <a:schemeClr val="lt1"/>
          </a:fontRef>
        </p:style>
        <p:txBody>
          <a:bodyPr wrap="square" lIns="0" rIns="0" rtlCol="0" anchor="ctr">
            <a:noAutofit/>
          </a:bodyPr>
          <a:lstStyle/>
          <a:p>
            <a:pPr algn="ctr"/>
            <a:r>
              <a:rPr lang="en-US" sz="1400" b="1" dirty="0">
                <a:solidFill>
                  <a:schemeClr val="bg1"/>
                </a:solidFill>
                <a:latin typeface="Arial" panose="020B0604020202020204" pitchFamily="34" charset="0"/>
                <a:cs typeface="Arial" panose="020B0604020202020204" pitchFamily="34" charset="0"/>
              </a:rPr>
              <a:t>Max Claim Amount</a:t>
            </a:r>
          </a:p>
          <a:p>
            <a:pPr algn="ctr"/>
            <a:endParaRPr lang="en-US" sz="1000" b="1" dirty="0">
              <a:solidFill>
                <a:schemeClr val="bg1"/>
              </a:solidFill>
              <a:latin typeface="Arial" panose="020B0604020202020204" pitchFamily="34" charset="0"/>
              <a:cs typeface="Arial" panose="020B0604020202020204" pitchFamily="34" charset="0"/>
            </a:endParaRPr>
          </a:p>
          <a:p>
            <a:pPr algn="ctr"/>
            <a:r>
              <a:rPr lang="en-US" sz="1200" dirty="0">
                <a:solidFill>
                  <a:schemeClr val="bg1"/>
                </a:solidFill>
                <a:latin typeface="Arial" panose="020B0604020202020204" pitchFamily="34" charset="0"/>
                <a:cs typeface="Arial" panose="020B0604020202020204" pitchFamily="34" charset="0"/>
              </a:rPr>
              <a:t>Current Appraised Value or National Lending Limit (2026 - $1,249,125) whichever is less</a:t>
            </a:r>
          </a:p>
        </p:txBody>
      </p:sp>
      <p:sp>
        <p:nvSpPr>
          <p:cNvPr id="7" name="TextBox 6">
            <a:extLst>
              <a:ext uri="{FF2B5EF4-FFF2-40B4-BE49-F238E27FC236}">
                <a16:creationId xmlns:a16="http://schemas.microsoft.com/office/drawing/2014/main" id="{9ED22672-CCC6-0FB9-9518-3987D4ACAD14}"/>
              </a:ext>
            </a:extLst>
          </p:cNvPr>
          <p:cNvSpPr txBox="1"/>
          <p:nvPr/>
        </p:nvSpPr>
        <p:spPr>
          <a:xfrm>
            <a:off x="3148081" y="1665960"/>
            <a:ext cx="261122" cy="334707"/>
          </a:xfrm>
          <a:prstGeom prst="rect">
            <a:avLst/>
          </a:prstGeom>
          <a:solidFill>
            <a:schemeClr val="bg1"/>
          </a:solidFill>
        </p:spPr>
        <p:txBody>
          <a:bodyPr wrap="square" rtlCol="0">
            <a:spAutoFit/>
          </a:bodyPr>
          <a:lstStyle/>
          <a:p>
            <a:pPr algn="ctr"/>
            <a:r>
              <a:rPr lang="en-US" sz="1575" b="1" dirty="0">
                <a:solidFill>
                  <a:srgbClr val="343433"/>
                </a:solidFill>
              </a:rPr>
              <a:t>X</a:t>
            </a:r>
          </a:p>
        </p:txBody>
      </p:sp>
      <p:sp>
        <p:nvSpPr>
          <p:cNvPr id="8" name="Rounded Rectangle 8">
            <a:extLst>
              <a:ext uri="{FF2B5EF4-FFF2-40B4-BE49-F238E27FC236}">
                <a16:creationId xmlns:a16="http://schemas.microsoft.com/office/drawing/2014/main" id="{52DEEC30-1F32-D1DF-3989-2206D6C36CA0}"/>
              </a:ext>
            </a:extLst>
          </p:cNvPr>
          <p:cNvSpPr/>
          <p:nvPr/>
        </p:nvSpPr>
        <p:spPr bwMode="auto">
          <a:xfrm>
            <a:off x="3492679" y="1147515"/>
            <a:ext cx="2468880" cy="1371600"/>
          </a:xfrm>
          <a:prstGeom prst="roundRect">
            <a:avLst/>
          </a:prstGeom>
          <a:solidFill>
            <a:srgbClr val="0E5993"/>
          </a:solidFill>
          <a:ln>
            <a:headEnd/>
            <a:tailEnd/>
          </a:ln>
        </p:spPr>
        <p:style>
          <a:lnRef idx="1">
            <a:schemeClr val="accent1"/>
          </a:lnRef>
          <a:fillRef idx="3">
            <a:schemeClr val="accent1"/>
          </a:fillRef>
          <a:effectRef idx="2">
            <a:schemeClr val="accent1"/>
          </a:effectRef>
          <a:fontRef idx="minor">
            <a:schemeClr val="lt1"/>
          </a:fontRef>
        </p:style>
        <p:txBody>
          <a:bodyPr wrap="square" lIns="0" rIns="0" rtlCol="0" anchor="ctr">
            <a:noAutofit/>
          </a:bodyPr>
          <a:lstStyle/>
          <a:p>
            <a:pPr algn="ctr"/>
            <a:r>
              <a:rPr lang="en-US" sz="1400" b="1" dirty="0">
                <a:latin typeface="Arial" panose="020B0604020202020204" pitchFamily="34" charset="0"/>
                <a:cs typeface="Arial" panose="020B0604020202020204" pitchFamily="34" charset="0"/>
              </a:rPr>
              <a:t>Principal Limit Factor</a:t>
            </a:r>
          </a:p>
          <a:p>
            <a:pPr algn="ctr"/>
            <a:endParaRPr lang="en-US" sz="1125" b="1"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Table published by HUD based on the youngest borrower’s (or ENBS) age and current Expected Interest Rate. </a:t>
            </a:r>
          </a:p>
        </p:txBody>
      </p:sp>
      <p:sp>
        <p:nvSpPr>
          <p:cNvPr id="9" name="Rounded Rectangle 18">
            <a:extLst>
              <a:ext uri="{FF2B5EF4-FFF2-40B4-BE49-F238E27FC236}">
                <a16:creationId xmlns:a16="http://schemas.microsoft.com/office/drawing/2014/main" id="{1F7B10B6-E3A6-D4F8-6176-6F1638211BF7}"/>
              </a:ext>
            </a:extLst>
          </p:cNvPr>
          <p:cNvSpPr>
            <a:spLocks noChangeAspect="1"/>
          </p:cNvSpPr>
          <p:nvPr/>
        </p:nvSpPr>
        <p:spPr bwMode="auto">
          <a:xfrm>
            <a:off x="6335394" y="1147515"/>
            <a:ext cx="2468880" cy="1371600"/>
          </a:xfrm>
          <a:prstGeom prst="roundRect">
            <a:avLst/>
          </a:prstGeom>
          <a:solidFill>
            <a:srgbClr val="0E5993"/>
          </a:solidFill>
          <a:ln>
            <a:headEnd/>
            <a:tailEnd/>
          </a:ln>
        </p:spPr>
        <p:style>
          <a:lnRef idx="1">
            <a:schemeClr val="accent1"/>
          </a:lnRef>
          <a:fillRef idx="3">
            <a:schemeClr val="accent1"/>
          </a:fillRef>
          <a:effectRef idx="2">
            <a:schemeClr val="accent1"/>
          </a:effectRef>
          <a:fontRef idx="minor">
            <a:schemeClr val="lt1"/>
          </a:fontRef>
        </p:style>
        <p:txBody>
          <a:bodyPr wrap="square" lIns="0" rIns="0" rtlCol="0" anchor="ctr">
            <a:noAutofit/>
          </a:bodyPr>
          <a:lstStyle/>
          <a:p>
            <a:pPr algn="ctr"/>
            <a:r>
              <a:rPr lang="en-US" sz="1400" b="1" dirty="0">
                <a:latin typeface="Arial" panose="020B0604020202020204" pitchFamily="34" charset="0"/>
                <a:cs typeface="Arial" panose="020B0604020202020204" pitchFamily="34" charset="0"/>
              </a:rPr>
              <a:t>Principal Limit</a:t>
            </a:r>
          </a:p>
          <a:p>
            <a:pPr algn="ctr"/>
            <a:endParaRPr lang="en-US" sz="1400" b="1"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The maximum amount that you can lend.</a:t>
            </a:r>
          </a:p>
        </p:txBody>
      </p:sp>
      <p:sp>
        <p:nvSpPr>
          <p:cNvPr id="10" name="TextBox 9">
            <a:extLst>
              <a:ext uri="{FF2B5EF4-FFF2-40B4-BE49-F238E27FC236}">
                <a16:creationId xmlns:a16="http://schemas.microsoft.com/office/drawing/2014/main" id="{8ACDE16F-92D5-006F-28C9-7909C29A3325}"/>
              </a:ext>
            </a:extLst>
          </p:cNvPr>
          <p:cNvSpPr txBox="1"/>
          <p:nvPr/>
        </p:nvSpPr>
        <p:spPr>
          <a:xfrm>
            <a:off x="6045035" y="1665961"/>
            <a:ext cx="261122" cy="334707"/>
          </a:xfrm>
          <a:prstGeom prst="rect">
            <a:avLst/>
          </a:prstGeom>
          <a:solidFill>
            <a:schemeClr val="bg1"/>
          </a:solidFill>
        </p:spPr>
        <p:txBody>
          <a:bodyPr wrap="square" rtlCol="0">
            <a:spAutoFit/>
          </a:bodyPr>
          <a:lstStyle/>
          <a:p>
            <a:pPr algn="ctr"/>
            <a:r>
              <a:rPr lang="en-US" sz="1575" b="1" dirty="0">
                <a:solidFill>
                  <a:srgbClr val="343433"/>
                </a:solidFill>
              </a:rPr>
              <a:t>=</a:t>
            </a:r>
          </a:p>
        </p:txBody>
      </p:sp>
      <p:sp>
        <p:nvSpPr>
          <p:cNvPr id="11" name="Rounded Rectangle 7">
            <a:extLst>
              <a:ext uri="{FF2B5EF4-FFF2-40B4-BE49-F238E27FC236}">
                <a16:creationId xmlns:a16="http://schemas.microsoft.com/office/drawing/2014/main" id="{9C3C2147-2A32-D5BF-3F27-D1A92261D3DE}"/>
              </a:ext>
            </a:extLst>
          </p:cNvPr>
          <p:cNvSpPr/>
          <p:nvPr/>
        </p:nvSpPr>
        <p:spPr bwMode="auto">
          <a:xfrm>
            <a:off x="595725" y="2940723"/>
            <a:ext cx="2468880" cy="1371600"/>
          </a:xfrm>
          <a:prstGeom prst="roundRect">
            <a:avLst/>
          </a:prstGeom>
          <a:solidFill>
            <a:srgbClr val="0E5993"/>
          </a:solidFill>
          <a:ln>
            <a:headEnd/>
            <a:tailEnd/>
          </a:ln>
        </p:spPr>
        <p:style>
          <a:lnRef idx="1">
            <a:schemeClr val="accent1"/>
          </a:lnRef>
          <a:fillRef idx="3">
            <a:schemeClr val="accent1"/>
          </a:fillRef>
          <a:effectRef idx="2">
            <a:schemeClr val="accent1"/>
          </a:effectRef>
          <a:fontRef idx="minor">
            <a:schemeClr val="lt1"/>
          </a:fontRef>
        </p:style>
        <p:txBody>
          <a:bodyPr wrap="square" lIns="0" rIns="0" rtlCol="0" anchor="ctr">
            <a:noAutofit/>
          </a:bodyPr>
          <a:lstStyle/>
          <a:p>
            <a:pPr algn="ctr"/>
            <a:r>
              <a:rPr lang="en-US" sz="1400" b="1" dirty="0">
                <a:latin typeface="Arial" panose="020B0604020202020204" pitchFamily="34" charset="0"/>
                <a:cs typeface="Arial" panose="020B0604020202020204" pitchFamily="34" charset="0"/>
              </a:rPr>
              <a:t>MCA (Appraised Value)</a:t>
            </a:r>
          </a:p>
          <a:p>
            <a:pPr algn="ctr"/>
            <a:endParaRPr lang="en-US" sz="1000" b="1"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Up to $10,000,000</a:t>
            </a:r>
          </a:p>
        </p:txBody>
      </p:sp>
      <p:sp>
        <p:nvSpPr>
          <p:cNvPr id="12" name="TextBox 11">
            <a:extLst>
              <a:ext uri="{FF2B5EF4-FFF2-40B4-BE49-F238E27FC236}">
                <a16:creationId xmlns:a16="http://schemas.microsoft.com/office/drawing/2014/main" id="{882073F9-2C7C-A31D-DCFD-F8398C7B923C}"/>
              </a:ext>
            </a:extLst>
          </p:cNvPr>
          <p:cNvSpPr txBox="1"/>
          <p:nvPr/>
        </p:nvSpPr>
        <p:spPr>
          <a:xfrm>
            <a:off x="3159165" y="3452271"/>
            <a:ext cx="261122" cy="334707"/>
          </a:xfrm>
          <a:prstGeom prst="rect">
            <a:avLst/>
          </a:prstGeom>
          <a:solidFill>
            <a:schemeClr val="bg1"/>
          </a:solidFill>
        </p:spPr>
        <p:txBody>
          <a:bodyPr wrap="square" rtlCol="0">
            <a:spAutoFit/>
          </a:bodyPr>
          <a:lstStyle/>
          <a:p>
            <a:pPr algn="ctr"/>
            <a:r>
              <a:rPr lang="en-US" sz="1575" b="1" dirty="0">
                <a:solidFill>
                  <a:srgbClr val="343433"/>
                </a:solidFill>
              </a:rPr>
              <a:t>X</a:t>
            </a:r>
          </a:p>
        </p:txBody>
      </p:sp>
      <p:sp>
        <p:nvSpPr>
          <p:cNvPr id="13" name="Rounded Rectangle 8">
            <a:extLst>
              <a:ext uri="{FF2B5EF4-FFF2-40B4-BE49-F238E27FC236}">
                <a16:creationId xmlns:a16="http://schemas.microsoft.com/office/drawing/2014/main" id="{6923D3F1-9622-84FF-98D6-444727FC4063}"/>
              </a:ext>
            </a:extLst>
          </p:cNvPr>
          <p:cNvSpPr/>
          <p:nvPr/>
        </p:nvSpPr>
        <p:spPr bwMode="auto">
          <a:xfrm>
            <a:off x="3503763" y="2940723"/>
            <a:ext cx="2468880" cy="1366550"/>
          </a:xfrm>
          <a:prstGeom prst="roundRect">
            <a:avLst/>
          </a:prstGeom>
          <a:solidFill>
            <a:srgbClr val="0E5993"/>
          </a:solidFill>
          <a:ln>
            <a:headEnd/>
            <a:tailEnd/>
          </a:ln>
        </p:spPr>
        <p:style>
          <a:lnRef idx="1">
            <a:schemeClr val="accent1"/>
          </a:lnRef>
          <a:fillRef idx="3">
            <a:schemeClr val="accent1"/>
          </a:fillRef>
          <a:effectRef idx="2">
            <a:schemeClr val="accent1"/>
          </a:effectRef>
          <a:fontRef idx="minor">
            <a:schemeClr val="lt1"/>
          </a:fontRef>
        </p:style>
        <p:txBody>
          <a:bodyPr wrap="square" lIns="0" rIns="0" rtlCol="0" anchor="ctr">
            <a:noAutofit/>
          </a:bodyPr>
          <a:lstStyle/>
          <a:p>
            <a:pPr algn="ctr"/>
            <a:r>
              <a:rPr lang="en-US" sz="1400" b="1" dirty="0">
                <a:latin typeface="Arial" panose="020B0604020202020204" pitchFamily="34" charset="0"/>
                <a:cs typeface="Arial" panose="020B0604020202020204" pitchFamily="34" charset="0"/>
              </a:rPr>
              <a:t>Principal Limit Factor</a:t>
            </a:r>
          </a:p>
          <a:p>
            <a:pPr algn="ctr"/>
            <a:endParaRPr lang="en-US" sz="1125" b="1"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Table published by Mutual of Omaha Reverse based on the youngest borrower’s age and product.</a:t>
            </a:r>
          </a:p>
        </p:txBody>
      </p:sp>
      <p:sp>
        <p:nvSpPr>
          <p:cNvPr id="14" name="Rounded Rectangle 13">
            <a:extLst>
              <a:ext uri="{FF2B5EF4-FFF2-40B4-BE49-F238E27FC236}">
                <a16:creationId xmlns:a16="http://schemas.microsoft.com/office/drawing/2014/main" id="{EFED6F7C-9492-06DF-07FF-930A7229CD62}"/>
              </a:ext>
            </a:extLst>
          </p:cNvPr>
          <p:cNvSpPr>
            <a:spLocks/>
          </p:cNvSpPr>
          <p:nvPr/>
        </p:nvSpPr>
        <p:spPr bwMode="auto">
          <a:xfrm>
            <a:off x="6326318" y="2940723"/>
            <a:ext cx="2468880" cy="1371600"/>
          </a:xfrm>
          <a:prstGeom prst="roundRect">
            <a:avLst/>
          </a:prstGeom>
          <a:solidFill>
            <a:srgbClr val="0E5993"/>
          </a:solidFill>
          <a:ln>
            <a:headEnd/>
            <a:tailEnd/>
          </a:ln>
        </p:spPr>
        <p:style>
          <a:lnRef idx="1">
            <a:schemeClr val="accent1"/>
          </a:lnRef>
          <a:fillRef idx="3">
            <a:schemeClr val="accent1"/>
          </a:fillRef>
          <a:effectRef idx="2">
            <a:schemeClr val="accent1"/>
          </a:effectRef>
          <a:fontRef idx="minor">
            <a:schemeClr val="lt1"/>
          </a:fontRef>
        </p:style>
        <p:txBody>
          <a:bodyPr wrap="square" lIns="0" rIns="0" rtlCol="0" anchor="ctr">
            <a:noAutofit/>
          </a:bodyPr>
          <a:lstStyle/>
          <a:p>
            <a:pPr algn="ctr"/>
            <a:r>
              <a:rPr lang="en-US" sz="1400" b="1" dirty="0">
                <a:latin typeface="Arial" panose="020B0604020202020204" pitchFamily="34" charset="0"/>
                <a:cs typeface="Arial" panose="020B0604020202020204" pitchFamily="34" charset="0"/>
              </a:rPr>
              <a:t>Principal Limit</a:t>
            </a:r>
          </a:p>
          <a:p>
            <a:pPr algn="ctr"/>
            <a:endParaRPr lang="en-US" sz="1400" b="1"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The maximum amount that we lend. Max Principal Limit is $4,000,000</a:t>
            </a:r>
          </a:p>
        </p:txBody>
      </p:sp>
      <p:sp>
        <p:nvSpPr>
          <p:cNvPr id="15" name="TextBox 14">
            <a:extLst>
              <a:ext uri="{FF2B5EF4-FFF2-40B4-BE49-F238E27FC236}">
                <a16:creationId xmlns:a16="http://schemas.microsoft.com/office/drawing/2014/main" id="{8EC8AA90-DA03-515E-C3C6-E2BEB1CC8AEB}"/>
              </a:ext>
            </a:extLst>
          </p:cNvPr>
          <p:cNvSpPr txBox="1"/>
          <p:nvPr/>
        </p:nvSpPr>
        <p:spPr>
          <a:xfrm>
            <a:off x="6031180" y="3443959"/>
            <a:ext cx="261122" cy="334707"/>
          </a:xfrm>
          <a:prstGeom prst="rect">
            <a:avLst/>
          </a:prstGeom>
          <a:solidFill>
            <a:schemeClr val="bg1"/>
          </a:solidFill>
        </p:spPr>
        <p:txBody>
          <a:bodyPr wrap="square" rtlCol="0">
            <a:spAutoFit/>
          </a:bodyPr>
          <a:lstStyle/>
          <a:p>
            <a:pPr algn="ctr"/>
            <a:r>
              <a:rPr lang="en-US" sz="1575" b="1" dirty="0">
                <a:solidFill>
                  <a:srgbClr val="343433"/>
                </a:solidFill>
              </a:rPr>
              <a:t>=</a:t>
            </a:r>
          </a:p>
        </p:txBody>
      </p:sp>
      <p:sp>
        <p:nvSpPr>
          <p:cNvPr id="16" name="Content Placeholder 5">
            <a:extLst>
              <a:ext uri="{FF2B5EF4-FFF2-40B4-BE49-F238E27FC236}">
                <a16:creationId xmlns:a16="http://schemas.microsoft.com/office/drawing/2014/main" id="{F7FCE6C2-B95F-AB66-7259-8CD6022BE444}"/>
              </a:ext>
            </a:extLst>
          </p:cNvPr>
          <p:cNvSpPr txBox="1">
            <a:spLocks/>
          </p:cNvSpPr>
          <p:nvPr/>
        </p:nvSpPr>
        <p:spPr>
          <a:xfrm>
            <a:off x="595725" y="747552"/>
            <a:ext cx="8288391" cy="403688"/>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lnSpc>
                <a:spcPct val="100000"/>
              </a:lnSpc>
              <a:spcBef>
                <a:spcPts val="500"/>
              </a:spcBef>
              <a:buFont typeface="Arial" panose="020B0604020202020204" pitchFamily="34" charset="0"/>
              <a:buChar char="•"/>
            </a:pPr>
            <a:r>
              <a:rPr lang="en-US" b="1" dirty="0">
                <a:solidFill>
                  <a:srgbClr val="343433"/>
                </a:solidFill>
                <a:latin typeface="Arial" panose="020B0604020202020204" pitchFamily="34" charset="0"/>
                <a:cs typeface="Arial" panose="020B0604020202020204" pitchFamily="34" charset="0"/>
              </a:rPr>
              <a:t>HECMs</a:t>
            </a:r>
          </a:p>
        </p:txBody>
      </p:sp>
      <p:sp>
        <p:nvSpPr>
          <p:cNvPr id="19" name="Content Placeholder 5">
            <a:extLst>
              <a:ext uri="{FF2B5EF4-FFF2-40B4-BE49-F238E27FC236}">
                <a16:creationId xmlns:a16="http://schemas.microsoft.com/office/drawing/2014/main" id="{BEA538A3-DF7B-85A7-DC4C-AD2B2D09CE58}"/>
              </a:ext>
            </a:extLst>
          </p:cNvPr>
          <p:cNvSpPr txBox="1">
            <a:spLocks/>
          </p:cNvSpPr>
          <p:nvPr/>
        </p:nvSpPr>
        <p:spPr>
          <a:xfrm>
            <a:off x="595725" y="2529275"/>
            <a:ext cx="8400151" cy="399963"/>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lnSpc>
                <a:spcPct val="100000"/>
              </a:lnSpc>
              <a:spcBef>
                <a:spcPts val="500"/>
              </a:spcBef>
              <a:buFont typeface="Arial" panose="020B0604020202020204" pitchFamily="34" charset="0"/>
              <a:buChar char="•"/>
            </a:pPr>
            <a:r>
              <a:rPr lang="en-US" b="1" dirty="0" err="1">
                <a:solidFill>
                  <a:srgbClr val="343433"/>
                </a:solidFill>
                <a:latin typeface="Arial" panose="020B0604020202020204" pitchFamily="34" charset="0"/>
                <a:cs typeface="Arial" panose="020B0604020202020204" pitchFamily="34" charset="0"/>
              </a:rPr>
              <a:t>SecureEquity</a:t>
            </a:r>
            <a:r>
              <a:rPr lang="en-US" b="1" baseline="30000" dirty="0">
                <a:solidFill>
                  <a:srgbClr val="343433"/>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878939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CB796-5B67-3C60-9485-044294A6C0D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75C0FE0-1729-DA27-9D2D-FD03AD24FA85}"/>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0E065537-677A-4B8A-5A76-DDF89C42A9F8}"/>
              </a:ext>
            </a:extLst>
          </p:cNvPr>
          <p:cNvSpPr txBox="1">
            <a:spLocks/>
          </p:cNvSpPr>
          <p:nvPr/>
        </p:nvSpPr>
        <p:spPr>
          <a:xfrm>
            <a:off x="486450" y="0"/>
            <a:ext cx="8397667"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Principal Limit – HECM </a:t>
            </a:r>
          </a:p>
          <a:p>
            <a:pPr marL="285750" indent="-285750" algn="l">
              <a:lnSpc>
                <a:spcPct val="100000"/>
              </a:lnSpc>
              <a:spcBef>
                <a:spcPts val="1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Three Factors</a:t>
            </a:r>
          </a:p>
          <a:p>
            <a:pPr marL="685800" lvl="1" indent="-342900" algn="l">
              <a:lnSpc>
                <a:spcPct val="100000"/>
              </a:lnSpc>
              <a:spcBef>
                <a:spcPts val="500"/>
              </a:spcBef>
              <a:buFont typeface="+mj-lt"/>
              <a:buAutoNum type="arabicPeriod"/>
            </a:pPr>
            <a:r>
              <a:rPr lang="en-US" sz="1600" dirty="0">
                <a:solidFill>
                  <a:srgbClr val="343433"/>
                </a:solidFill>
                <a:latin typeface="Arial" panose="020B0604020202020204" pitchFamily="34" charset="0"/>
                <a:cs typeface="Arial" panose="020B0604020202020204" pitchFamily="34" charset="0"/>
              </a:rPr>
              <a:t>Youngest borrower or eligible non-borrowing spouse’s age</a:t>
            </a:r>
          </a:p>
          <a:p>
            <a:pPr marL="971550" lvl="2" indent="-285750" algn="l">
              <a:lnSpc>
                <a:spcPct val="100000"/>
              </a:lnSpc>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Older Borrowers = Higher Proceeds</a:t>
            </a:r>
          </a:p>
          <a:p>
            <a:pPr marL="971550" lvl="2" indent="-285750" algn="l">
              <a:lnSpc>
                <a:spcPct val="100000"/>
              </a:lnSpc>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Birthday Rule (within 6 months of Closing) </a:t>
            </a:r>
          </a:p>
          <a:p>
            <a:pPr marL="685800" lvl="1" indent="-342900" algn="l">
              <a:lnSpc>
                <a:spcPct val="100000"/>
              </a:lnSpc>
              <a:spcBef>
                <a:spcPts val="500"/>
              </a:spcBef>
              <a:buFont typeface="+mj-lt"/>
              <a:buAutoNum type="arabicPeriod"/>
            </a:pPr>
            <a:r>
              <a:rPr lang="en-US" sz="1600" dirty="0">
                <a:solidFill>
                  <a:srgbClr val="343433"/>
                </a:solidFill>
                <a:latin typeface="Arial" panose="020B0604020202020204" pitchFamily="34" charset="0"/>
                <a:cs typeface="Arial" panose="020B0604020202020204" pitchFamily="34" charset="0"/>
              </a:rPr>
              <a:t>Expected Interest Rate</a:t>
            </a:r>
          </a:p>
          <a:p>
            <a:pPr marL="971550" lvl="2" indent="-285750" algn="l">
              <a:lnSpc>
                <a:spcPct val="100000"/>
              </a:lnSpc>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Lower Rate = Higher Proceeds</a:t>
            </a:r>
          </a:p>
          <a:p>
            <a:pPr marL="971550" lvl="2" indent="-285750" algn="l">
              <a:lnSpc>
                <a:spcPct val="100000"/>
              </a:lnSpc>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Effective Interest Rate Floor of 3.0%</a:t>
            </a:r>
          </a:p>
          <a:p>
            <a:pPr marL="971550" lvl="2" indent="-285750" algn="l">
              <a:lnSpc>
                <a:spcPct val="100000"/>
              </a:lnSpc>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Rounded to nearest 1/8</a:t>
            </a:r>
            <a:r>
              <a:rPr lang="en-US" sz="1400" baseline="30000" dirty="0">
                <a:solidFill>
                  <a:srgbClr val="343433"/>
                </a:solidFill>
                <a:latin typeface="Arial" panose="020B0604020202020204" pitchFamily="34" charset="0"/>
                <a:cs typeface="Arial" panose="020B0604020202020204" pitchFamily="34" charset="0"/>
              </a:rPr>
              <a:t>th</a:t>
            </a:r>
            <a:r>
              <a:rPr lang="en-US" sz="1400" dirty="0">
                <a:solidFill>
                  <a:srgbClr val="343433"/>
                </a:solidFill>
                <a:latin typeface="Arial" panose="020B0604020202020204" pitchFamily="34" charset="0"/>
                <a:cs typeface="Arial" panose="020B0604020202020204" pitchFamily="34" charset="0"/>
              </a:rPr>
              <a:t> </a:t>
            </a:r>
          </a:p>
          <a:p>
            <a:pPr marL="685800" lvl="1" indent="-342900" algn="l">
              <a:lnSpc>
                <a:spcPct val="100000"/>
              </a:lnSpc>
              <a:spcBef>
                <a:spcPts val="500"/>
              </a:spcBef>
              <a:buFont typeface="+mj-lt"/>
              <a:buAutoNum type="arabicPeriod"/>
            </a:pPr>
            <a:r>
              <a:rPr lang="en-US" sz="1600" dirty="0">
                <a:solidFill>
                  <a:srgbClr val="343433"/>
                </a:solidFill>
                <a:latin typeface="Arial" panose="020B0604020202020204" pitchFamily="34" charset="0"/>
                <a:cs typeface="Arial" panose="020B0604020202020204" pitchFamily="34" charset="0"/>
              </a:rPr>
              <a:t>Max Claim Amount (home value or national lending limit)</a:t>
            </a:r>
          </a:p>
          <a:p>
            <a:pPr marL="285750" indent="-285750" algn="l">
              <a:lnSpc>
                <a:spcPct val="100000"/>
              </a:lnSpc>
              <a:spcBef>
                <a:spcPts val="1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HUD changes PLFs from time to time</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Last change - October 2017</a:t>
            </a:r>
          </a:p>
          <a:p>
            <a:pPr algn="l">
              <a:lnSpc>
                <a:spcPct val="100000"/>
              </a:lnSpc>
              <a:spcBef>
                <a:spcPts val="1500"/>
              </a:spcBef>
            </a:pPr>
            <a:r>
              <a:rPr lang="en-US" sz="1200" dirty="0">
                <a:solidFill>
                  <a:srgbClr val="343433"/>
                </a:solidFill>
                <a:latin typeface="Arial Narrow" panose="020B0604020202020204" pitchFamily="34" charset="0"/>
                <a:cs typeface="Arial Narrow" panose="020B0604020202020204" pitchFamily="34" charset="0"/>
              </a:rPr>
              <a:t>10-year CMT week of 2/10/26, 4.26%.</a:t>
            </a:r>
          </a:p>
        </p:txBody>
      </p:sp>
      <p:pic>
        <p:nvPicPr>
          <p:cNvPr id="3" name="Picture 2" descr="A group of different colored rectangles&#10;&#10;AI-generated content may be incorrect.">
            <a:extLst>
              <a:ext uri="{FF2B5EF4-FFF2-40B4-BE49-F238E27FC236}">
                <a16:creationId xmlns:a16="http://schemas.microsoft.com/office/drawing/2014/main" id="{E56120D0-C2A0-E479-1BD9-73331668E571}"/>
              </a:ext>
            </a:extLst>
          </p:cNvPr>
          <p:cNvPicPr>
            <a:picLocks noChangeAspect="1"/>
          </p:cNvPicPr>
          <p:nvPr/>
        </p:nvPicPr>
        <p:blipFill>
          <a:blip r:embed="rId4"/>
          <a:srcRect l="3180" t="51823" r="50589" b="31213"/>
          <a:stretch>
            <a:fillRect/>
          </a:stretch>
        </p:blipFill>
        <p:spPr>
          <a:xfrm>
            <a:off x="5318276" y="2091471"/>
            <a:ext cx="3673324" cy="741680"/>
          </a:xfrm>
          <a:prstGeom prst="rect">
            <a:avLst/>
          </a:prstGeom>
        </p:spPr>
      </p:pic>
      <p:sp>
        <p:nvSpPr>
          <p:cNvPr id="4" name="Content Placeholder 5">
            <a:extLst>
              <a:ext uri="{FF2B5EF4-FFF2-40B4-BE49-F238E27FC236}">
                <a16:creationId xmlns:a16="http://schemas.microsoft.com/office/drawing/2014/main" id="{43C55763-76D7-CBA5-B5E6-C26820B1454F}"/>
              </a:ext>
            </a:extLst>
          </p:cNvPr>
          <p:cNvSpPr txBox="1">
            <a:spLocks/>
          </p:cNvSpPr>
          <p:nvPr/>
        </p:nvSpPr>
        <p:spPr>
          <a:xfrm>
            <a:off x="5318276" y="2104637"/>
            <a:ext cx="3593274" cy="715347"/>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lvl="1" defTabSz="711200">
              <a:lnSpc>
                <a:spcPct val="100000"/>
              </a:lnSpc>
              <a:spcBef>
                <a:spcPct val="0"/>
              </a:spcBef>
              <a:spcAft>
                <a:spcPts val="600"/>
              </a:spcAft>
            </a:pPr>
            <a:r>
              <a:rPr lang="en-US" sz="1800" b="1" dirty="0">
                <a:solidFill>
                  <a:schemeClr val="bg1"/>
                </a:solidFill>
                <a:latin typeface="Arial" panose="020B0604020202020204" pitchFamily="34" charset="0"/>
                <a:cs typeface="Arial" panose="020B0604020202020204" pitchFamily="34" charset="0"/>
              </a:rPr>
              <a:t>To see the table, click </a:t>
            </a:r>
            <a:r>
              <a:rPr lang="en-US" sz="1800" b="1" u="sng"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HERE</a:t>
            </a:r>
            <a:endParaRPr lang="en-US" sz="1800" b="1" u="sng"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911103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047D4-B0A3-620D-76A3-6F7A141B4D8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E3BE474-68ED-8A7F-3F73-4E3EE31CED2B}"/>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BB31AC14-957D-BF2F-AD58-90328521EA9E}"/>
              </a:ext>
            </a:extLst>
          </p:cNvPr>
          <p:cNvSpPr txBox="1">
            <a:spLocks/>
          </p:cNvSpPr>
          <p:nvPr/>
        </p:nvSpPr>
        <p:spPr>
          <a:xfrm>
            <a:off x="486451" y="0"/>
            <a:ext cx="4085550"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10 Year CMT and 1 Year CMT</a:t>
            </a:r>
          </a:p>
          <a:p>
            <a:pPr algn="l">
              <a:lnSpc>
                <a:spcPct val="100000"/>
              </a:lnSpc>
              <a:spcBef>
                <a:spcPts val="2000"/>
              </a:spcBef>
            </a:pPr>
            <a:r>
              <a:rPr lang="en-US" b="1" dirty="0">
                <a:solidFill>
                  <a:srgbClr val="343433"/>
                </a:solidFill>
                <a:latin typeface="Arial" panose="020B0604020202020204" pitchFamily="34" charset="0"/>
                <a:cs typeface="Arial" panose="020B0604020202020204" pitchFamily="34" charset="0"/>
              </a:rPr>
              <a:t>HECM ARMs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Initial Rate – 1 Year CMT</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Does NOT get locked, floats until closing.</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Becomes the Note Rate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Expected Rate – 10 Year CMT </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Principal Limit</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Projections before Closing</a:t>
            </a:r>
          </a:p>
          <a:p>
            <a:pPr algn="l">
              <a:lnSpc>
                <a:spcPct val="100000"/>
              </a:lnSpc>
              <a:spcBef>
                <a:spcPts val="500"/>
              </a:spcBef>
            </a:pPr>
            <a:r>
              <a:rPr lang="en-US" b="1" dirty="0" err="1">
                <a:solidFill>
                  <a:srgbClr val="343433"/>
                </a:solidFill>
                <a:latin typeface="Arial" panose="020B0604020202020204" pitchFamily="34" charset="0"/>
                <a:cs typeface="Arial" panose="020B0604020202020204" pitchFamily="34" charset="0"/>
              </a:rPr>
              <a:t>SecureEquity</a:t>
            </a:r>
            <a:r>
              <a:rPr lang="en-US" b="1" baseline="30000" dirty="0">
                <a:solidFill>
                  <a:srgbClr val="343433"/>
                </a:solidFill>
                <a:latin typeface="Arial" panose="020B0604020202020204" pitchFamily="34" charset="0"/>
                <a:cs typeface="Arial" panose="020B0604020202020204" pitchFamily="34" charset="0"/>
              </a:rPr>
              <a:t>®</a:t>
            </a:r>
            <a:endParaRPr lang="en-US" b="1" baseline="30000" dirty="0">
              <a:solidFill>
                <a:srgbClr val="343433"/>
              </a:solidFill>
              <a:latin typeface="Arial" panose="020B0604020202020204" pitchFamily="34" charset="0"/>
              <a:cs typeface="Arial" panose="020B0604020202020204" pitchFamily="34" charset="0"/>
              <a:sym typeface="Symbol" panose="05050102010706020507" pitchFamily="18" charset="2"/>
            </a:endParaRP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Uses the initial rate for all purposes</a:t>
            </a:r>
          </a:p>
        </p:txBody>
      </p:sp>
      <p:graphicFrame>
        <p:nvGraphicFramePr>
          <p:cNvPr id="4" name="Chart 3">
            <a:extLst>
              <a:ext uri="{FF2B5EF4-FFF2-40B4-BE49-F238E27FC236}">
                <a16:creationId xmlns:a16="http://schemas.microsoft.com/office/drawing/2014/main" id="{8E2DCE16-F4F2-1F6B-1464-C09AA63A646B}"/>
              </a:ext>
            </a:extLst>
          </p:cNvPr>
          <p:cNvGraphicFramePr>
            <a:graphicFrameLocks/>
          </p:cNvGraphicFramePr>
          <p:nvPr>
            <p:extLst>
              <p:ext uri="{D42A27DB-BD31-4B8C-83A1-F6EECF244321}">
                <p14:modId xmlns:p14="http://schemas.microsoft.com/office/powerpoint/2010/main" val="1596507220"/>
              </p:ext>
            </p:extLst>
          </p:nvPr>
        </p:nvGraphicFramePr>
        <p:xfrm>
          <a:off x="4592320" y="846439"/>
          <a:ext cx="4175124" cy="34192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8322287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FAD02-F642-B4DA-0036-0AE65A654CB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B835EB2-0CC3-1356-F3D2-6905B3A2749C}"/>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A84751B4-C6FE-66BE-4F39-7F214463A992}"/>
              </a:ext>
            </a:extLst>
          </p:cNvPr>
          <p:cNvSpPr txBox="1">
            <a:spLocks/>
          </p:cNvSpPr>
          <p:nvPr/>
        </p:nvSpPr>
        <p:spPr>
          <a:xfrm>
            <a:off x="486450" y="2"/>
            <a:ext cx="8397667" cy="1180946"/>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HECM Principal Limits</a:t>
            </a:r>
          </a:p>
        </p:txBody>
      </p:sp>
      <p:sp>
        <p:nvSpPr>
          <p:cNvPr id="3" name="Content Placeholder 5">
            <a:extLst>
              <a:ext uri="{FF2B5EF4-FFF2-40B4-BE49-F238E27FC236}">
                <a16:creationId xmlns:a16="http://schemas.microsoft.com/office/drawing/2014/main" id="{13F5D70F-A324-846E-516B-7F2881B9BCD8}"/>
              </a:ext>
            </a:extLst>
          </p:cNvPr>
          <p:cNvSpPr txBox="1">
            <a:spLocks/>
          </p:cNvSpPr>
          <p:nvPr/>
        </p:nvSpPr>
        <p:spPr>
          <a:xfrm>
            <a:off x="486450" y="2317074"/>
            <a:ext cx="8397667" cy="2826426"/>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342900" indent="-34290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The largest Principal Limit = $936,844 (max PLF is 75%)</a:t>
            </a:r>
          </a:p>
          <a:p>
            <a:pPr marL="342900" indent="-34290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70 and 71-year-olds have same PLF at almost all rates</a:t>
            </a:r>
          </a:p>
          <a:p>
            <a:pPr marL="342900" indent="-34290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Max PLF at ages 92-97</a:t>
            </a:r>
          </a:p>
          <a:p>
            <a:pPr marL="342900" indent="-34290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Expected Rates are rounded to the NEAREST 1/8</a:t>
            </a:r>
            <a:r>
              <a:rPr lang="en-US" baseline="30000" dirty="0">
                <a:solidFill>
                  <a:srgbClr val="343433"/>
                </a:solidFill>
                <a:latin typeface="Arial" panose="020B0604020202020204" pitchFamily="34" charset="0"/>
                <a:cs typeface="Arial" panose="020B0604020202020204" pitchFamily="34" charset="0"/>
              </a:rPr>
              <a:t>th</a:t>
            </a:r>
            <a:r>
              <a:rPr lang="en-US" dirty="0">
                <a:solidFill>
                  <a:srgbClr val="343433"/>
                </a:solidFill>
                <a:latin typeface="Arial" panose="020B0604020202020204" pitchFamily="34" charset="0"/>
                <a:cs typeface="Arial" panose="020B0604020202020204" pitchFamily="34" charset="0"/>
              </a:rPr>
              <a:t> (0.125)</a:t>
            </a:r>
          </a:p>
          <a:p>
            <a:pPr marL="685800" lvl="1" indent="-34290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5.560% </a:t>
            </a:r>
            <a:r>
              <a:rPr lang="en-US" sz="1600" dirty="0">
                <a:solidFill>
                  <a:srgbClr val="343433"/>
                </a:solidFill>
                <a:latin typeface="Arial" panose="020B0604020202020204" pitchFamily="34" charset="0"/>
                <a:cs typeface="Arial" panose="020B0604020202020204" pitchFamily="34" charset="0"/>
                <a:sym typeface="Wingdings" panose="05000000000000000000" pitchFamily="2" charset="2"/>
              </a:rPr>
              <a:t> </a:t>
            </a:r>
            <a:r>
              <a:rPr lang="en-US" sz="1600" dirty="0">
                <a:solidFill>
                  <a:srgbClr val="343433"/>
                </a:solidFill>
                <a:latin typeface="Arial" panose="020B0604020202020204" pitchFamily="34" charset="0"/>
                <a:cs typeface="Arial" panose="020B0604020202020204" pitchFamily="34" charset="0"/>
              </a:rPr>
              <a:t>5.500%</a:t>
            </a:r>
          </a:p>
          <a:p>
            <a:pPr marL="685800" lvl="1" indent="-34290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5.570% </a:t>
            </a:r>
            <a:r>
              <a:rPr lang="en-US" sz="1600" dirty="0">
                <a:solidFill>
                  <a:srgbClr val="343433"/>
                </a:solidFill>
                <a:latin typeface="Arial" panose="020B0604020202020204" pitchFamily="34" charset="0"/>
                <a:cs typeface="Arial" panose="020B0604020202020204" pitchFamily="34" charset="0"/>
                <a:sym typeface="Wingdings" panose="05000000000000000000" pitchFamily="2" charset="2"/>
              </a:rPr>
              <a:t> 5.625%</a:t>
            </a:r>
          </a:p>
          <a:p>
            <a:pPr algn="l">
              <a:lnSpc>
                <a:spcPct val="100000"/>
              </a:lnSpc>
              <a:spcBef>
                <a:spcPts val="1500"/>
              </a:spcBef>
            </a:pPr>
            <a:r>
              <a:rPr lang="en-US" sz="1200" dirty="0">
                <a:solidFill>
                  <a:srgbClr val="343433"/>
                </a:solidFill>
                <a:latin typeface="Arial Narrow" panose="020B0604020202020204" pitchFamily="34" charset="0"/>
                <a:cs typeface="Arial Narrow" panose="020B0604020202020204" pitchFamily="34" charset="0"/>
                <a:sym typeface="Wingdings" panose="05000000000000000000" pitchFamily="2" charset="2"/>
              </a:rPr>
              <a:t>Subtract 30 to 35 from the youngest borrower’s age.</a:t>
            </a:r>
            <a:endParaRPr lang="en-US" sz="1200" dirty="0">
              <a:solidFill>
                <a:srgbClr val="343433"/>
              </a:solidFill>
              <a:latin typeface="Arial Narrow" panose="020B0604020202020204" pitchFamily="34" charset="0"/>
              <a:cs typeface="Arial Narrow" panose="020B0604020202020204" pitchFamily="34" charset="0"/>
            </a:endParaRPr>
          </a:p>
        </p:txBody>
      </p:sp>
      <p:graphicFrame>
        <p:nvGraphicFramePr>
          <p:cNvPr id="4" name="Object 3">
            <a:extLst>
              <a:ext uri="{FF2B5EF4-FFF2-40B4-BE49-F238E27FC236}">
                <a16:creationId xmlns:a16="http://schemas.microsoft.com/office/drawing/2014/main" id="{A84A0B0A-06EC-883B-63B6-3A042142DFC1}"/>
              </a:ext>
            </a:extLst>
          </p:cNvPr>
          <p:cNvGraphicFramePr>
            <a:graphicFrameLocks noChangeAspect="1"/>
          </p:cNvGraphicFramePr>
          <p:nvPr>
            <p:extLst>
              <p:ext uri="{D42A27DB-BD31-4B8C-83A1-F6EECF244321}">
                <p14:modId xmlns:p14="http://schemas.microsoft.com/office/powerpoint/2010/main" val="1885190340"/>
              </p:ext>
            </p:extLst>
          </p:nvPr>
        </p:nvGraphicFramePr>
        <p:xfrm>
          <a:off x="603644" y="1180947"/>
          <a:ext cx="8074226" cy="1095487"/>
        </p:xfrm>
        <a:graphic>
          <a:graphicData uri="http://schemas.openxmlformats.org/presentationml/2006/ole">
            <mc:AlternateContent xmlns:mc="http://schemas.openxmlformats.org/markup-compatibility/2006">
              <mc:Choice xmlns:v="urn:schemas-microsoft-com:vml" Requires="v">
                <p:oleObj name="Worksheet" r:id="rId4" imgW="10744200" imgH="1457325" progId="Excel.Sheet.12">
                  <p:embed/>
                </p:oleObj>
              </mc:Choice>
              <mc:Fallback>
                <p:oleObj name="Worksheet" r:id="rId4" imgW="10744200" imgH="1457325" progId="Excel.Sheet.12">
                  <p:embed/>
                  <p:pic>
                    <p:nvPicPr>
                      <p:cNvPr id="4" name="Object 3">
                        <a:extLst>
                          <a:ext uri="{FF2B5EF4-FFF2-40B4-BE49-F238E27FC236}">
                            <a16:creationId xmlns:a16="http://schemas.microsoft.com/office/drawing/2014/main" id="{A84A0B0A-06EC-883B-63B6-3A042142DFC1}"/>
                          </a:ext>
                        </a:extLst>
                      </p:cNvPr>
                      <p:cNvPicPr/>
                      <p:nvPr/>
                    </p:nvPicPr>
                    <p:blipFill>
                      <a:blip r:embed="rId5"/>
                      <a:stretch>
                        <a:fillRect/>
                      </a:stretch>
                    </p:blipFill>
                    <p:spPr>
                      <a:xfrm>
                        <a:off x="603644" y="1180947"/>
                        <a:ext cx="8074226" cy="1095487"/>
                      </a:xfrm>
                      <a:prstGeom prst="rect">
                        <a:avLst/>
                      </a:prstGeom>
                    </p:spPr>
                  </p:pic>
                </p:oleObj>
              </mc:Fallback>
            </mc:AlternateContent>
          </a:graphicData>
        </a:graphic>
      </p:graphicFrame>
    </p:spTree>
    <p:extLst>
      <p:ext uri="{BB962C8B-B14F-4D97-AF65-F5344CB8AC3E}">
        <p14:creationId xmlns:p14="http://schemas.microsoft.com/office/powerpoint/2010/main" val="13120094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698FB-9FBA-195A-B338-E28CFA2B9E2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B208DB8-51A7-6874-FAAA-7B3CF8C61A97}"/>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157E4D12-986C-9085-6D5F-A4A7B7D93F83}"/>
              </a:ext>
            </a:extLst>
          </p:cNvPr>
          <p:cNvSpPr txBox="1">
            <a:spLocks/>
          </p:cNvSpPr>
          <p:nvPr/>
        </p:nvSpPr>
        <p:spPr>
          <a:xfrm>
            <a:off x="486450" y="0"/>
            <a:ext cx="8397667"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Initial Distribution</a:t>
            </a:r>
            <a:endParaRPr lang="en-US" sz="3200" b="1" baseline="30000" dirty="0">
              <a:solidFill>
                <a:srgbClr val="0E5993"/>
              </a:solidFill>
              <a:latin typeface="Arial Black" panose="020B0604020202020204" pitchFamily="34" charset="0"/>
              <a:cs typeface="Arial Black" panose="020B0604020202020204" pitchFamily="34" charset="0"/>
            </a:endParaRPr>
          </a:p>
          <a:p>
            <a:pPr algn="l">
              <a:lnSpc>
                <a:spcPct val="100000"/>
              </a:lnSpc>
              <a:spcBef>
                <a:spcPts val="1500"/>
              </a:spcBef>
            </a:pPr>
            <a:r>
              <a:rPr lang="en-US" b="1" i="1" dirty="0">
                <a:solidFill>
                  <a:srgbClr val="156B62"/>
                </a:solidFill>
                <a:latin typeface="Arial" panose="020B0604020202020204" pitchFamily="34" charset="0"/>
                <a:cs typeface="Arial" panose="020B0604020202020204" pitchFamily="34" charset="0"/>
              </a:rPr>
              <a:t>50% is the Magic Number</a:t>
            </a:r>
            <a:endParaRPr lang="en-US" b="1" dirty="0">
              <a:solidFill>
                <a:srgbClr val="156B62"/>
              </a:solidFill>
              <a:latin typeface="Arial" panose="020B0604020202020204" pitchFamily="34" charset="0"/>
              <a:cs typeface="Arial" panose="020B0604020202020204" pitchFamily="34" charset="0"/>
            </a:endParaRPr>
          </a:p>
          <a:p>
            <a:pPr marL="285750" indent="-285750" algn="l">
              <a:lnSpc>
                <a:spcPct val="100000"/>
              </a:lnSpc>
              <a:spcBef>
                <a:spcPts val="1500"/>
              </a:spcBef>
              <a:buFont typeface="Arial" panose="020B0604020202020204" pitchFamily="34" charset="0"/>
              <a:buChar char="•"/>
            </a:pPr>
            <a:r>
              <a:rPr lang="en-US" b="1" dirty="0">
                <a:solidFill>
                  <a:srgbClr val="343433"/>
                </a:solidFill>
                <a:latin typeface="Arial" panose="020B0604020202020204" pitchFamily="34" charset="0"/>
                <a:cs typeface="Arial" panose="020B0604020202020204" pitchFamily="34" charset="0"/>
              </a:rPr>
              <a:t>All HECMs are subject to Initial Distribution Limits.</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sym typeface="Wingdings" panose="05000000000000000000" pitchFamily="2" charset="2"/>
              </a:rPr>
              <a:t>50% or of PL = up to 60% of PL</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sym typeface="Wingdings" panose="05000000000000000000" pitchFamily="2" charset="2"/>
              </a:rPr>
              <a:t> 50% = 10% of PL</a:t>
            </a:r>
          </a:p>
          <a:p>
            <a:pPr marL="285750" indent="-285750" algn="l">
              <a:lnSpc>
                <a:spcPct val="100000"/>
              </a:lnSpc>
              <a:spcBef>
                <a:spcPts val="500"/>
              </a:spcBef>
              <a:buFont typeface="Arial" panose="020B0604020202020204" pitchFamily="34" charset="0"/>
              <a:buChar char="•"/>
            </a:pPr>
            <a:r>
              <a:rPr lang="en-US" b="1" dirty="0">
                <a:solidFill>
                  <a:srgbClr val="343433"/>
                </a:solidFill>
                <a:latin typeface="Arial" panose="020B0604020202020204" pitchFamily="34" charset="0"/>
                <a:cs typeface="Arial" panose="020B0604020202020204" pitchFamily="34" charset="0"/>
                <a:sym typeface="Wingdings" panose="05000000000000000000" pitchFamily="2" charset="2"/>
              </a:rPr>
              <a:t>What reduces IDL?</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sym typeface="Wingdings" panose="05000000000000000000" pitchFamily="2" charset="2"/>
              </a:rPr>
              <a:t>Cash at Closing</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sym typeface="Wingdings" panose="05000000000000000000" pitchFamily="2" charset="2"/>
              </a:rPr>
              <a:t>1st Year Tenure or Term payment</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sym typeface="Wingdings" panose="05000000000000000000" pitchFamily="2" charset="2"/>
              </a:rPr>
              <a:t>1st Year payments</a:t>
            </a:r>
          </a:p>
          <a:p>
            <a:pPr marL="285750" indent="-285750" algn="l">
              <a:lnSpc>
                <a:spcPct val="100000"/>
              </a:lnSpc>
              <a:spcBef>
                <a:spcPts val="500"/>
              </a:spcBef>
              <a:buFont typeface="Arial" panose="020B0604020202020204" pitchFamily="34" charset="0"/>
              <a:buChar char="•"/>
            </a:pPr>
            <a:r>
              <a:rPr lang="en-US" b="1" dirty="0">
                <a:solidFill>
                  <a:srgbClr val="343433"/>
                </a:solidFill>
                <a:latin typeface="Arial" panose="020B0604020202020204" pitchFamily="34" charset="0"/>
                <a:cs typeface="Arial" panose="020B0604020202020204" pitchFamily="34" charset="0"/>
                <a:sym typeface="Wingdings" panose="05000000000000000000" pitchFamily="2" charset="2"/>
              </a:rPr>
              <a:t>Fixed rates can only take IDL funds at Closing. May end up leaving money on the table.</a:t>
            </a:r>
            <a:endParaRPr lang="en-US" b="1" dirty="0">
              <a:solidFill>
                <a:srgbClr val="34343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117469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1A78B-35EA-2461-C344-90F9B7EA79D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BC552C7-47C0-2087-221F-F93C0F4A0A77}"/>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9A3E0857-3DB1-A987-221A-7E632AD2E6F3}"/>
              </a:ext>
            </a:extLst>
          </p:cNvPr>
          <p:cNvSpPr txBox="1">
            <a:spLocks/>
          </p:cNvSpPr>
          <p:nvPr/>
        </p:nvSpPr>
        <p:spPr>
          <a:xfrm>
            <a:off x="247207" y="1"/>
            <a:ext cx="8896793" cy="1086031"/>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IDL Example (HECM only)</a:t>
            </a:r>
            <a:endParaRPr lang="en-US" dirty="0">
              <a:solidFill>
                <a:srgbClr val="343433"/>
              </a:solidFill>
              <a:latin typeface="Arial" panose="020B0604020202020204" pitchFamily="34" charset="0"/>
              <a:cs typeface="Arial" panose="020B0604020202020204" pitchFamily="34" charset="0"/>
            </a:endParaRPr>
          </a:p>
        </p:txBody>
      </p:sp>
      <p:sp>
        <p:nvSpPr>
          <p:cNvPr id="3" name="Content Placeholder 9">
            <a:extLst>
              <a:ext uri="{FF2B5EF4-FFF2-40B4-BE49-F238E27FC236}">
                <a16:creationId xmlns:a16="http://schemas.microsoft.com/office/drawing/2014/main" id="{D6D63B2D-5EF8-63C7-35A7-8CFEF0E2591A}"/>
              </a:ext>
            </a:extLst>
          </p:cNvPr>
          <p:cNvSpPr txBox="1">
            <a:spLocks/>
          </p:cNvSpPr>
          <p:nvPr/>
        </p:nvSpPr>
        <p:spPr>
          <a:xfrm>
            <a:off x="519592" y="1077222"/>
            <a:ext cx="4076190" cy="1494528"/>
          </a:xfrm>
          <a:prstGeom prst="rect">
            <a:avLst/>
          </a:prstGeom>
          <a:ln>
            <a:solidFill>
              <a:srgbClr val="195993"/>
            </a:solidFill>
          </a:ln>
        </p:spPr>
        <p:txBody>
          <a:bodyPr vert="horz" lIns="91440" tIns="45720" rIns="91440" bIns="45720" rtlCol="0">
            <a:normAutofit fontScale="92500"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b="1" dirty="0">
                <a:solidFill>
                  <a:srgbClr val="343433"/>
                </a:solidFill>
                <a:latin typeface="Arial" panose="020B0604020202020204" pitchFamily="34" charset="0"/>
                <a:cs typeface="Arial" panose="020B0604020202020204" pitchFamily="34" charset="0"/>
              </a:rPr>
              <a:t>50% or Higher</a:t>
            </a:r>
          </a:p>
          <a:p>
            <a:r>
              <a:rPr lang="en-US" dirty="0">
                <a:solidFill>
                  <a:srgbClr val="343433"/>
                </a:solidFill>
                <a:latin typeface="Arial" panose="020B0604020202020204" pitchFamily="34" charset="0"/>
                <a:cs typeface="Arial" panose="020B0604020202020204" pitchFamily="34" charset="0"/>
              </a:rPr>
              <a:t>MOs - 57% of PL</a:t>
            </a:r>
          </a:p>
          <a:p>
            <a:r>
              <a:rPr lang="en-US" dirty="0">
                <a:solidFill>
                  <a:srgbClr val="343433"/>
                </a:solidFill>
                <a:latin typeface="Arial" panose="020B0604020202020204" pitchFamily="34" charset="0"/>
                <a:cs typeface="Arial" panose="020B0604020202020204" pitchFamily="34" charset="0"/>
              </a:rPr>
              <a:t>Can draw up to 10% of PL in 1</a:t>
            </a:r>
            <a:r>
              <a:rPr lang="en-US" baseline="30000" dirty="0">
                <a:solidFill>
                  <a:srgbClr val="343433"/>
                </a:solidFill>
                <a:latin typeface="Arial" panose="020B0604020202020204" pitchFamily="34" charset="0"/>
                <a:cs typeface="Arial" panose="020B0604020202020204" pitchFamily="34" charset="0"/>
              </a:rPr>
              <a:t>st</a:t>
            </a:r>
            <a:r>
              <a:rPr lang="en-US" dirty="0">
                <a:solidFill>
                  <a:srgbClr val="343433"/>
                </a:solidFill>
                <a:latin typeface="Arial" panose="020B0604020202020204" pitchFamily="34" charset="0"/>
                <a:cs typeface="Arial" panose="020B0604020202020204" pitchFamily="34" charset="0"/>
              </a:rPr>
              <a:t> year</a:t>
            </a:r>
          </a:p>
          <a:p>
            <a:r>
              <a:rPr lang="en-US" dirty="0">
                <a:solidFill>
                  <a:srgbClr val="343433"/>
                </a:solidFill>
                <a:latin typeface="Arial" panose="020B0604020202020204" pitchFamily="34" charset="0"/>
                <a:cs typeface="Arial" panose="020B0604020202020204" pitchFamily="34" charset="0"/>
              </a:rPr>
              <a:t>Amount reduced by cashout, 1</a:t>
            </a:r>
            <a:r>
              <a:rPr lang="en-US" baseline="30000" dirty="0">
                <a:solidFill>
                  <a:srgbClr val="343433"/>
                </a:solidFill>
                <a:latin typeface="Arial" panose="020B0604020202020204" pitchFamily="34" charset="0"/>
                <a:cs typeface="Arial" panose="020B0604020202020204" pitchFamily="34" charset="0"/>
              </a:rPr>
              <a:t>st</a:t>
            </a:r>
            <a:r>
              <a:rPr lang="en-US" dirty="0">
                <a:solidFill>
                  <a:srgbClr val="343433"/>
                </a:solidFill>
                <a:latin typeface="Arial" panose="020B0604020202020204" pitchFamily="34" charset="0"/>
                <a:cs typeface="Arial" panose="020B0604020202020204" pitchFamily="34" charset="0"/>
              </a:rPr>
              <a:t> year monthly payments or </a:t>
            </a:r>
          </a:p>
          <a:p>
            <a:endParaRPr lang="en-US" dirty="0"/>
          </a:p>
        </p:txBody>
      </p:sp>
      <p:pic>
        <p:nvPicPr>
          <p:cNvPr id="4" name="Picture 3">
            <a:extLst>
              <a:ext uri="{FF2B5EF4-FFF2-40B4-BE49-F238E27FC236}">
                <a16:creationId xmlns:a16="http://schemas.microsoft.com/office/drawing/2014/main" id="{179C5419-3AFD-F851-CBDE-4327C24748A3}"/>
              </a:ext>
            </a:extLst>
          </p:cNvPr>
          <p:cNvPicPr>
            <a:picLocks noChangeAspect="1"/>
          </p:cNvPicPr>
          <p:nvPr/>
        </p:nvPicPr>
        <p:blipFill>
          <a:blip r:embed="rId4"/>
          <a:stretch>
            <a:fillRect/>
          </a:stretch>
        </p:blipFill>
        <p:spPr>
          <a:xfrm>
            <a:off x="4651848" y="1086032"/>
            <a:ext cx="4114800" cy="1494527"/>
          </a:xfrm>
          <a:prstGeom prst="rect">
            <a:avLst/>
          </a:prstGeom>
          <a:ln>
            <a:solidFill>
              <a:srgbClr val="195993"/>
            </a:solidFill>
          </a:ln>
        </p:spPr>
      </p:pic>
      <p:pic>
        <p:nvPicPr>
          <p:cNvPr id="6" name="Picture 5">
            <a:extLst>
              <a:ext uri="{FF2B5EF4-FFF2-40B4-BE49-F238E27FC236}">
                <a16:creationId xmlns:a16="http://schemas.microsoft.com/office/drawing/2014/main" id="{014AD3DD-27D7-2E11-46C7-BFC8B4EABE5B}"/>
              </a:ext>
            </a:extLst>
          </p:cNvPr>
          <p:cNvPicPr>
            <a:picLocks noChangeAspect="1"/>
          </p:cNvPicPr>
          <p:nvPr/>
        </p:nvPicPr>
        <p:blipFill>
          <a:blip r:embed="rId5"/>
          <a:stretch>
            <a:fillRect/>
          </a:stretch>
        </p:blipFill>
        <p:spPr>
          <a:xfrm>
            <a:off x="4651848" y="2721157"/>
            <a:ext cx="4114800" cy="1490173"/>
          </a:xfrm>
          <a:prstGeom prst="rect">
            <a:avLst/>
          </a:prstGeom>
          <a:ln>
            <a:solidFill>
              <a:srgbClr val="195993"/>
            </a:solidFill>
          </a:ln>
        </p:spPr>
      </p:pic>
      <p:sp>
        <p:nvSpPr>
          <p:cNvPr id="7" name="Content Placeholder 9">
            <a:extLst>
              <a:ext uri="{FF2B5EF4-FFF2-40B4-BE49-F238E27FC236}">
                <a16:creationId xmlns:a16="http://schemas.microsoft.com/office/drawing/2014/main" id="{FD14142F-C63B-F51A-98B8-EC5BDC5CD38E}"/>
              </a:ext>
            </a:extLst>
          </p:cNvPr>
          <p:cNvSpPr txBox="1">
            <a:spLocks/>
          </p:cNvSpPr>
          <p:nvPr/>
        </p:nvSpPr>
        <p:spPr bwMode="auto">
          <a:xfrm>
            <a:off x="519592" y="2711632"/>
            <a:ext cx="4076190" cy="149452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85000" lnSpcReduction="20000"/>
          </a:bodyPr>
          <a:lstStyle>
            <a:lvl1pPr marL="168275" indent="-168275" algn="l" defTabSz="682625" rtl="0" eaLnBrk="1" fontAlgn="base" hangingPunct="1">
              <a:lnSpc>
                <a:spcPct val="100000"/>
              </a:lnSpc>
              <a:spcBef>
                <a:spcPts val="750"/>
              </a:spcBef>
              <a:spcAft>
                <a:spcPct val="0"/>
              </a:spcAft>
              <a:buFont typeface="Arial" panose="020B0604020202020204" pitchFamily="34" charset="0"/>
              <a:buChar char="•"/>
              <a:defRPr sz="2100" kern="1200">
                <a:solidFill>
                  <a:srgbClr val="181717"/>
                </a:solidFill>
                <a:latin typeface="Arial Nova" panose="020B0504020202020204" pitchFamily="34" charset="0"/>
                <a:ea typeface="+mn-ea"/>
                <a:cs typeface="+mn-cs"/>
              </a:defRPr>
            </a:lvl1pPr>
            <a:lvl2pPr marL="511175" indent="-168275" algn="l" defTabSz="682625" rtl="0" eaLnBrk="1" fontAlgn="base" hangingPunct="1">
              <a:lnSpc>
                <a:spcPct val="100000"/>
              </a:lnSpc>
              <a:spcBef>
                <a:spcPts val="375"/>
              </a:spcBef>
              <a:spcAft>
                <a:spcPct val="0"/>
              </a:spcAft>
              <a:buFont typeface="Arial" panose="020B0604020202020204" pitchFamily="34" charset="0"/>
              <a:buChar char="•"/>
              <a:defRPr sz="1500" kern="1200">
                <a:solidFill>
                  <a:srgbClr val="181717"/>
                </a:solidFill>
                <a:latin typeface="Arial Nova" panose="020B0504020202020204" pitchFamily="34" charset="0"/>
                <a:ea typeface="+mn-ea"/>
                <a:cs typeface="+mn-cs"/>
              </a:defRPr>
            </a:lvl2pPr>
            <a:lvl3pPr marL="854075" indent="-168275" algn="l" defTabSz="682625" rtl="0" eaLnBrk="1" fontAlgn="base" hangingPunct="1">
              <a:lnSpc>
                <a:spcPct val="100000"/>
              </a:lnSpc>
              <a:spcBef>
                <a:spcPts val="375"/>
              </a:spcBef>
              <a:spcAft>
                <a:spcPct val="0"/>
              </a:spcAft>
              <a:buFont typeface="Arial" panose="020B0604020202020204" pitchFamily="34" charset="0"/>
              <a:buChar char="•"/>
              <a:defRPr kern="1200">
                <a:solidFill>
                  <a:srgbClr val="181717"/>
                </a:solidFill>
                <a:latin typeface="Arial Nova" panose="020B0504020202020204" pitchFamily="34" charset="0"/>
                <a:ea typeface="+mn-ea"/>
                <a:cs typeface="+mn-cs"/>
              </a:defRPr>
            </a:lvl3pPr>
            <a:lvl4pPr marL="1196975" indent="-168275" algn="l" defTabSz="682625" rtl="0" eaLnBrk="1" fontAlgn="base" hangingPunct="1">
              <a:lnSpc>
                <a:spcPct val="100000"/>
              </a:lnSpc>
              <a:spcBef>
                <a:spcPts val="375"/>
              </a:spcBef>
              <a:spcAft>
                <a:spcPct val="0"/>
              </a:spcAft>
              <a:buFont typeface="Arial" panose="020B0604020202020204" pitchFamily="34" charset="0"/>
              <a:buChar char="•"/>
              <a:defRPr sz="1200" kern="1200">
                <a:solidFill>
                  <a:srgbClr val="181717"/>
                </a:solidFill>
                <a:latin typeface="Arial Nova" panose="020B0504020202020204" pitchFamily="34" charset="0"/>
                <a:ea typeface="+mn-ea"/>
                <a:cs typeface="+mn-cs"/>
              </a:defRPr>
            </a:lvl4pPr>
            <a:lvl5pPr marL="1539875" indent="-168275" algn="l" defTabSz="682625" rtl="0" eaLnBrk="1" fontAlgn="base" hangingPunct="1">
              <a:lnSpc>
                <a:spcPct val="100000"/>
              </a:lnSpc>
              <a:spcBef>
                <a:spcPts val="375"/>
              </a:spcBef>
              <a:spcAft>
                <a:spcPct val="0"/>
              </a:spcAft>
              <a:buFont typeface="Arial" panose="020B0604020202020204" pitchFamily="34" charset="0"/>
              <a:buChar char="•"/>
              <a:defRPr sz="1200" kern="1200">
                <a:solidFill>
                  <a:srgbClr val="181717"/>
                </a:solidFill>
                <a:latin typeface="Arial Nova" panose="020B0504020202020204" pitchFamily="34" charset="0"/>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1800" b="1" dirty="0"/>
              <a:t>50% or Lower</a:t>
            </a:r>
          </a:p>
          <a:p>
            <a:r>
              <a:rPr lang="en-US" sz="1800" dirty="0"/>
              <a:t>MOs - 33% of PL</a:t>
            </a:r>
          </a:p>
          <a:p>
            <a:r>
              <a:rPr lang="en-US" sz="1800" dirty="0"/>
              <a:t>Can draw up to 27% (60% total) of PL in 1</a:t>
            </a:r>
            <a:r>
              <a:rPr lang="en-US" sz="1800" baseline="30000" dirty="0"/>
              <a:t>st</a:t>
            </a:r>
            <a:r>
              <a:rPr lang="en-US" sz="1800" dirty="0"/>
              <a:t> year.</a:t>
            </a:r>
          </a:p>
          <a:p>
            <a:r>
              <a:rPr lang="en-US" sz="1800" dirty="0"/>
              <a:t>Amount reduced by cashout, 1</a:t>
            </a:r>
            <a:r>
              <a:rPr lang="en-US" sz="1800" baseline="30000" dirty="0"/>
              <a:t>st</a:t>
            </a:r>
            <a:r>
              <a:rPr lang="en-US" sz="1800" dirty="0"/>
              <a:t> year monthly payments or </a:t>
            </a:r>
            <a:endParaRPr lang="en-US" sz="1800" b="1" dirty="0"/>
          </a:p>
        </p:txBody>
      </p:sp>
      <p:sp>
        <p:nvSpPr>
          <p:cNvPr id="8" name="Rectangle 7">
            <a:extLst>
              <a:ext uri="{FF2B5EF4-FFF2-40B4-BE49-F238E27FC236}">
                <a16:creationId xmlns:a16="http://schemas.microsoft.com/office/drawing/2014/main" id="{88993099-7224-267B-5835-4F43529F1822}"/>
              </a:ext>
            </a:extLst>
          </p:cNvPr>
          <p:cNvSpPr/>
          <p:nvPr/>
        </p:nvSpPr>
        <p:spPr>
          <a:xfrm>
            <a:off x="4719321" y="1729626"/>
            <a:ext cx="4047328" cy="426380"/>
          </a:xfrm>
          <a:prstGeom prst="rect">
            <a:avLst/>
          </a:prstGeom>
          <a:solidFill>
            <a:srgbClr val="FFFF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C12448C-D0AC-BE66-ED0B-3E0B896B246B}"/>
              </a:ext>
            </a:extLst>
          </p:cNvPr>
          <p:cNvSpPr/>
          <p:nvPr/>
        </p:nvSpPr>
        <p:spPr>
          <a:xfrm>
            <a:off x="4737286" y="2156006"/>
            <a:ext cx="4047328" cy="213473"/>
          </a:xfrm>
          <a:prstGeom prst="rect">
            <a:avLst/>
          </a:prstGeom>
          <a:solidFill>
            <a:srgbClr val="FFFF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D9486C5-E43C-D9A0-62BC-A58F4822269D}"/>
              </a:ext>
            </a:extLst>
          </p:cNvPr>
          <p:cNvSpPr/>
          <p:nvPr/>
        </p:nvSpPr>
        <p:spPr>
          <a:xfrm>
            <a:off x="4685584" y="3314701"/>
            <a:ext cx="4047328" cy="447674"/>
          </a:xfrm>
          <a:prstGeom prst="rect">
            <a:avLst/>
          </a:prstGeom>
          <a:solidFill>
            <a:srgbClr val="FFFF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181381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2ACFF-B6CC-0FD3-E4EB-8456860CC66F}"/>
            </a:ext>
          </a:extLst>
        </p:cNvPr>
        <p:cNvGrpSpPr/>
        <p:nvPr/>
      </p:nvGrpSpPr>
      <p:grpSpPr>
        <a:xfrm>
          <a:off x="0" y="0"/>
          <a:ext cx="0" cy="0"/>
          <a:chOff x="0" y="0"/>
          <a:chExt cx="0" cy="0"/>
        </a:xfrm>
      </p:grpSpPr>
      <p:pic>
        <p:nvPicPr>
          <p:cNvPr id="9" name="Picture 8" descr="A person in a suit and tie working on a calculator&#10;&#10;AI-generated content may be incorrect.">
            <a:extLst>
              <a:ext uri="{FF2B5EF4-FFF2-40B4-BE49-F238E27FC236}">
                <a16:creationId xmlns:a16="http://schemas.microsoft.com/office/drawing/2014/main" id="{0278CBF6-5C14-FA31-DED3-3745D1172186}"/>
              </a:ext>
            </a:extLst>
          </p:cNvPr>
          <p:cNvPicPr>
            <a:picLocks noChangeAspect="1"/>
          </p:cNvPicPr>
          <p:nvPr/>
        </p:nvPicPr>
        <p:blipFill>
          <a:blip r:embed="rId3"/>
          <a:stretch>
            <a:fillRect/>
          </a:stretch>
        </p:blipFill>
        <p:spPr>
          <a:xfrm>
            <a:off x="0" y="-3"/>
            <a:ext cx="3430975" cy="5143500"/>
          </a:xfrm>
          <a:prstGeom prst="rect">
            <a:avLst/>
          </a:prstGeom>
        </p:spPr>
      </p:pic>
      <p:pic>
        <p:nvPicPr>
          <p:cNvPr id="3" name="Picture 2">
            <a:extLst>
              <a:ext uri="{FF2B5EF4-FFF2-40B4-BE49-F238E27FC236}">
                <a16:creationId xmlns:a16="http://schemas.microsoft.com/office/drawing/2014/main" id="{A5338B7D-0B14-852C-6E80-5DD943085D55}"/>
              </a:ext>
            </a:extLst>
          </p:cNvPr>
          <p:cNvPicPr>
            <a:picLocks noChangeAspect="1"/>
          </p:cNvPicPr>
          <p:nvPr/>
        </p:nvPicPr>
        <p:blipFill rotWithShape="1">
          <a:blip r:embed="rId4"/>
          <a:srcRect l="34352" t="16897" r="22217" b="59963"/>
          <a:stretch/>
        </p:blipFill>
        <p:spPr>
          <a:xfrm rot="16200000">
            <a:off x="646452" y="2301034"/>
            <a:ext cx="5143502" cy="541433"/>
          </a:xfrm>
          <a:prstGeom prst="rect">
            <a:avLst/>
          </a:prstGeom>
        </p:spPr>
      </p:pic>
      <p:sp>
        <p:nvSpPr>
          <p:cNvPr id="5" name="Content Placeholder 5">
            <a:extLst>
              <a:ext uri="{FF2B5EF4-FFF2-40B4-BE49-F238E27FC236}">
                <a16:creationId xmlns:a16="http://schemas.microsoft.com/office/drawing/2014/main" id="{DCCCC0C6-4B5C-5BE7-4F4F-81B53FD86A2E}"/>
              </a:ext>
            </a:extLst>
          </p:cNvPr>
          <p:cNvSpPr txBox="1">
            <a:spLocks/>
          </p:cNvSpPr>
          <p:nvPr/>
        </p:nvSpPr>
        <p:spPr>
          <a:xfrm>
            <a:off x="3713260" y="0"/>
            <a:ext cx="5170857"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Principal Limit – SecureEquity</a:t>
            </a:r>
            <a:r>
              <a:rPr lang="en-US" sz="2800" b="1" baseline="30000" dirty="0">
                <a:solidFill>
                  <a:srgbClr val="0E5993"/>
                </a:solidFill>
                <a:latin typeface="Arial Black" panose="020B0604020202020204" pitchFamily="34" charset="0"/>
                <a:cs typeface="Arial Black" panose="020B0604020202020204" pitchFamily="34" charset="0"/>
              </a:rPr>
              <a:t>®</a:t>
            </a:r>
          </a:p>
          <a:p>
            <a:pPr algn="l">
              <a:lnSpc>
                <a:spcPct val="100000"/>
              </a:lnSpc>
              <a:spcBef>
                <a:spcPts val="1500"/>
              </a:spcBef>
            </a:pPr>
            <a:r>
              <a:rPr lang="en-US" dirty="0">
                <a:solidFill>
                  <a:srgbClr val="343433"/>
                </a:solidFill>
                <a:latin typeface="Arial" panose="020B0604020202020204" pitchFamily="34" charset="0"/>
                <a:cs typeface="Arial" panose="020B0604020202020204" pitchFamily="34" charset="0"/>
              </a:rPr>
              <a:t>Four Factors:</a:t>
            </a:r>
          </a:p>
          <a:p>
            <a:pPr marL="400050" lvl="1" indent="-342900" algn="l">
              <a:lnSpc>
                <a:spcPct val="100000"/>
              </a:lnSpc>
              <a:spcBef>
                <a:spcPts val="500"/>
              </a:spcBef>
              <a:buFont typeface="+mj-lt"/>
              <a:buAutoNum type="arabicPeriod"/>
            </a:pPr>
            <a:r>
              <a:rPr lang="en-US" sz="1800" dirty="0">
                <a:solidFill>
                  <a:srgbClr val="343433"/>
                </a:solidFill>
                <a:latin typeface="Arial" panose="020B0604020202020204" pitchFamily="34" charset="0"/>
                <a:cs typeface="Arial" panose="020B0604020202020204" pitchFamily="34" charset="0"/>
              </a:rPr>
              <a:t>Youngest borrower’s age</a:t>
            </a:r>
          </a:p>
          <a:p>
            <a:pPr lvl="2" indent="-285750" algn="l">
              <a:lnSpc>
                <a:spcPct val="100000"/>
              </a:lnSpc>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Older Borrowers = Higher Proceeds</a:t>
            </a:r>
          </a:p>
          <a:p>
            <a:pPr lvl="2" indent="-285750" algn="l">
              <a:lnSpc>
                <a:spcPct val="100000"/>
              </a:lnSpc>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Birthday Rule (within 6 months of Closing) </a:t>
            </a:r>
          </a:p>
          <a:p>
            <a:pPr marL="400050" lvl="1" indent="-342900" algn="l">
              <a:lnSpc>
                <a:spcPct val="100000"/>
              </a:lnSpc>
              <a:spcBef>
                <a:spcPts val="500"/>
              </a:spcBef>
              <a:buFont typeface="+mj-lt"/>
              <a:buAutoNum type="arabicPeriod"/>
            </a:pPr>
            <a:r>
              <a:rPr lang="en-US" sz="1800" dirty="0">
                <a:solidFill>
                  <a:srgbClr val="343433"/>
                </a:solidFill>
                <a:latin typeface="Arial" panose="020B0604020202020204" pitchFamily="34" charset="0"/>
                <a:cs typeface="Arial" panose="020B0604020202020204" pitchFamily="34" charset="0"/>
              </a:rPr>
              <a:t>Product</a:t>
            </a:r>
          </a:p>
          <a:p>
            <a:pPr lvl="2" indent="-285750" algn="l">
              <a:lnSpc>
                <a:spcPct val="100000"/>
              </a:lnSpc>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Higher PLs on ARM and SEQ Fixed+</a:t>
            </a:r>
          </a:p>
          <a:p>
            <a:pPr marL="400050" lvl="1" indent="-342900" algn="l">
              <a:lnSpc>
                <a:spcPct val="100000"/>
              </a:lnSpc>
              <a:spcBef>
                <a:spcPts val="500"/>
              </a:spcBef>
              <a:buFont typeface="+mj-lt"/>
              <a:buAutoNum type="arabicPeriod"/>
            </a:pPr>
            <a:r>
              <a:rPr lang="en-US" sz="1800" dirty="0">
                <a:solidFill>
                  <a:srgbClr val="343433"/>
                </a:solidFill>
                <a:latin typeface="Arial" panose="020B0604020202020204" pitchFamily="34" charset="0"/>
                <a:cs typeface="Arial" panose="020B0604020202020204" pitchFamily="34" charset="0"/>
              </a:rPr>
              <a:t>Interest Rate (SEQ Fixed Only)</a:t>
            </a:r>
          </a:p>
          <a:p>
            <a:pPr lvl="2" indent="-285750" algn="l">
              <a:lnSpc>
                <a:spcPct val="100000"/>
              </a:lnSpc>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Lower Rate = Lower Proceeds</a:t>
            </a:r>
          </a:p>
          <a:p>
            <a:pPr marL="400050" lvl="1" indent="-342900" algn="l">
              <a:lnSpc>
                <a:spcPct val="100000"/>
              </a:lnSpc>
              <a:spcBef>
                <a:spcPts val="500"/>
              </a:spcBef>
              <a:buFont typeface="+mj-lt"/>
              <a:buAutoNum type="arabicPeriod"/>
            </a:pPr>
            <a:r>
              <a:rPr lang="en-US" sz="1800" dirty="0">
                <a:solidFill>
                  <a:srgbClr val="343433"/>
                </a:solidFill>
                <a:latin typeface="Arial" panose="020B0604020202020204" pitchFamily="34" charset="0"/>
                <a:cs typeface="Arial" panose="020B0604020202020204" pitchFamily="34" charset="0"/>
              </a:rPr>
              <a:t>Appraised Value (up to $10,000,000)</a:t>
            </a:r>
          </a:p>
        </p:txBody>
      </p:sp>
    </p:spTree>
    <p:extLst>
      <p:ext uri="{BB962C8B-B14F-4D97-AF65-F5344CB8AC3E}">
        <p14:creationId xmlns:p14="http://schemas.microsoft.com/office/powerpoint/2010/main" val="1231836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105F1CE-A5AA-898A-8B02-DF6A91E9CA54}"/>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BE4E9039-C799-2115-4570-A3C05F8E0585}"/>
                </a:ext>
              </a:extLst>
            </p:cNvPr>
            <p:cNvSpPr/>
            <p:nvPr/>
          </p:nvSpPr>
          <p:spPr>
            <a:xfrm>
              <a:off x="0" y="1"/>
              <a:ext cx="3303037" cy="5143500"/>
            </a:xfrm>
            <a:prstGeom prst="rect">
              <a:avLst/>
            </a:prstGeom>
            <a:solidFill>
              <a:srgbClr val="1A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010443C-A5A1-44D8-CC7F-B51CD45D078C}"/>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p:spPr>
        </p:pic>
      </p:grpSp>
      <p:sp>
        <p:nvSpPr>
          <p:cNvPr id="11" name="Content Placeholder 1">
            <a:extLst>
              <a:ext uri="{FF2B5EF4-FFF2-40B4-BE49-F238E27FC236}">
                <a16:creationId xmlns:a16="http://schemas.microsoft.com/office/drawing/2014/main" id="{54BC18FF-8366-CC42-9933-992C455776B4}"/>
              </a:ext>
            </a:extLst>
          </p:cNvPr>
          <p:cNvSpPr txBox="1">
            <a:spLocks/>
          </p:cNvSpPr>
          <p:nvPr/>
        </p:nvSpPr>
        <p:spPr>
          <a:xfrm>
            <a:off x="3582338" y="0"/>
            <a:ext cx="5067886"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b="1" dirty="0">
                <a:solidFill>
                  <a:srgbClr val="0E5993"/>
                </a:solidFill>
                <a:latin typeface="Arial Black" panose="020B0604020202020204" pitchFamily="34" charset="0"/>
                <a:cs typeface="Arial Black" panose="020B0604020202020204" pitchFamily="34" charset="0"/>
              </a:rPr>
              <a:t>I Don’t Need a Reverse Mortgage</a:t>
            </a:r>
          </a:p>
          <a:p>
            <a:pPr>
              <a:spcBef>
                <a:spcPts val="2000"/>
              </a:spcBef>
            </a:pPr>
            <a:r>
              <a:rPr lang="en-US" sz="1800" b="1" dirty="0">
                <a:solidFill>
                  <a:srgbClr val="343433"/>
                </a:solidFill>
                <a:latin typeface="Arial" panose="020B0604020202020204" pitchFamily="34" charset="0"/>
                <a:cs typeface="Arial" panose="020B0604020202020204" pitchFamily="34" charset="0"/>
              </a:rPr>
              <a:t>Not just for needs-based borrowers:</a:t>
            </a:r>
          </a:p>
          <a:p>
            <a:pPr marL="285750" indent="-285750">
              <a:spcBef>
                <a:spcPts val="20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Silver Divorce</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Homecare</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Social Security Deferment</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Retirement Planning</a:t>
            </a:r>
          </a:p>
          <a:p>
            <a:pPr marL="798513" lvl="1" indent="-285750">
              <a:spcBef>
                <a:spcPts val="500"/>
              </a:spcBef>
            </a:pPr>
            <a:r>
              <a:rPr lang="en-US" sz="1800" dirty="0">
                <a:solidFill>
                  <a:srgbClr val="343433"/>
                </a:solidFill>
                <a:latin typeface="Arial" panose="020B0604020202020204" pitchFamily="34" charset="0"/>
                <a:cs typeface="Arial" panose="020B0604020202020204" pitchFamily="34" charset="0"/>
              </a:rPr>
              <a:t>Drawing reverse funds when</a:t>
            </a:r>
            <a:br>
              <a:rPr lang="en-US" sz="1800" dirty="0">
                <a:solidFill>
                  <a:srgbClr val="343433"/>
                </a:solidFill>
                <a:latin typeface="Arial" panose="020B0604020202020204" pitchFamily="34" charset="0"/>
                <a:cs typeface="Arial" panose="020B0604020202020204" pitchFamily="34" charset="0"/>
              </a:rPr>
            </a:br>
            <a:r>
              <a:rPr lang="en-US" sz="1800" dirty="0">
                <a:solidFill>
                  <a:srgbClr val="343433"/>
                </a:solidFill>
                <a:latin typeface="Arial" panose="020B0604020202020204" pitchFamily="34" charset="0"/>
                <a:cs typeface="Arial" panose="020B0604020202020204" pitchFamily="34" charset="0"/>
              </a:rPr>
              <a:t>market is down</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Reverse Purchase</a:t>
            </a:r>
          </a:p>
        </p:txBody>
      </p:sp>
      <p:pic>
        <p:nvPicPr>
          <p:cNvPr id="12" name="Picture 11">
            <a:extLst>
              <a:ext uri="{FF2B5EF4-FFF2-40B4-BE49-F238E27FC236}">
                <a16:creationId xmlns:a16="http://schemas.microsoft.com/office/drawing/2014/main" id="{CB04B55D-2B33-A93B-84A6-BE1588BEECB4}"/>
              </a:ext>
            </a:extLst>
          </p:cNvPr>
          <p:cNvPicPr>
            <a:picLocks noChangeAspect="1"/>
          </p:cNvPicPr>
          <p:nvPr/>
        </p:nvPicPr>
        <p:blipFill>
          <a:blip r:embed="rId4"/>
          <a:stretch>
            <a:fillRect/>
          </a:stretch>
        </p:blipFill>
        <p:spPr>
          <a:xfrm>
            <a:off x="662257" y="1697147"/>
            <a:ext cx="1749206" cy="1749206"/>
          </a:xfrm>
          <a:prstGeom prst="rect">
            <a:avLst/>
          </a:prstGeom>
        </p:spPr>
      </p:pic>
    </p:spTree>
    <p:extLst>
      <p:ext uri="{BB962C8B-B14F-4D97-AF65-F5344CB8AC3E}">
        <p14:creationId xmlns:p14="http://schemas.microsoft.com/office/powerpoint/2010/main" val="418468250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99826-2469-8AF5-7811-05AAF1FF1AD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A757124-6EE3-0EC6-B05D-71F5C2132308}"/>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829CA47D-E2FA-FF24-0B9C-2F6180C30E68}"/>
              </a:ext>
            </a:extLst>
          </p:cNvPr>
          <p:cNvSpPr txBox="1">
            <a:spLocks/>
          </p:cNvSpPr>
          <p:nvPr/>
        </p:nvSpPr>
        <p:spPr>
          <a:xfrm>
            <a:off x="486450" y="1"/>
            <a:ext cx="8397667" cy="1309361"/>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SecureEquity</a:t>
            </a:r>
            <a:r>
              <a:rPr lang="en-US" sz="2400" b="1" baseline="30000" dirty="0">
                <a:solidFill>
                  <a:srgbClr val="0E5993"/>
                </a:solidFill>
                <a:latin typeface="Arial Black" panose="020B0604020202020204" pitchFamily="34" charset="0"/>
                <a:cs typeface="Arial Black" panose="020B0604020202020204" pitchFamily="34" charset="0"/>
              </a:rPr>
              <a:t>®</a:t>
            </a:r>
            <a:r>
              <a:rPr lang="en-US" sz="2400" b="1" dirty="0">
                <a:solidFill>
                  <a:srgbClr val="0E5993"/>
                </a:solidFill>
                <a:latin typeface="Arial Black" panose="020B0604020202020204" pitchFamily="34" charset="0"/>
                <a:cs typeface="Arial Black" panose="020B0604020202020204" pitchFamily="34" charset="0"/>
              </a:rPr>
              <a:t> Principal Limits</a:t>
            </a:r>
            <a:endParaRPr lang="en-US" b="1" dirty="0">
              <a:solidFill>
                <a:srgbClr val="343433"/>
              </a:solidFill>
              <a:latin typeface="Arial" panose="020B0604020202020204" pitchFamily="34" charset="0"/>
              <a:cs typeface="Arial" panose="020B0604020202020204" pitchFamily="34" charset="0"/>
            </a:endParaRPr>
          </a:p>
        </p:txBody>
      </p:sp>
      <p:sp>
        <p:nvSpPr>
          <p:cNvPr id="3" name="Content Placeholder 5">
            <a:extLst>
              <a:ext uri="{FF2B5EF4-FFF2-40B4-BE49-F238E27FC236}">
                <a16:creationId xmlns:a16="http://schemas.microsoft.com/office/drawing/2014/main" id="{6CE3F383-4D99-6587-A597-C181C2642289}"/>
              </a:ext>
            </a:extLst>
          </p:cNvPr>
          <p:cNvSpPr txBox="1">
            <a:spLocks/>
          </p:cNvSpPr>
          <p:nvPr/>
        </p:nvSpPr>
        <p:spPr>
          <a:xfrm>
            <a:off x="486450" y="3186946"/>
            <a:ext cx="8397667" cy="1956554"/>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342900" indent="-34290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The maximum Principal Limit = $4,000,000</a:t>
            </a:r>
          </a:p>
          <a:p>
            <a:pPr marL="342900" indent="-34290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Interest rates do not affect PL on SEQ ARMs</a:t>
            </a:r>
          </a:p>
          <a:p>
            <a:pPr marL="342900" indent="-34290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Lower rates will reduce PL on SEQ Fixed</a:t>
            </a:r>
          </a:p>
        </p:txBody>
      </p:sp>
      <p:graphicFrame>
        <p:nvGraphicFramePr>
          <p:cNvPr id="4" name="Object 3">
            <a:extLst>
              <a:ext uri="{FF2B5EF4-FFF2-40B4-BE49-F238E27FC236}">
                <a16:creationId xmlns:a16="http://schemas.microsoft.com/office/drawing/2014/main" id="{38159A57-E7DA-C1CF-9038-00B1B3F8DC86}"/>
              </a:ext>
            </a:extLst>
          </p:cNvPr>
          <p:cNvGraphicFramePr>
            <a:graphicFrameLocks noChangeAspect="1"/>
          </p:cNvGraphicFramePr>
          <p:nvPr>
            <p:extLst>
              <p:ext uri="{D42A27DB-BD31-4B8C-83A1-F6EECF244321}">
                <p14:modId xmlns:p14="http://schemas.microsoft.com/office/powerpoint/2010/main" val="546083860"/>
              </p:ext>
            </p:extLst>
          </p:nvPr>
        </p:nvGraphicFramePr>
        <p:xfrm>
          <a:off x="637096" y="1309362"/>
          <a:ext cx="8081414" cy="1877584"/>
        </p:xfrm>
        <a:graphic>
          <a:graphicData uri="http://schemas.openxmlformats.org/presentationml/2006/ole">
            <mc:AlternateContent xmlns:mc="http://schemas.openxmlformats.org/markup-compatibility/2006">
              <mc:Choice xmlns:v="urn:schemas-microsoft-com:vml" Requires="v">
                <p:oleObj name="Worksheet" r:id="rId4" imgW="10277370" imgH="1685886" progId="Excel.Sheet.12">
                  <p:embed/>
                </p:oleObj>
              </mc:Choice>
              <mc:Fallback>
                <p:oleObj name="Worksheet" r:id="rId4" imgW="10277370" imgH="1685886" progId="Excel.Sheet.12">
                  <p:embed/>
                  <p:pic>
                    <p:nvPicPr>
                      <p:cNvPr id="4" name="Object 3">
                        <a:extLst>
                          <a:ext uri="{FF2B5EF4-FFF2-40B4-BE49-F238E27FC236}">
                            <a16:creationId xmlns:a16="http://schemas.microsoft.com/office/drawing/2014/main" id="{38159A57-E7DA-C1CF-9038-00B1B3F8DC86}"/>
                          </a:ext>
                        </a:extLst>
                      </p:cNvPr>
                      <p:cNvPicPr/>
                      <p:nvPr/>
                    </p:nvPicPr>
                    <p:blipFill>
                      <a:blip r:embed="rId5"/>
                      <a:stretch>
                        <a:fillRect/>
                      </a:stretch>
                    </p:blipFill>
                    <p:spPr>
                      <a:xfrm>
                        <a:off x="637096" y="1309362"/>
                        <a:ext cx="8081414" cy="1877584"/>
                      </a:xfrm>
                      <a:prstGeom prst="rect">
                        <a:avLst/>
                      </a:prstGeom>
                      <a:ln>
                        <a:solidFill>
                          <a:srgbClr val="0064A8"/>
                        </a:solidFill>
                      </a:ln>
                    </p:spPr>
                  </p:pic>
                </p:oleObj>
              </mc:Fallback>
            </mc:AlternateContent>
          </a:graphicData>
        </a:graphic>
      </p:graphicFrame>
    </p:spTree>
    <p:extLst>
      <p:ext uri="{BB962C8B-B14F-4D97-AF65-F5344CB8AC3E}">
        <p14:creationId xmlns:p14="http://schemas.microsoft.com/office/powerpoint/2010/main" val="53552663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A4716-3405-B273-AC6B-1B22FC81EB5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1C2575F-A074-E13B-87C6-67397FF935A1}"/>
              </a:ext>
            </a:extLst>
          </p:cNvPr>
          <p:cNvPicPr>
            <a:picLocks noChangeAspect="1"/>
          </p:cNvPicPr>
          <p:nvPr/>
        </p:nvPicPr>
        <p:blipFill>
          <a:blip r:embed="rId2"/>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EAC4F5BF-87BF-9390-70D2-473CE838BB5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EB7ABF15-00E2-4238-7936-033D019E4CA0}"/>
              </a:ext>
            </a:extLst>
          </p:cNvPr>
          <p:cNvSpPr txBox="1">
            <a:spLocks/>
          </p:cNvSpPr>
          <p:nvPr/>
        </p:nvSpPr>
        <p:spPr>
          <a:xfrm>
            <a:off x="8778240" y="4860128"/>
            <a:ext cx="30742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111</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65EDDA51-B201-6FD4-15A9-675D401DA947}"/>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724D937F-C1FA-69E0-E63E-4BD3680AB2D4}"/>
              </a:ext>
            </a:extLst>
          </p:cNvPr>
          <p:cNvSpPr txBox="1"/>
          <p:nvPr/>
        </p:nvSpPr>
        <p:spPr>
          <a:xfrm>
            <a:off x="174391" y="9564"/>
            <a:ext cx="8795218" cy="5124372"/>
          </a:xfrm>
          <a:prstGeom prst="rect">
            <a:avLst/>
          </a:prstGeom>
          <a:noFill/>
          <a:ln>
            <a:noFill/>
          </a:ln>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REVERSE FEES</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906643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F87A8-FBAC-9FBE-28BD-56E51603D21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800564F-5656-95A7-9D03-5F7B5B58F2A0}"/>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7EEEE2DF-02D8-116D-3196-C7B560713503}"/>
              </a:ext>
            </a:extLst>
          </p:cNvPr>
          <p:cNvSpPr txBox="1">
            <a:spLocks/>
          </p:cNvSpPr>
          <p:nvPr/>
        </p:nvSpPr>
        <p:spPr>
          <a:xfrm>
            <a:off x="247208" y="1"/>
            <a:ext cx="8896792" cy="100837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Reverse Mortgage Fees</a:t>
            </a:r>
            <a:endParaRPr lang="en-US" sz="2400" dirty="0">
              <a:solidFill>
                <a:srgbClr val="343433"/>
              </a:solidFill>
              <a:latin typeface="Arial" panose="020B0604020202020204" pitchFamily="34" charset="0"/>
              <a:cs typeface="Arial" panose="020B0604020202020204" pitchFamily="34" charset="0"/>
            </a:endParaRPr>
          </a:p>
        </p:txBody>
      </p:sp>
      <p:graphicFrame>
        <p:nvGraphicFramePr>
          <p:cNvPr id="3" name="Content Placeholder 3">
            <a:extLst>
              <a:ext uri="{FF2B5EF4-FFF2-40B4-BE49-F238E27FC236}">
                <a16:creationId xmlns:a16="http://schemas.microsoft.com/office/drawing/2014/main" id="{596CD438-BCD4-8836-F23A-92D4FF1DCE43}"/>
              </a:ext>
            </a:extLst>
          </p:cNvPr>
          <p:cNvGraphicFramePr>
            <a:graphicFrameLocks/>
          </p:cNvGraphicFramePr>
          <p:nvPr>
            <p:extLst>
              <p:ext uri="{D42A27DB-BD31-4B8C-83A1-F6EECF244321}">
                <p14:modId xmlns:p14="http://schemas.microsoft.com/office/powerpoint/2010/main" val="2837176231"/>
              </p:ext>
            </p:extLst>
          </p:nvPr>
        </p:nvGraphicFramePr>
        <p:xfrm>
          <a:off x="580709" y="1008380"/>
          <a:ext cx="8187371" cy="3200400"/>
        </p:xfrm>
        <a:graphic>
          <a:graphicData uri="http://schemas.openxmlformats.org/drawingml/2006/table">
            <a:tbl>
              <a:tblPr bandRow="1">
                <a:tableStyleId>{5C22544A-7EE6-4342-B048-85BDC9FD1C3A}</a:tableStyleId>
              </a:tblPr>
              <a:tblGrid>
                <a:gridCol w="3060455">
                  <a:extLst>
                    <a:ext uri="{9D8B030D-6E8A-4147-A177-3AD203B41FA5}">
                      <a16:colId xmlns:a16="http://schemas.microsoft.com/office/drawing/2014/main" val="1761741708"/>
                    </a:ext>
                  </a:extLst>
                </a:gridCol>
                <a:gridCol w="2563458">
                  <a:extLst>
                    <a:ext uri="{9D8B030D-6E8A-4147-A177-3AD203B41FA5}">
                      <a16:colId xmlns:a16="http://schemas.microsoft.com/office/drawing/2014/main" val="1043677664"/>
                    </a:ext>
                  </a:extLst>
                </a:gridCol>
                <a:gridCol w="2563458">
                  <a:extLst>
                    <a:ext uri="{9D8B030D-6E8A-4147-A177-3AD203B41FA5}">
                      <a16:colId xmlns:a16="http://schemas.microsoft.com/office/drawing/2014/main" val="731071292"/>
                    </a:ext>
                  </a:extLst>
                </a:gridCol>
              </a:tblGrid>
              <a:tr h="457200">
                <a:tc>
                  <a:txBody>
                    <a:bodyPr/>
                    <a:lstStyle/>
                    <a:p>
                      <a:pPr algn="ctr"/>
                      <a:endParaRPr lang="en-US" sz="1200" dirty="0">
                        <a:solidFill>
                          <a:srgbClr val="343433"/>
                        </a:solidFill>
                        <a:latin typeface="Arial" panose="020B0604020202020204" pitchFamily="34" charset="0"/>
                        <a:cs typeface="Arial" panose="020B0604020202020204" pitchFamily="34" charset="0"/>
                      </a:endParaRPr>
                    </a:p>
                  </a:txBody>
                  <a:tcPr anchor="ctr">
                    <a:solidFill>
                      <a:srgbClr val="0E5993"/>
                    </a:solidFill>
                  </a:tcPr>
                </a:tc>
                <a:tc>
                  <a:txBody>
                    <a:bodyPr/>
                    <a:lstStyle/>
                    <a:p>
                      <a:pPr algn="ctr"/>
                      <a:r>
                        <a:rPr lang="en-US" sz="1200" b="1" dirty="0">
                          <a:solidFill>
                            <a:schemeClr val="bg1"/>
                          </a:solidFill>
                          <a:latin typeface="Arial" panose="020B0604020202020204" pitchFamily="34" charset="0"/>
                          <a:cs typeface="Arial" panose="020B0604020202020204" pitchFamily="34" charset="0"/>
                        </a:rPr>
                        <a:t>HECM</a:t>
                      </a:r>
                    </a:p>
                  </a:txBody>
                  <a:tcPr anchor="ctr">
                    <a:solidFill>
                      <a:srgbClr val="0E5993"/>
                    </a:solidFill>
                  </a:tcPr>
                </a:tc>
                <a:tc>
                  <a:txBody>
                    <a:bodyPr/>
                    <a:lstStyle/>
                    <a:p>
                      <a:pPr algn="ctr"/>
                      <a:r>
                        <a:rPr lang="en-US" sz="1200" b="1" dirty="0">
                          <a:solidFill>
                            <a:schemeClr val="bg1"/>
                          </a:solidFill>
                          <a:latin typeface="Arial" panose="020B0604020202020204" pitchFamily="34" charset="0"/>
                          <a:cs typeface="Arial" panose="020B0604020202020204" pitchFamily="34" charset="0"/>
                        </a:rPr>
                        <a:t>Secure Equity</a:t>
                      </a:r>
                    </a:p>
                  </a:txBody>
                  <a:tcPr anchor="ctr">
                    <a:solidFill>
                      <a:srgbClr val="0E5993"/>
                    </a:solidFill>
                  </a:tcPr>
                </a:tc>
                <a:extLst>
                  <a:ext uri="{0D108BD9-81ED-4DB2-BD59-A6C34878D82A}">
                    <a16:rowId xmlns:a16="http://schemas.microsoft.com/office/drawing/2014/main" val="103120401"/>
                  </a:ext>
                </a:extLst>
              </a:tr>
              <a:tr h="457200">
                <a:tc>
                  <a:txBody>
                    <a:bodyPr/>
                    <a:lstStyle/>
                    <a:p>
                      <a:pPr algn="ctr"/>
                      <a:r>
                        <a:rPr lang="en-US" sz="1200" dirty="0">
                          <a:solidFill>
                            <a:srgbClr val="343433"/>
                          </a:solidFill>
                          <a:latin typeface="Arial" panose="020B0604020202020204" pitchFamily="34" charset="0"/>
                          <a:cs typeface="Arial" panose="020B0604020202020204" pitchFamily="34" charset="0"/>
                        </a:rPr>
                        <a:t>Loan Origination Fee</a:t>
                      </a:r>
                    </a:p>
                  </a:txBody>
                  <a:tcPr anchor="ctr">
                    <a:solidFill>
                      <a:srgbClr val="DEDFDE"/>
                    </a:solidFill>
                  </a:tcPr>
                </a:tc>
                <a:tc>
                  <a:txBody>
                    <a:bodyPr/>
                    <a:lstStyle/>
                    <a:p>
                      <a:pPr algn="ctr"/>
                      <a:r>
                        <a:rPr lang="en-US" sz="1200" dirty="0">
                          <a:solidFill>
                            <a:srgbClr val="343433"/>
                          </a:solidFill>
                          <a:latin typeface="Arial" panose="020B0604020202020204" pitchFamily="34" charset="0"/>
                          <a:cs typeface="Arial" panose="020B0604020202020204" pitchFamily="34" charset="0"/>
                        </a:rPr>
                        <a:t>Up to $6,000 (depends on MCA)</a:t>
                      </a:r>
                    </a:p>
                  </a:txBody>
                  <a:tcPr anchor="ctr">
                    <a:solidFill>
                      <a:srgbClr val="DEDFDE"/>
                    </a:solidFill>
                  </a:tcPr>
                </a:tc>
                <a:tc>
                  <a:txBody>
                    <a:bodyPr/>
                    <a:lstStyle/>
                    <a:p>
                      <a:pPr algn="ctr"/>
                      <a:r>
                        <a:rPr lang="en-US" sz="1200" dirty="0">
                          <a:solidFill>
                            <a:srgbClr val="343433"/>
                          </a:solidFill>
                          <a:latin typeface="Arial" panose="020B0604020202020204" pitchFamily="34" charset="0"/>
                          <a:cs typeface="Arial" panose="020B0604020202020204" pitchFamily="34" charset="0"/>
                        </a:rPr>
                        <a:t>Depends on Loan Amount</a:t>
                      </a:r>
                    </a:p>
                  </a:txBody>
                  <a:tcPr anchor="ctr">
                    <a:solidFill>
                      <a:srgbClr val="DEDFDE"/>
                    </a:solidFill>
                  </a:tcPr>
                </a:tc>
                <a:extLst>
                  <a:ext uri="{0D108BD9-81ED-4DB2-BD59-A6C34878D82A}">
                    <a16:rowId xmlns:a16="http://schemas.microsoft.com/office/drawing/2014/main" val="11601442"/>
                  </a:ext>
                </a:extLst>
              </a:tr>
              <a:tr h="457200">
                <a:tc>
                  <a:txBody>
                    <a:bodyPr/>
                    <a:lstStyle/>
                    <a:p>
                      <a:pPr algn="ctr"/>
                      <a:r>
                        <a:rPr lang="en-US" sz="1200" dirty="0">
                          <a:solidFill>
                            <a:srgbClr val="343433"/>
                          </a:solidFill>
                          <a:latin typeface="Arial" panose="020B0604020202020204" pitchFamily="34" charset="0"/>
                          <a:cs typeface="Arial" panose="020B0604020202020204" pitchFamily="34" charset="0"/>
                        </a:rPr>
                        <a:t>3</a:t>
                      </a:r>
                      <a:r>
                        <a:rPr lang="en-US" sz="1200" baseline="30000" dirty="0">
                          <a:solidFill>
                            <a:srgbClr val="343433"/>
                          </a:solidFill>
                          <a:latin typeface="Arial" panose="020B0604020202020204" pitchFamily="34" charset="0"/>
                          <a:cs typeface="Arial" panose="020B0604020202020204" pitchFamily="34" charset="0"/>
                        </a:rPr>
                        <a:t>rd</a:t>
                      </a:r>
                      <a:r>
                        <a:rPr lang="en-US" sz="1200" dirty="0">
                          <a:solidFill>
                            <a:srgbClr val="343433"/>
                          </a:solidFill>
                          <a:latin typeface="Arial" panose="020B0604020202020204" pitchFamily="34" charset="0"/>
                          <a:cs typeface="Arial" panose="020B0604020202020204" pitchFamily="34" charset="0"/>
                        </a:rPr>
                        <a:t> Party Closing Costs</a:t>
                      </a:r>
                    </a:p>
                  </a:txBody>
                  <a:tcPr anchor="ctr">
                    <a:solidFill>
                      <a:srgbClr val="F2F2F1"/>
                    </a:solidFill>
                  </a:tcPr>
                </a:tc>
                <a:tc gridSpan="2">
                  <a:txBody>
                    <a:bodyPr/>
                    <a:lstStyle/>
                    <a:p>
                      <a:pPr algn="ctr"/>
                      <a:r>
                        <a:rPr lang="en-US" sz="1200" dirty="0">
                          <a:solidFill>
                            <a:srgbClr val="343433"/>
                          </a:solidFill>
                          <a:latin typeface="Arial" panose="020B0604020202020204" pitchFamily="34" charset="0"/>
                          <a:cs typeface="Arial" panose="020B0604020202020204" pitchFamily="34" charset="0"/>
                        </a:rPr>
                        <a:t>Typical fees (appraisal, title, recording fees, settlement, notary, </a:t>
                      </a:r>
                    </a:p>
                    <a:p>
                      <a:pPr algn="ctr"/>
                      <a:r>
                        <a:rPr lang="en-US" sz="1200" dirty="0">
                          <a:solidFill>
                            <a:srgbClr val="343433"/>
                          </a:solidFill>
                          <a:latin typeface="Arial" panose="020B0604020202020204" pitchFamily="34" charset="0"/>
                          <a:cs typeface="Arial" panose="020B0604020202020204" pitchFamily="34" charset="0"/>
                        </a:rPr>
                        <a:t>credit report and flood certificate, state specific, etc.)</a:t>
                      </a:r>
                    </a:p>
                  </a:txBody>
                  <a:tcPr anchor="ctr">
                    <a:solidFill>
                      <a:srgbClr val="F2F2F1"/>
                    </a:solidFill>
                  </a:tcPr>
                </a:tc>
                <a:tc hMerge="1">
                  <a:txBody>
                    <a:bodyPr/>
                    <a:lstStyle/>
                    <a:p>
                      <a:endParaRPr lang="en-US" dirty="0"/>
                    </a:p>
                  </a:txBody>
                  <a:tcPr/>
                </a:tc>
                <a:extLst>
                  <a:ext uri="{0D108BD9-81ED-4DB2-BD59-A6C34878D82A}">
                    <a16:rowId xmlns:a16="http://schemas.microsoft.com/office/drawing/2014/main" val="3868758190"/>
                  </a:ext>
                </a:extLst>
              </a:tr>
              <a:tr h="457200">
                <a:tc>
                  <a:txBody>
                    <a:bodyPr/>
                    <a:lstStyle/>
                    <a:p>
                      <a:pPr algn="ctr"/>
                      <a:r>
                        <a:rPr lang="en-US" sz="1200" dirty="0">
                          <a:solidFill>
                            <a:srgbClr val="343433"/>
                          </a:solidFill>
                          <a:latin typeface="Arial" panose="020B0604020202020204" pitchFamily="34" charset="0"/>
                          <a:cs typeface="Arial" panose="020B0604020202020204" pitchFamily="34" charset="0"/>
                        </a:rPr>
                        <a:t>Counseling</a:t>
                      </a:r>
                    </a:p>
                  </a:txBody>
                  <a:tcPr anchor="ctr">
                    <a:solidFill>
                      <a:srgbClr val="DEDFDE"/>
                    </a:solidFill>
                  </a:tcPr>
                </a:tc>
                <a:tc>
                  <a:txBody>
                    <a:bodyPr/>
                    <a:lstStyle/>
                    <a:p>
                      <a:pPr algn="ctr"/>
                      <a:r>
                        <a:rPr lang="en-US" sz="1200" dirty="0">
                          <a:solidFill>
                            <a:srgbClr val="343433"/>
                          </a:solidFill>
                          <a:latin typeface="Arial" panose="020B0604020202020204" pitchFamily="34" charset="0"/>
                          <a:cs typeface="Arial" panose="020B0604020202020204" pitchFamily="34" charset="0"/>
                        </a:rPr>
                        <a:t>$150-$200 (maybe less for agencies with grant funds)</a:t>
                      </a:r>
                    </a:p>
                  </a:txBody>
                  <a:tcPr anchor="ctr">
                    <a:solidFill>
                      <a:srgbClr val="DEDFDE"/>
                    </a:solidFill>
                  </a:tcPr>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lang="en-US" sz="1200" dirty="0">
                          <a:solidFill>
                            <a:srgbClr val="343433"/>
                          </a:solidFill>
                          <a:latin typeface="Arial" panose="020B0604020202020204" pitchFamily="34" charset="0"/>
                          <a:cs typeface="Arial" panose="020B0604020202020204" pitchFamily="34" charset="0"/>
                        </a:rPr>
                        <a:t>$150-$200 </a:t>
                      </a:r>
                    </a:p>
                  </a:txBody>
                  <a:tcPr anchor="ctr">
                    <a:solidFill>
                      <a:srgbClr val="DEDFDE"/>
                    </a:solidFill>
                  </a:tcPr>
                </a:tc>
                <a:extLst>
                  <a:ext uri="{0D108BD9-81ED-4DB2-BD59-A6C34878D82A}">
                    <a16:rowId xmlns:a16="http://schemas.microsoft.com/office/drawing/2014/main" val="2972831167"/>
                  </a:ext>
                </a:extLst>
              </a:tr>
              <a:tr h="457200">
                <a:tc>
                  <a:txBody>
                    <a:bodyPr/>
                    <a:lstStyle/>
                    <a:p>
                      <a:pPr algn="ctr"/>
                      <a:r>
                        <a:rPr lang="en-US" sz="1200" dirty="0">
                          <a:solidFill>
                            <a:srgbClr val="343433"/>
                          </a:solidFill>
                          <a:latin typeface="Arial" panose="020B0604020202020204" pitchFamily="34" charset="0"/>
                          <a:cs typeface="Arial" panose="020B0604020202020204" pitchFamily="34" charset="0"/>
                        </a:rPr>
                        <a:t>Upfront Mortgage Insurance Premium</a:t>
                      </a:r>
                    </a:p>
                  </a:txBody>
                  <a:tcPr anchor="ctr">
                    <a:solidFill>
                      <a:srgbClr val="F2F2F1"/>
                    </a:solidFill>
                  </a:tcPr>
                </a:tc>
                <a:tc>
                  <a:txBody>
                    <a:bodyPr/>
                    <a:lstStyle/>
                    <a:p>
                      <a:pPr algn="ctr"/>
                      <a:r>
                        <a:rPr lang="en-US" sz="1200" dirty="0">
                          <a:solidFill>
                            <a:srgbClr val="343433"/>
                          </a:solidFill>
                          <a:latin typeface="Arial" panose="020B0604020202020204" pitchFamily="34" charset="0"/>
                          <a:cs typeface="Arial" panose="020B0604020202020204" pitchFamily="34" charset="0"/>
                        </a:rPr>
                        <a:t>Currently 2% of MCA</a:t>
                      </a:r>
                    </a:p>
                  </a:txBody>
                  <a:tcPr anchor="ctr">
                    <a:solidFill>
                      <a:srgbClr val="F2F2F1"/>
                    </a:solidFill>
                  </a:tcPr>
                </a:tc>
                <a:tc>
                  <a:txBody>
                    <a:bodyPr/>
                    <a:lstStyle/>
                    <a:p>
                      <a:pPr algn="ctr"/>
                      <a:r>
                        <a:rPr lang="en-US" sz="1200" dirty="0">
                          <a:solidFill>
                            <a:srgbClr val="343433"/>
                          </a:solidFill>
                          <a:latin typeface="Arial" panose="020B0604020202020204" pitchFamily="34" charset="0"/>
                          <a:cs typeface="Arial" panose="020B0604020202020204" pitchFamily="34" charset="0"/>
                        </a:rPr>
                        <a:t>$0</a:t>
                      </a:r>
                    </a:p>
                  </a:txBody>
                  <a:tcPr anchor="ctr">
                    <a:solidFill>
                      <a:srgbClr val="F2F2F1"/>
                    </a:solidFill>
                  </a:tcPr>
                </a:tc>
                <a:extLst>
                  <a:ext uri="{0D108BD9-81ED-4DB2-BD59-A6C34878D82A}">
                    <a16:rowId xmlns:a16="http://schemas.microsoft.com/office/drawing/2014/main" val="1825295188"/>
                  </a:ext>
                </a:extLst>
              </a:tr>
              <a:tr h="457200">
                <a:tc>
                  <a:txBody>
                    <a:bodyPr/>
                    <a:lstStyle/>
                    <a:p>
                      <a:pPr algn="ctr"/>
                      <a:r>
                        <a:rPr lang="en-US" sz="1200" dirty="0">
                          <a:solidFill>
                            <a:srgbClr val="343433"/>
                          </a:solidFill>
                          <a:latin typeface="Arial" panose="020B0604020202020204" pitchFamily="34" charset="0"/>
                          <a:cs typeface="Arial" panose="020B0604020202020204" pitchFamily="34" charset="0"/>
                        </a:rPr>
                        <a:t>Ongoing MIP</a:t>
                      </a:r>
                    </a:p>
                  </a:txBody>
                  <a:tcPr anchor="ctr">
                    <a:solidFill>
                      <a:srgbClr val="DEDFDE"/>
                    </a:solidFill>
                  </a:tcPr>
                </a:tc>
                <a:tc>
                  <a:txBody>
                    <a:bodyPr/>
                    <a:lstStyle/>
                    <a:p>
                      <a:pPr algn="ctr"/>
                      <a:r>
                        <a:rPr lang="en-US" sz="1200" dirty="0">
                          <a:solidFill>
                            <a:srgbClr val="343433"/>
                          </a:solidFill>
                          <a:latin typeface="Arial" panose="020B0604020202020204" pitchFamily="34" charset="0"/>
                          <a:cs typeface="Arial" panose="020B0604020202020204" pitchFamily="34" charset="0"/>
                        </a:rPr>
                        <a:t>Currently 0.5% of loan </a:t>
                      </a:r>
                    </a:p>
                    <a:p>
                      <a:pPr algn="ctr"/>
                      <a:r>
                        <a:rPr lang="en-US" sz="1200" dirty="0">
                          <a:solidFill>
                            <a:srgbClr val="343433"/>
                          </a:solidFill>
                          <a:latin typeface="Arial" panose="020B0604020202020204" pitchFamily="34" charset="0"/>
                          <a:cs typeface="Arial" panose="020B0604020202020204" pitchFamily="34" charset="0"/>
                        </a:rPr>
                        <a:t>balance annually</a:t>
                      </a:r>
                    </a:p>
                  </a:txBody>
                  <a:tcPr anchor="ctr">
                    <a:solidFill>
                      <a:srgbClr val="DEDFDE"/>
                    </a:solidFill>
                  </a:tcPr>
                </a:tc>
                <a:tc>
                  <a:txBody>
                    <a:bodyPr/>
                    <a:lstStyle/>
                    <a:p>
                      <a:pPr algn="ctr"/>
                      <a:r>
                        <a:rPr lang="en-US" sz="1200" dirty="0">
                          <a:solidFill>
                            <a:srgbClr val="343433"/>
                          </a:solidFill>
                          <a:latin typeface="Arial" panose="020B0604020202020204" pitchFamily="34" charset="0"/>
                          <a:cs typeface="Arial" panose="020B0604020202020204" pitchFamily="34" charset="0"/>
                        </a:rPr>
                        <a:t>$0</a:t>
                      </a:r>
                    </a:p>
                  </a:txBody>
                  <a:tcPr anchor="ctr">
                    <a:solidFill>
                      <a:srgbClr val="DEDFDE"/>
                    </a:solidFill>
                  </a:tcPr>
                </a:tc>
                <a:extLst>
                  <a:ext uri="{0D108BD9-81ED-4DB2-BD59-A6C34878D82A}">
                    <a16:rowId xmlns:a16="http://schemas.microsoft.com/office/drawing/2014/main" val="4270703257"/>
                  </a:ext>
                </a:extLst>
              </a:tr>
              <a:tr h="457200">
                <a:tc gridSpan="3">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200" b="1" dirty="0">
                          <a:solidFill>
                            <a:srgbClr val="343433"/>
                          </a:solidFill>
                          <a:latin typeface="Arial" panose="020B0604020202020204" pitchFamily="34" charset="0"/>
                          <a:cs typeface="Arial" panose="020B0604020202020204" pitchFamily="34" charset="0"/>
                        </a:rPr>
                        <a:t>Fees are almost always rolled into the loan balance. </a:t>
                      </a:r>
                    </a:p>
                    <a:p>
                      <a:pPr marL="0" marR="0" lvl="0" indent="0" algn="ctr" defTabSz="685800" rtl="0" eaLnBrk="1" fontAlgn="auto" latinLnBrk="0" hangingPunct="1">
                        <a:lnSpc>
                          <a:spcPct val="100000"/>
                        </a:lnSpc>
                        <a:spcBef>
                          <a:spcPts val="0"/>
                        </a:spcBef>
                        <a:spcAft>
                          <a:spcPts val="0"/>
                        </a:spcAft>
                        <a:buClrTx/>
                        <a:buSzTx/>
                        <a:buFontTx/>
                        <a:buNone/>
                        <a:tabLst/>
                        <a:defRPr/>
                      </a:pPr>
                      <a:r>
                        <a:rPr lang="en-US" sz="1200" b="1" dirty="0">
                          <a:solidFill>
                            <a:srgbClr val="343433"/>
                          </a:solidFill>
                          <a:latin typeface="Arial" panose="020B0604020202020204" pitchFamily="34" charset="0"/>
                          <a:cs typeface="Arial" panose="020B0604020202020204" pitchFamily="34" charset="0"/>
                        </a:rPr>
                        <a:t>Borrowers generally pay for counseling and appraisal out of pocket.</a:t>
                      </a:r>
                    </a:p>
                  </a:txBody>
                  <a:tcPr anchor="ctr">
                    <a:solidFill>
                      <a:srgbClr val="F2F2F1"/>
                    </a:solidFill>
                  </a:tcPr>
                </a:tc>
                <a:tc hMerge="1">
                  <a:txBody>
                    <a:bodyPr/>
                    <a:lstStyle/>
                    <a:p>
                      <a:endParaRPr lang="en-US" dirty="0">
                        <a:solidFill>
                          <a:srgbClr val="343433"/>
                        </a:solidFill>
                        <a:latin typeface="Arial" panose="020B0604020202020204" pitchFamily="34" charset="0"/>
                        <a:cs typeface="Arial" panose="020B0604020202020204" pitchFamily="34" charset="0"/>
                      </a:endParaRPr>
                    </a:p>
                  </a:txBody>
                  <a:tcPr anchor="ctr"/>
                </a:tc>
                <a:tc hMerge="1">
                  <a:txBody>
                    <a:bodyPr/>
                    <a:lstStyle/>
                    <a:p>
                      <a:endParaRPr lang="en-US" dirty="0">
                        <a:solidFill>
                          <a:srgbClr val="343433"/>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166967022"/>
                  </a:ext>
                </a:extLst>
              </a:tr>
            </a:tbl>
          </a:graphicData>
        </a:graphic>
      </p:graphicFrame>
    </p:spTree>
    <p:extLst>
      <p:ext uri="{BB962C8B-B14F-4D97-AF65-F5344CB8AC3E}">
        <p14:creationId xmlns:p14="http://schemas.microsoft.com/office/powerpoint/2010/main" val="86985712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1C151-A45C-F90F-E645-2577D2AC607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95BFEF7-3CB8-5391-71EE-82223E191F8C}"/>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36121A36-B8E0-4512-4248-BBBA4B03F882}"/>
              </a:ext>
            </a:extLst>
          </p:cNvPr>
          <p:cNvSpPr txBox="1">
            <a:spLocks/>
          </p:cNvSpPr>
          <p:nvPr/>
        </p:nvSpPr>
        <p:spPr>
          <a:xfrm>
            <a:off x="465636" y="181305"/>
            <a:ext cx="8397667" cy="266783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HECM Origination Fees</a:t>
            </a:r>
            <a:endParaRPr lang="en-US" sz="28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1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2% of the first $200,000 of MCA</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1% of MCA greater than $200,000</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Maximum Origination Fee = $6,000</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Minimum of $2,500* (properties less than $125,000)</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Can be reduced to $0</a:t>
            </a:r>
          </a:p>
        </p:txBody>
      </p:sp>
      <p:graphicFrame>
        <p:nvGraphicFramePr>
          <p:cNvPr id="3" name="Table 2">
            <a:extLst>
              <a:ext uri="{FF2B5EF4-FFF2-40B4-BE49-F238E27FC236}">
                <a16:creationId xmlns:a16="http://schemas.microsoft.com/office/drawing/2014/main" id="{46E2AB9F-0650-2918-FB53-9FE2124E6D19}"/>
              </a:ext>
            </a:extLst>
          </p:cNvPr>
          <p:cNvGraphicFramePr>
            <a:graphicFrameLocks noGrp="1"/>
          </p:cNvGraphicFramePr>
          <p:nvPr>
            <p:extLst>
              <p:ext uri="{D42A27DB-BD31-4B8C-83A1-F6EECF244321}">
                <p14:modId xmlns:p14="http://schemas.microsoft.com/office/powerpoint/2010/main" val="1145146127"/>
              </p:ext>
            </p:extLst>
          </p:nvPr>
        </p:nvGraphicFramePr>
        <p:xfrm>
          <a:off x="581179" y="2793955"/>
          <a:ext cx="8166580" cy="1463040"/>
        </p:xfrm>
        <a:graphic>
          <a:graphicData uri="http://schemas.openxmlformats.org/drawingml/2006/table">
            <a:tbl>
              <a:tblPr/>
              <a:tblGrid>
                <a:gridCol w="3064110">
                  <a:extLst>
                    <a:ext uri="{9D8B030D-6E8A-4147-A177-3AD203B41FA5}">
                      <a16:colId xmlns:a16="http://schemas.microsoft.com/office/drawing/2014/main" val="1850588294"/>
                    </a:ext>
                  </a:extLst>
                </a:gridCol>
                <a:gridCol w="333021">
                  <a:extLst>
                    <a:ext uri="{9D8B030D-6E8A-4147-A177-3AD203B41FA5}">
                      <a16:colId xmlns:a16="http://schemas.microsoft.com/office/drawing/2014/main" val="2052714942"/>
                    </a:ext>
                  </a:extLst>
                </a:gridCol>
                <a:gridCol w="1196553">
                  <a:extLst>
                    <a:ext uri="{9D8B030D-6E8A-4147-A177-3AD203B41FA5}">
                      <a16:colId xmlns:a16="http://schemas.microsoft.com/office/drawing/2014/main" val="2669237018"/>
                    </a:ext>
                  </a:extLst>
                </a:gridCol>
                <a:gridCol w="1178547">
                  <a:extLst>
                    <a:ext uri="{9D8B030D-6E8A-4147-A177-3AD203B41FA5}">
                      <a16:colId xmlns:a16="http://schemas.microsoft.com/office/drawing/2014/main" val="853023528"/>
                    </a:ext>
                  </a:extLst>
                </a:gridCol>
                <a:gridCol w="1172385">
                  <a:extLst>
                    <a:ext uri="{9D8B030D-6E8A-4147-A177-3AD203B41FA5}">
                      <a16:colId xmlns:a16="http://schemas.microsoft.com/office/drawing/2014/main" val="711173713"/>
                    </a:ext>
                  </a:extLst>
                </a:gridCol>
                <a:gridCol w="1221964">
                  <a:extLst>
                    <a:ext uri="{9D8B030D-6E8A-4147-A177-3AD203B41FA5}">
                      <a16:colId xmlns:a16="http://schemas.microsoft.com/office/drawing/2014/main" val="2989025349"/>
                    </a:ext>
                  </a:extLst>
                </a:gridCol>
              </a:tblGrid>
              <a:tr h="365760">
                <a:tc>
                  <a:txBody>
                    <a:bodyPr/>
                    <a:lstStyle/>
                    <a:p>
                      <a:pPr algn="l"/>
                      <a:r>
                        <a:rPr lang="en-US" sz="1600" b="1" dirty="0">
                          <a:solidFill>
                            <a:schemeClr val="bg1"/>
                          </a:solidFill>
                          <a:effectLst/>
                          <a:latin typeface="Arial" panose="020B0604020202020204" pitchFamily="34" charset="0"/>
                          <a:cs typeface="Arial" panose="020B0604020202020204" pitchFamily="34" charset="0"/>
                        </a:rPr>
                        <a:t>MCA/Appraised Value</a:t>
                      </a:r>
                      <a:endParaRPr lang="en-US" sz="1600" dirty="0">
                        <a:solidFill>
                          <a:schemeClr val="bg1"/>
                        </a:solidFill>
                        <a:effectLst/>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E5993"/>
                    </a:solidFill>
                  </a:tcPr>
                </a:tc>
                <a:tc>
                  <a:txBody>
                    <a:bodyPr/>
                    <a:lstStyle/>
                    <a:p>
                      <a:pPr marL="0" indent="0" algn="l"/>
                      <a:r>
                        <a:rPr lang="en-US" sz="1600" dirty="0">
                          <a:solidFill>
                            <a:schemeClr val="bg1"/>
                          </a:solidFill>
                          <a:effectLst/>
                          <a:latin typeface="Arial" panose="020B0604020202020204" pitchFamily="34" charset="0"/>
                          <a:cs typeface="Arial" panose="020B0604020202020204" pitchFamily="34" charset="0"/>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E5993"/>
                    </a:solidFill>
                  </a:tcPr>
                </a:tc>
                <a:tc>
                  <a:txBody>
                    <a:bodyPr/>
                    <a:lstStyle/>
                    <a:p>
                      <a:pPr algn="l"/>
                      <a:r>
                        <a:rPr lang="en-US" sz="1600" b="1" kern="1200" dirty="0">
                          <a:solidFill>
                            <a:schemeClr val="bg1"/>
                          </a:solidFill>
                          <a:effectLst/>
                          <a:latin typeface="Arial" panose="020B0604020202020204" pitchFamily="34" charset="0"/>
                          <a:ea typeface="+mn-ea"/>
                          <a:cs typeface="Arial" panose="020B0604020202020204" pitchFamily="34" charset="0"/>
                        </a:rPr>
                        <a:t>$100,000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E5993"/>
                    </a:solidFill>
                  </a:tcPr>
                </a:tc>
                <a:tc>
                  <a:txBody>
                    <a:bodyPr/>
                    <a:lstStyle/>
                    <a:p>
                      <a:pPr algn="l"/>
                      <a:r>
                        <a:rPr lang="en-US" sz="1600" b="1" kern="1200" dirty="0">
                          <a:solidFill>
                            <a:schemeClr val="bg1"/>
                          </a:solidFill>
                          <a:effectLst/>
                          <a:latin typeface="Arial" panose="020B0604020202020204" pitchFamily="34" charset="0"/>
                          <a:ea typeface="+mn-ea"/>
                          <a:cs typeface="Arial" panose="020B0604020202020204" pitchFamily="34" charset="0"/>
                        </a:rPr>
                        <a:t>$150,000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E5993"/>
                    </a:solidFill>
                  </a:tcPr>
                </a:tc>
                <a:tc>
                  <a:txBody>
                    <a:bodyPr/>
                    <a:lstStyle/>
                    <a:p>
                      <a:pPr algn="l"/>
                      <a:r>
                        <a:rPr lang="en-US" sz="1600" b="1" dirty="0">
                          <a:solidFill>
                            <a:schemeClr val="bg1"/>
                          </a:solidFill>
                          <a:effectLst/>
                          <a:latin typeface="Arial" panose="020B0604020202020204" pitchFamily="34" charset="0"/>
                          <a:cs typeface="Arial" panose="020B0604020202020204" pitchFamily="34" charset="0"/>
                        </a:rPr>
                        <a:t>$300,000</a:t>
                      </a:r>
                      <a:endParaRPr lang="en-US" sz="1600" dirty="0">
                        <a:solidFill>
                          <a:schemeClr val="bg1"/>
                        </a:solidFill>
                        <a:effectLst/>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E5993"/>
                    </a:solidFill>
                  </a:tcPr>
                </a:tc>
                <a:tc>
                  <a:txBody>
                    <a:bodyPr/>
                    <a:lstStyle/>
                    <a:p>
                      <a:pPr algn="l"/>
                      <a:r>
                        <a:rPr lang="en-US" sz="1600" b="1" dirty="0">
                          <a:solidFill>
                            <a:schemeClr val="bg1"/>
                          </a:solidFill>
                          <a:effectLst/>
                          <a:latin typeface="Arial" panose="020B0604020202020204" pitchFamily="34" charset="0"/>
                          <a:cs typeface="Arial" panose="020B0604020202020204" pitchFamily="34" charset="0"/>
                        </a:rPr>
                        <a:t>$400,000</a:t>
                      </a:r>
                      <a:r>
                        <a:rPr lang="en-US" sz="1600" b="1" dirty="0">
                          <a:solidFill>
                            <a:schemeClr val="bg1"/>
                          </a:solidFill>
                          <a:effectLst/>
                          <a:latin typeface="Arial" panose="020B0604020202020204" pitchFamily="34" charset="0"/>
                          <a:cs typeface="Arial" panose="020B0604020202020204" pitchFamily="34" charset="0"/>
                          <a:sym typeface="Wingdings" panose="05000000000000000000" pitchFamily="2" charset="2"/>
                        </a:rPr>
                        <a:t></a:t>
                      </a:r>
                      <a:endParaRPr lang="en-US" sz="1600" dirty="0">
                        <a:solidFill>
                          <a:schemeClr val="bg1"/>
                        </a:solidFill>
                        <a:effectLst/>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E5993"/>
                    </a:solidFill>
                  </a:tcPr>
                </a:tc>
                <a:extLst>
                  <a:ext uri="{0D108BD9-81ED-4DB2-BD59-A6C34878D82A}">
                    <a16:rowId xmlns:a16="http://schemas.microsoft.com/office/drawing/2014/main" val="3392329082"/>
                  </a:ext>
                </a:extLst>
              </a:tr>
              <a:tr h="365760">
                <a:tc>
                  <a:txBody>
                    <a:bodyPr/>
                    <a:lstStyle/>
                    <a:p>
                      <a:pPr algn="l"/>
                      <a:r>
                        <a:rPr lang="en-US" sz="1600" b="0" spc="-20" baseline="0" dirty="0">
                          <a:solidFill>
                            <a:srgbClr val="343433"/>
                          </a:solidFill>
                          <a:effectLst/>
                          <a:latin typeface="Arial" panose="020B0604020202020204" pitchFamily="34" charset="0"/>
                          <a:cs typeface="Arial" panose="020B0604020202020204" pitchFamily="34" charset="0"/>
                        </a:rPr>
                        <a:t>2% of first $200k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FDE"/>
                    </a:solidFill>
                  </a:tcPr>
                </a:tc>
                <a:tc>
                  <a:txBody>
                    <a:bodyPr/>
                    <a:lstStyle/>
                    <a:p>
                      <a:pPr algn="l"/>
                      <a:r>
                        <a:rPr lang="en-US" sz="1600" dirty="0">
                          <a:solidFill>
                            <a:srgbClr val="343433"/>
                          </a:solidFill>
                          <a:effectLst/>
                          <a:latin typeface="Arial" panose="020B0604020202020204" pitchFamily="34" charset="0"/>
                          <a:cs typeface="Arial" panose="020B0604020202020204" pitchFamily="34" charset="0"/>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FDE"/>
                    </a:solidFill>
                  </a:tcPr>
                </a:tc>
                <a:tc>
                  <a:txBody>
                    <a:bodyPr/>
                    <a:lstStyle/>
                    <a:p>
                      <a:pPr algn="l"/>
                      <a:r>
                        <a:rPr lang="en-US" sz="1600" kern="1200" dirty="0">
                          <a:solidFill>
                            <a:srgbClr val="343433"/>
                          </a:solidFill>
                          <a:effectLst/>
                          <a:latin typeface="Arial" panose="020B0604020202020204" pitchFamily="34" charset="0"/>
                          <a:ea typeface="+mn-ea"/>
                          <a:cs typeface="Arial" panose="020B0604020202020204" pitchFamily="34" charset="0"/>
                        </a:rPr>
                        <a:t>$2,500*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FDE"/>
                    </a:solidFill>
                  </a:tcPr>
                </a:tc>
                <a:tc>
                  <a:txBody>
                    <a:bodyPr/>
                    <a:lstStyle/>
                    <a:p>
                      <a:pPr algn="l"/>
                      <a:r>
                        <a:rPr lang="en-US" sz="1600" dirty="0">
                          <a:solidFill>
                            <a:srgbClr val="343433"/>
                          </a:solidFill>
                          <a:effectLst/>
                          <a:latin typeface="Arial" panose="020B0604020202020204" pitchFamily="34" charset="0"/>
                          <a:cs typeface="Arial" panose="020B0604020202020204" pitchFamily="34" charset="0"/>
                        </a:rPr>
                        <a:t>$3,000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FDE"/>
                    </a:solidFill>
                  </a:tcPr>
                </a:tc>
                <a:tc>
                  <a:txBody>
                    <a:bodyPr/>
                    <a:lstStyle/>
                    <a:p>
                      <a:pPr algn="l"/>
                      <a:r>
                        <a:rPr lang="en-US" sz="1600" dirty="0">
                          <a:solidFill>
                            <a:srgbClr val="343433"/>
                          </a:solidFill>
                          <a:effectLst/>
                          <a:latin typeface="Arial" panose="020B0604020202020204" pitchFamily="34" charset="0"/>
                          <a:cs typeface="Arial" panose="020B0604020202020204" pitchFamily="34" charset="0"/>
                        </a:rPr>
                        <a:t>$4,000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FDE"/>
                    </a:solidFill>
                  </a:tcPr>
                </a:tc>
                <a:tc>
                  <a:txBody>
                    <a:bodyPr/>
                    <a:lstStyle/>
                    <a:p>
                      <a:pPr algn="l"/>
                      <a:r>
                        <a:rPr lang="en-US" sz="1600" dirty="0">
                          <a:solidFill>
                            <a:srgbClr val="343433"/>
                          </a:solidFill>
                          <a:effectLst/>
                          <a:latin typeface="Arial" panose="020B0604020202020204" pitchFamily="34" charset="0"/>
                          <a:cs typeface="Arial" panose="020B0604020202020204" pitchFamily="34" charset="0"/>
                        </a:rPr>
                        <a:t>$4,000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FDE"/>
                    </a:solidFill>
                  </a:tcPr>
                </a:tc>
                <a:extLst>
                  <a:ext uri="{0D108BD9-81ED-4DB2-BD59-A6C34878D82A}">
                    <a16:rowId xmlns:a16="http://schemas.microsoft.com/office/drawing/2014/main" val="3587651785"/>
                  </a:ext>
                </a:extLst>
              </a:tr>
              <a:tr h="365760">
                <a:tc>
                  <a:txBody>
                    <a:bodyPr/>
                    <a:lstStyle/>
                    <a:p>
                      <a:pPr algn="l"/>
                      <a:r>
                        <a:rPr lang="pl-PL" sz="1600" b="0" spc="-20" baseline="0" dirty="0">
                          <a:solidFill>
                            <a:srgbClr val="343433"/>
                          </a:solidFill>
                          <a:effectLst/>
                          <a:latin typeface="Arial" panose="020B0604020202020204" pitchFamily="34" charset="0"/>
                          <a:cs typeface="Arial" panose="020B0604020202020204" pitchFamily="34" charset="0"/>
                        </a:rPr>
                        <a:t>1% MCA &gt;$200k (max</a:t>
                      </a:r>
                      <a:r>
                        <a:rPr lang="en-US" sz="1600" b="0" spc="-20" baseline="0" dirty="0">
                          <a:solidFill>
                            <a:srgbClr val="343433"/>
                          </a:solidFill>
                          <a:effectLst/>
                          <a:latin typeface="Arial" panose="020B0604020202020204" pitchFamily="34" charset="0"/>
                          <a:cs typeface="Arial" panose="020B0604020202020204" pitchFamily="34" charset="0"/>
                        </a:rPr>
                        <a:t> </a:t>
                      </a:r>
                      <a:r>
                        <a:rPr lang="pl-PL" sz="1600" b="0" spc="-20" baseline="0" dirty="0">
                          <a:solidFill>
                            <a:srgbClr val="343433"/>
                          </a:solidFill>
                          <a:effectLst/>
                          <a:latin typeface="Arial" panose="020B0604020202020204" pitchFamily="34" charset="0"/>
                          <a:cs typeface="Arial" panose="020B0604020202020204" pitchFamily="34" charset="0"/>
                        </a:rPr>
                        <a:t>$6,000)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1"/>
                    </a:solidFill>
                  </a:tcPr>
                </a:tc>
                <a:tc>
                  <a:txBody>
                    <a:bodyPr/>
                    <a:lstStyle/>
                    <a:p>
                      <a:pPr algn="l"/>
                      <a:r>
                        <a:rPr lang="en-US" sz="1600" b="1" dirty="0">
                          <a:solidFill>
                            <a:srgbClr val="343433"/>
                          </a:solidFill>
                          <a:effectLst/>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1"/>
                    </a:solidFill>
                  </a:tcPr>
                </a:tc>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600" kern="1200" dirty="0">
                          <a:solidFill>
                            <a:srgbClr val="343433"/>
                          </a:solidFill>
                          <a:effectLst/>
                          <a:latin typeface="Arial" panose="020B0604020202020204" pitchFamily="34" charset="0"/>
                          <a:ea typeface="+mn-ea"/>
                          <a:cs typeface="Arial" panose="020B0604020202020204" pitchFamily="34" charset="0"/>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1"/>
                    </a:solidFill>
                  </a:tcPr>
                </a:tc>
                <a:tc>
                  <a:txBody>
                    <a:bodyPr/>
                    <a:lstStyle/>
                    <a:p>
                      <a:pPr algn="l"/>
                      <a:r>
                        <a:rPr lang="en-US" sz="1600" dirty="0">
                          <a:solidFill>
                            <a:srgbClr val="343433"/>
                          </a:solidFill>
                          <a:effectLst/>
                          <a:latin typeface="Arial" panose="020B0604020202020204" pitchFamily="34" charset="0"/>
                          <a:cs typeface="Arial" panose="020B0604020202020204" pitchFamily="34" charset="0"/>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1"/>
                    </a:solidFill>
                  </a:tcPr>
                </a:tc>
                <a:tc>
                  <a:txBody>
                    <a:bodyPr/>
                    <a:lstStyle/>
                    <a:p>
                      <a:pPr algn="l"/>
                      <a:r>
                        <a:rPr lang="en-US" sz="1600" dirty="0">
                          <a:solidFill>
                            <a:srgbClr val="343433"/>
                          </a:solidFill>
                          <a:effectLst/>
                          <a:latin typeface="Arial" panose="020B0604020202020204" pitchFamily="34" charset="0"/>
                          <a:cs typeface="Arial" panose="020B0604020202020204" pitchFamily="34" charset="0"/>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1"/>
                    </a:solidFill>
                  </a:tcPr>
                </a:tc>
                <a:tc>
                  <a:txBody>
                    <a:bodyPr/>
                    <a:lstStyle/>
                    <a:p>
                      <a:pPr algn="l"/>
                      <a:r>
                        <a:rPr lang="en-US" sz="1600" dirty="0">
                          <a:solidFill>
                            <a:srgbClr val="343433"/>
                          </a:solidFill>
                          <a:effectLst/>
                          <a:latin typeface="Arial" panose="020B0604020202020204" pitchFamily="34" charset="0"/>
                          <a:cs typeface="Arial" panose="020B0604020202020204" pitchFamily="34" charset="0"/>
                        </a:rPr>
                        <a:t>$2,000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1"/>
                    </a:solidFill>
                  </a:tcPr>
                </a:tc>
                <a:extLst>
                  <a:ext uri="{0D108BD9-81ED-4DB2-BD59-A6C34878D82A}">
                    <a16:rowId xmlns:a16="http://schemas.microsoft.com/office/drawing/2014/main" val="932820069"/>
                  </a:ext>
                </a:extLst>
              </a:tr>
              <a:tr h="365760">
                <a:tc>
                  <a:txBody>
                    <a:bodyPr/>
                    <a:lstStyle/>
                    <a:p>
                      <a:pPr algn="l"/>
                      <a:r>
                        <a:rPr lang="en-US" sz="1600" b="1" dirty="0">
                          <a:solidFill>
                            <a:srgbClr val="343433"/>
                          </a:solidFill>
                          <a:effectLst/>
                          <a:latin typeface="Arial" panose="020B0604020202020204" pitchFamily="34" charset="0"/>
                          <a:cs typeface="Arial" panose="020B0604020202020204" pitchFamily="34" charset="0"/>
                        </a:rPr>
                        <a:t>Origination Fee</a:t>
                      </a:r>
                      <a:endParaRPr lang="en-US" sz="1600" dirty="0">
                        <a:solidFill>
                          <a:srgbClr val="343433"/>
                        </a:solidFill>
                        <a:effectLst/>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FDE"/>
                    </a:solidFill>
                  </a:tcPr>
                </a:tc>
                <a:tc>
                  <a:txBody>
                    <a:bodyPr/>
                    <a:lstStyle/>
                    <a:p>
                      <a:pPr algn="l"/>
                      <a:r>
                        <a:rPr lang="en-US" sz="1600" b="1" dirty="0">
                          <a:solidFill>
                            <a:srgbClr val="343433"/>
                          </a:solidFill>
                          <a:effectLst/>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FDE"/>
                    </a:solidFill>
                  </a:tcPr>
                </a:tc>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600" b="1" kern="1200" dirty="0">
                          <a:solidFill>
                            <a:srgbClr val="343433"/>
                          </a:solidFill>
                          <a:effectLst/>
                          <a:latin typeface="Arial" panose="020B0604020202020204" pitchFamily="34" charset="0"/>
                          <a:ea typeface="+mn-ea"/>
                          <a:cs typeface="Arial" panose="020B0604020202020204" pitchFamily="34" charset="0"/>
                        </a:rPr>
                        <a:t>$2,500*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FDE"/>
                    </a:solidFill>
                  </a:tcPr>
                </a:tc>
                <a:tc>
                  <a:txBody>
                    <a:bodyPr/>
                    <a:lstStyle/>
                    <a:p>
                      <a:pPr algn="l"/>
                      <a:r>
                        <a:rPr lang="en-US" sz="1600" b="1" kern="1200" dirty="0">
                          <a:solidFill>
                            <a:srgbClr val="343433"/>
                          </a:solidFill>
                          <a:effectLst/>
                          <a:latin typeface="Arial" panose="020B0604020202020204" pitchFamily="34" charset="0"/>
                          <a:ea typeface="+mn-ea"/>
                          <a:cs typeface="Arial" panose="020B0604020202020204" pitchFamily="34" charset="0"/>
                        </a:rPr>
                        <a:t>$3,000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FDE"/>
                    </a:solidFill>
                  </a:tcPr>
                </a:tc>
                <a:tc>
                  <a:txBody>
                    <a:bodyPr/>
                    <a:lstStyle/>
                    <a:p>
                      <a:pPr algn="l"/>
                      <a:r>
                        <a:rPr lang="en-US" sz="1600" b="1" dirty="0">
                          <a:solidFill>
                            <a:srgbClr val="343433"/>
                          </a:solidFill>
                          <a:effectLst/>
                          <a:latin typeface="Arial" panose="020B0604020202020204" pitchFamily="34" charset="0"/>
                          <a:cs typeface="Arial" panose="020B0604020202020204" pitchFamily="34" charset="0"/>
                        </a:rPr>
                        <a:t>$5,000</a:t>
                      </a:r>
                      <a:endParaRPr lang="en-US" sz="1600" dirty="0">
                        <a:solidFill>
                          <a:srgbClr val="343433"/>
                        </a:solidFill>
                        <a:effectLst/>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FDE"/>
                    </a:solidFill>
                  </a:tcPr>
                </a:tc>
                <a:tc>
                  <a:txBody>
                    <a:bodyPr/>
                    <a:lstStyle/>
                    <a:p>
                      <a:pPr algn="l"/>
                      <a:r>
                        <a:rPr lang="en-US" sz="1600" b="1" dirty="0">
                          <a:solidFill>
                            <a:srgbClr val="343433"/>
                          </a:solidFill>
                          <a:effectLst/>
                          <a:latin typeface="Arial" panose="020B0604020202020204" pitchFamily="34" charset="0"/>
                          <a:cs typeface="Arial" panose="020B0604020202020204" pitchFamily="34" charset="0"/>
                        </a:rPr>
                        <a:t>$6,000</a:t>
                      </a:r>
                      <a:endParaRPr lang="en-US" sz="1600" dirty="0">
                        <a:solidFill>
                          <a:srgbClr val="343433"/>
                        </a:solidFill>
                        <a:effectLst/>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FDE"/>
                    </a:solidFill>
                  </a:tcPr>
                </a:tc>
                <a:extLst>
                  <a:ext uri="{0D108BD9-81ED-4DB2-BD59-A6C34878D82A}">
                    <a16:rowId xmlns:a16="http://schemas.microsoft.com/office/drawing/2014/main" val="3785573450"/>
                  </a:ext>
                </a:extLst>
              </a:tr>
            </a:tbl>
          </a:graphicData>
        </a:graphic>
      </p:graphicFrame>
    </p:spTree>
    <p:extLst>
      <p:ext uri="{BB962C8B-B14F-4D97-AF65-F5344CB8AC3E}">
        <p14:creationId xmlns:p14="http://schemas.microsoft.com/office/powerpoint/2010/main" val="294485323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6AD5C-7FB4-08A7-5677-ACCF3844D18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F3E5ADC-6802-F502-C755-535978CAB395}"/>
              </a:ext>
            </a:extLst>
          </p:cNvPr>
          <p:cNvSpPr/>
          <p:nvPr/>
        </p:nvSpPr>
        <p:spPr>
          <a:xfrm>
            <a:off x="1786" y="335"/>
            <a:ext cx="9142214" cy="5143165"/>
          </a:xfrm>
          <a:prstGeom prst="rect">
            <a:avLst/>
          </a:prstGeom>
          <a:solidFill>
            <a:srgbClr val="F2F2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pic>
        <p:nvPicPr>
          <p:cNvPr id="5" name="Picture 4">
            <a:extLst>
              <a:ext uri="{FF2B5EF4-FFF2-40B4-BE49-F238E27FC236}">
                <a16:creationId xmlns:a16="http://schemas.microsoft.com/office/drawing/2014/main" id="{C4A63149-E6AA-50ED-BCB6-5459DBECC685}"/>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3" name="Content Placeholder 5">
            <a:extLst>
              <a:ext uri="{FF2B5EF4-FFF2-40B4-BE49-F238E27FC236}">
                <a16:creationId xmlns:a16="http://schemas.microsoft.com/office/drawing/2014/main" id="{5CA132C5-D345-A437-C108-239366F47C36}"/>
              </a:ext>
            </a:extLst>
          </p:cNvPr>
          <p:cNvSpPr txBox="1">
            <a:spLocks/>
          </p:cNvSpPr>
          <p:nvPr/>
        </p:nvSpPr>
        <p:spPr>
          <a:xfrm>
            <a:off x="2736242" y="0"/>
            <a:ext cx="6052158" cy="51434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SecureEquity</a:t>
            </a:r>
            <a:r>
              <a:rPr lang="en-US" sz="3200" b="1" baseline="30000" dirty="0">
                <a:solidFill>
                  <a:srgbClr val="0E5993"/>
                </a:solidFill>
                <a:latin typeface="Arial Black" panose="020B0604020202020204" pitchFamily="34" charset="0"/>
                <a:cs typeface="Arial Black" panose="020B0604020202020204" pitchFamily="34" charset="0"/>
              </a:rPr>
              <a:t>® </a:t>
            </a:r>
            <a:r>
              <a:rPr lang="en-US" sz="3200" b="1" dirty="0">
                <a:solidFill>
                  <a:srgbClr val="0E5993"/>
                </a:solidFill>
                <a:latin typeface="Arial Black" panose="020B0604020202020204" pitchFamily="34" charset="0"/>
                <a:cs typeface="Arial Black" panose="020B0604020202020204" pitchFamily="34" charset="0"/>
              </a:rPr>
              <a:t>Origination Fees</a:t>
            </a:r>
            <a:r>
              <a:rPr lang="en-US" sz="2400" b="1" baseline="30000" dirty="0">
                <a:solidFill>
                  <a:srgbClr val="0E5993"/>
                </a:solidFill>
                <a:latin typeface="Arial Black" panose="020B0604020202020204" pitchFamily="34" charset="0"/>
                <a:cs typeface="Arial Black" panose="020B0604020202020204" pitchFamily="34" charset="0"/>
              </a:rPr>
              <a:t>*</a:t>
            </a: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ARMS</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Set by broker, payable to broker</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Lesser of 5% of Principal Limit or $60,000, minimum of $0</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Fixed</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1% of Principal Limit payable to lender</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Cap of $30,000</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Fixed Plus</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4% of Principal Limit payable to lender</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Cap of $30,000</a:t>
            </a:r>
          </a:p>
          <a:p>
            <a:pPr algn="l">
              <a:lnSpc>
                <a:spcPct val="100000"/>
              </a:lnSpc>
              <a:spcBef>
                <a:spcPts val="2000"/>
              </a:spcBef>
            </a:pPr>
            <a:r>
              <a:rPr lang="en-US" sz="1200" dirty="0">
                <a:solidFill>
                  <a:srgbClr val="343433"/>
                </a:solidFill>
                <a:latin typeface="Arial" panose="020B0604020202020204" pitchFamily="34" charset="0"/>
                <a:cs typeface="Arial" panose="020B0604020202020204" pitchFamily="34" charset="0"/>
              </a:rPr>
              <a:t>*State law can impact allowable origination fees.</a:t>
            </a:r>
          </a:p>
        </p:txBody>
      </p:sp>
      <p:pic>
        <p:nvPicPr>
          <p:cNvPr id="7" name="Picture 6">
            <a:extLst>
              <a:ext uri="{FF2B5EF4-FFF2-40B4-BE49-F238E27FC236}">
                <a16:creationId xmlns:a16="http://schemas.microsoft.com/office/drawing/2014/main" id="{198FED24-B840-8F59-2219-B13252697C09}"/>
              </a:ext>
            </a:extLst>
          </p:cNvPr>
          <p:cNvPicPr>
            <a:picLocks noChangeAspect="1"/>
          </p:cNvPicPr>
          <p:nvPr/>
        </p:nvPicPr>
        <p:blipFill>
          <a:blip r:embed="rId4"/>
          <a:stretch>
            <a:fillRect/>
          </a:stretch>
        </p:blipFill>
        <p:spPr>
          <a:xfrm>
            <a:off x="196242" y="1286077"/>
            <a:ext cx="2540000" cy="2540000"/>
          </a:xfrm>
          <a:prstGeom prst="rect">
            <a:avLst/>
          </a:prstGeom>
        </p:spPr>
      </p:pic>
      <p:sp>
        <p:nvSpPr>
          <p:cNvPr id="9" name="Slide Number Placeholder 5">
            <a:extLst>
              <a:ext uri="{FF2B5EF4-FFF2-40B4-BE49-F238E27FC236}">
                <a16:creationId xmlns:a16="http://schemas.microsoft.com/office/drawing/2014/main" id="{45902AE2-238B-9969-73C2-FA3F18B6F825}"/>
              </a:ext>
            </a:extLst>
          </p:cNvPr>
          <p:cNvSpPr txBox="1">
            <a:spLocks/>
          </p:cNvSpPr>
          <p:nvPr/>
        </p:nvSpPr>
        <p:spPr>
          <a:xfrm>
            <a:off x="8788400" y="4860128"/>
            <a:ext cx="29726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114</a:t>
            </a:fld>
            <a:endParaRPr lang="en-US" sz="900" dirty="0">
              <a:solidFill>
                <a:srgbClr val="343433"/>
              </a:solidFill>
              <a:latin typeface="Arial" panose="020B0604020202020204" pitchFamily="34" charset="0"/>
              <a:cs typeface="Arial" panose="020B0604020202020204" pitchFamily="34" charset="0"/>
            </a:endParaRPr>
          </a:p>
        </p:txBody>
      </p:sp>
      <p:pic>
        <p:nvPicPr>
          <p:cNvPr id="10" name="Picture 9" descr="A black and blue text&#10;&#10;AI-generated content may be incorrect.">
            <a:extLst>
              <a:ext uri="{FF2B5EF4-FFF2-40B4-BE49-F238E27FC236}">
                <a16:creationId xmlns:a16="http://schemas.microsoft.com/office/drawing/2014/main" id="{05B57207-CDEB-A0F3-B98D-23EDC7DE6A96}"/>
              </a:ext>
            </a:extLst>
          </p:cNvPr>
          <p:cNvPicPr>
            <a:picLocks noChangeAspect="1"/>
          </p:cNvPicPr>
          <p:nvPr/>
        </p:nvPicPr>
        <p:blipFill>
          <a:blip r:embed="rId5"/>
          <a:stretch>
            <a:fillRect/>
          </a:stretch>
        </p:blipFill>
        <p:spPr>
          <a:xfrm>
            <a:off x="6966113" y="4501827"/>
            <a:ext cx="1938646" cy="405370"/>
          </a:xfrm>
          <a:prstGeom prst="rect">
            <a:avLst/>
          </a:prstGeom>
        </p:spPr>
      </p:pic>
    </p:spTree>
    <p:extLst>
      <p:ext uri="{BB962C8B-B14F-4D97-AF65-F5344CB8AC3E}">
        <p14:creationId xmlns:p14="http://schemas.microsoft.com/office/powerpoint/2010/main" val="162198897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6326E-E310-03E4-66B1-BF305D60AB1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37721A0-00B2-A989-AB66-16AC8BD456FD}"/>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D0EBB215-A3A3-507A-D007-13C8906620C0}"/>
              </a:ext>
            </a:extLst>
          </p:cNvPr>
          <p:cNvSpPr txBox="1">
            <a:spLocks/>
          </p:cNvSpPr>
          <p:nvPr/>
        </p:nvSpPr>
        <p:spPr>
          <a:xfrm>
            <a:off x="174811" y="24300"/>
            <a:ext cx="4440336" cy="122184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MIP (HECM only)</a:t>
            </a:r>
            <a:endParaRPr lang="en-US" sz="3200" dirty="0">
              <a:solidFill>
                <a:srgbClr val="343433"/>
              </a:solidFill>
              <a:latin typeface="Arial" panose="020B0604020202020204" pitchFamily="34" charset="0"/>
              <a:cs typeface="Arial" panose="020B0604020202020204" pitchFamily="34" charset="0"/>
            </a:endParaRPr>
          </a:p>
        </p:txBody>
      </p:sp>
      <p:sp>
        <p:nvSpPr>
          <p:cNvPr id="3" name="Content Placeholder 3">
            <a:extLst>
              <a:ext uri="{FF2B5EF4-FFF2-40B4-BE49-F238E27FC236}">
                <a16:creationId xmlns:a16="http://schemas.microsoft.com/office/drawing/2014/main" id="{8B4BC997-2F25-4AAD-83A7-E070C84F90E8}"/>
              </a:ext>
            </a:extLst>
          </p:cNvPr>
          <p:cNvSpPr txBox="1">
            <a:spLocks/>
          </p:cNvSpPr>
          <p:nvPr/>
        </p:nvSpPr>
        <p:spPr>
          <a:xfrm>
            <a:off x="651925" y="1221850"/>
            <a:ext cx="3789046" cy="2699800"/>
          </a:xfrm>
          <a:prstGeom prst="rect">
            <a:avLst/>
          </a:prstGeom>
          <a:ln>
            <a:solidFill>
              <a:srgbClr val="195993"/>
            </a:solidFill>
          </a:ln>
        </p:spPr>
        <p:txBody>
          <a:bodyPr vert="horz" lIns="91440" tIns="45720" rIns="91440" bIns="45720" rtlCol="0">
            <a:normAutofit fontScale="85000" lnSpcReduction="2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endParaRPr lang="en-US" sz="2800" b="1" dirty="0"/>
          </a:p>
          <a:p>
            <a:r>
              <a:rPr lang="en-US" sz="2800" b="1" dirty="0"/>
              <a:t>Upfront MIP</a:t>
            </a:r>
          </a:p>
          <a:p>
            <a:endParaRPr lang="en-US" sz="2800" dirty="0"/>
          </a:p>
          <a:p>
            <a:r>
              <a:rPr lang="en-US" sz="2800" dirty="0"/>
              <a:t>$600,000</a:t>
            </a:r>
          </a:p>
          <a:p>
            <a:r>
              <a:rPr lang="en-US" sz="2800" dirty="0"/>
              <a:t> x 2%</a:t>
            </a:r>
          </a:p>
          <a:p>
            <a:r>
              <a:rPr lang="en-US" sz="2800" dirty="0"/>
              <a:t> </a:t>
            </a:r>
            <a:r>
              <a:rPr lang="en-US" sz="2800" b="1" dirty="0"/>
              <a:t>$12,000</a:t>
            </a:r>
          </a:p>
          <a:p>
            <a:endParaRPr lang="en-US" dirty="0"/>
          </a:p>
          <a:p>
            <a:r>
              <a:rPr lang="en-US" dirty="0"/>
              <a:t>Treated as a Closing Cost</a:t>
            </a:r>
          </a:p>
          <a:p>
            <a:endParaRPr lang="en-US" dirty="0"/>
          </a:p>
          <a:p>
            <a:endParaRPr lang="en-US" dirty="0"/>
          </a:p>
          <a:p>
            <a:endParaRPr lang="en-US" dirty="0"/>
          </a:p>
          <a:p>
            <a:endParaRPr lang="en-US" dirty="0"/>
          </a:p>
          <a:p>
            <a:endParaRPr lang="en-US" dirty="0"/>
          </a:p>
        </p:txBody>
      </p:sp>
      <p:sp>
        <p:nvSpPr>
          <p:cNvPr id="4" name="Content Placeholder 4">
            <a:extLst>
              <a:ext uri="{FF2B5EF4-FFF2-40B4-BE49-F238E27FC236}">
                <a16:creationId xmlns:a16="http://schemas.microsoft.com/office/drawing/2014/main" id="{D5947B3A-2A01-03DC-6C1A-742470A63154}"/>
              </a:ext>
            </a:extLst>
          </p:cNvPr>
          <p:cNvSpPr txBox="1">
            <a:spLocks/>
          </p:cNvSpPr>
          <p:nvPr/>
        </p:nvSpPr>
        <p:spPr>
          <a:xfrm>
            <a:off x="4542750" y="496789"/>
            <a:ext cx="4114800" cy="1498721"/>
          </a:xfrm>
          <a:prstGeom prst="rect">
            <a:avLst/>
          </a:prstGeom>
          <a:ln>
            <a:solidFill>
              <a:srgbClr val="195993"/>
            </a:solidFill>
          </a:ln>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b="1" dirty="0"/>
              <a:t>Ongoing MIP</a:t>
            </a:r>
          </a:p>
          <a:p>
            <a:r>
              <a:rPr lang="en-US" dirty="0"/>
              <a:t>.5% of loan balance annually</a:t>
            </a:r>
          </a:p>
          <a:p>
            <a:r>
              <a:rPr lang="en-US" dirty="0"/>
              <a:t>Added to loan balance each month (1/12)</a:t>
            </a:r>
          </a:p>
          <a:p>
            <a:endParaRPr lang="en-US" dirty="0"/>
          </a:p>
          <a:p>
            <a:endParaRPr lang="en-US" dirty="0"/>
          </a:p>
          <a:p>
            <a:endParaRPr lang="en-US" dirty="0"/>
          </a:p>
        </p:txBody>
      </p:sp>
      <p:grpSp>
        <p:nvGrpSpPr>
          <p:cNvPr id="6" name="Group 5">
            <a:extLst>
              <a:ext uri="{FF2B5EF4-FFF2-40B4-BE49-F238E27FC236}">
                <a16:creationId xmlns:a16="http://schemas.microsoft.com/office/drawing/2014/main" id="{955EB6DE-B513-2ACB-10BE-30F100468B5F}"/>
              </a:ext>
            </a:extLst>
          </p:cNvPr>
          <p:cNvGrpSpPr/>
          <p:nvPr/>
        </p:nvGrpSpPr>
        <p:grpSpPr>
          <a:xfrm>
            <a:off x="4542750" y="2109031"/>
            <a:ext cx="4114800" cy="1812619"/>
            <a:chOff x="4953168" y="679266"/>
            <a:chExt cx="3657601" cy="1812619"/>
          </a:xfrm>
        </p:grpSpPr>
        <p:pic>
          <p:nvPicPr>
            <p:cNvPr id="7" name="Picture 6">
              <a:extLst>
                <a:ext uri="{FF2B5EF4-FFF2-40B4-BE49-F238E27FC236}">
                  <a16:creationId xmlns:a16="http://schemas.microsoft.com/office/drawing/2014/main" id="{9ACDA41F-7A48-5F8A-1442-CB99E1B46EFB}"/>
                </a:ext>
              </a:extLst>
            </p:cNvPr>
            <p:cNvPicPr>
              <a:picLocks noChangeAspect="1"/>
            </p:cNvPicPr>
            <p:nvPr/>
          </p:nvPicPr>
          <p:blipFill>
            <a:blip r:embed="rId4"/>
            <a:stretch>
              <a:fillRect/>
            </a:stretch>
          </p:blipFill>
          <p:spPr>
            <a:xfrm>
              <a:off x="4953169" y="1085075"/>
              <a:ext cx="3657600" cy="1003774"/>
            </a:xfrm>
            <a:prstGeom prst="rect">
              <a:avLst/>
            </a:prstGeom>
            <a:ln>
              <a:solidFill>
                <a:srgbClr val="195993"/>
              </a:solidFill>
            </a:ln>
          </p:spPr>
        </p:pic>
        <p:pic>
          <p:nvPicPr>
            <p:cNvPr id="8" name="Picture 7">
              <a:extLst>
                <a:ext uri="{FF2B5EF4-FFF2-40B4-BE49-F238E27FC236}">
                  <a16:creationId xmlns:a16="http://schemas.microsoft.com/office/drawing/2014/main" id="{737F70B7-E710-D53B-03F4-6DE7AF8D3DAF}"/>
                </a:ext>
              </a:extLst>
            </p:cNvPr>
            <p:cNvPicPr>
              <a:picLocks noChangeAspect="1"/>
            </p:cNvPicPr>
            <p:nvPr/>
          </p:nvPicPr>
          <p:blipFill>
            <a:blip r:embed="rId5"/>
            <a:stretch>
              <a:fillRect/>
            </a:stretch>
          </p:blipFill>
          <p:spPr>
            <a:xfrm>
              <a:off x="4953169" y="679266"/>
              <a:ext cx="3657600" cy="268565"/>
            </a:xfrm>
            <a:prstGeom prst="rect">
              <a:avLst/>
            </a:prstGeom>
            <a:ln>
              <a:solidFill>
                <a:srgbClr val="195993"/>
              </a:solidFill>
            </a:ln>
          </p:spPr>
        </p:pic>
        <p:pic>
          <p:nvPicPr>
            <p:cNvPr id="9" name="Picture 8">
              <a:extLst>
                <a:ext uri="{FF2B5EF4-FFF2-40B4-BE49-F238E27FC236}">
                  <a16:creationId xmlns:a16="http://schemas.microsoft.com/office/drawing/2014/main" id="{B34A1D65-5DBF-C562-FF24-288A0AC740D7}"/>
                </a:ext>
              </a:extLst>
            </p:cNvPr>
            <p:cNvPicPr>
              <a:picLocks noChangeAspect="1"/>
            </p:cNvPicPr>
            <p:nvPr/>
          </p:nvPicPr>
          <p:blipFill>
            <a:blip r:embed="rId6"/>
            <a:stretch>
              <a:fillRect/>
            </a:stretch>
          </p:blipFill>
          <p:spPr>
            <a:xfrm>
              <a:off x="4953169" y="2167902"/>
              <a:ext cx="3657600" cy="323983"/>
            </a:xfrm>
            <a:prstGeom prst="rect">
              <a:avLst/>
            </a:prstGeom>
            <a:solidFill>
              <a:srgbClr val="195993"/>
            </a:solidFill>
            <a:ln>
              <a:solidFill>
                <a:srgbClr val="195993"/>
              </a:solidFill>
            </a:ln>
          </p:spPr>
        </p:pic>
        <p:sp>
          <p:nvSpPr>
            <p:cNvPr id="10" name="Rectangle 9">
              <a:extLst>
                <a:ext uri="{FF2B5EF4-FFF2-40B4-BE49-F238E27FC236}">
                  <a16:creationId xmlns:a16="http://schemas.microsoft.com/office/drawing/2014/main" id="{D8F23C04-2005-0547-08F2-E7BC572E0D2F}"/>
                </a:ext>
              </a:extLst>
            </p:cNvPr>
            <p:cNvSpPr/>
            <p:nvPr/>
          </p:nvSpPr>
          <p:spPr>
            <a:xfrm>
              <a:off x="4953168" y="1586962"/>
              <a:ext cx="3657599" cy="487189"/>
            </a:xfrm>
            <a:prstGeom prst="rect">
              <a:avLst/>
            </a:prstGeom>
            <a:solidFill>
              <a:srgbClr val="FFFF66">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4061957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73B7B-8050-69C0-CF64-90FBC06ACA3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32E3539-660A-735E-6F04-7F54946E9B29}"/>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F47B14F3-C4A9-6323-5CFC-79EF9C9C6C45}"/>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D85738DB-5F7A-1E4C-FC11-2B0400360DA0}"/>
              </a:ext>
            </a:extLst>
          </p:cNvPr>
          <p:cNvSpPr txBox="1">
            <a:spLocks/>
          </p:cNvSpPr>
          <p:nvPr/>
        </p:nvSpPr>
        <p:spPr>
          <a:xfrm>
            <a:off x="8788400" y="4860128"/>
            <a:ext cx="29726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116</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D1ADBA12-4596-FA71-2ED5-E7E57CCC0C99}"/>
              </a:ext>
            </a:extLst>
          </p:cNvPr>
          <p:cNvPicPr>
            <a:picLocks noChangeAspect="1"/>
          </p:cNvPicPr>
          <p:nvPr/>
        </p:nvPicPr>
        <p:blipFill>
          <a:blip r:embed="rId3"/>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1F076EFB-E130-CE43-59FB-905A24955FB7}"/>
              </a:ext>
            </a:extLst>
          </p:cNvPr>
          <p:cNvSpPr txBox="1">
            <a:spLocks/>
          </p:cNvSpPr>
          <p:nvPr/>
        </p:nvSpPr>
        <p:spPr>
          <a:xfrm>
            <a:off x="4445198" y="0"/>
            <a:ext cx="3967701"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dirty="0">
                <a:latin typeface="Arial" panose="020B0604020202020204" pitchFamily="34" charset="0"/>
                <a:cs typeface="Arial" panose="020B0604020202020204" pitchFamily="34" charset="0"/>
              </a:rPr>
              <a:t>If a borrower’s PL is $200,000 and their mandatory obligations are $120,000, how much can they draw in the first year?</a:t>
            </a:r>
          </a:p>
          <a:p>
            <a:pPr algn="l">
              <a:lnSpc>
                <a:spcPct val="100000"/>
              </a:lnSpc>
              <a:spcBef>
                <a:spcPts val="2000"/>
              </a:spcBef>
            </a:pPr>
            <a:r>
              <a:rPr lang="en-US" b="1" i="1" dirty="0">
                <a:solidFill>
                  <a:srgbClr val="156B62"/>
                </a:solidFill>
                <a:latin typeface="Arial" panose="020B0604020202020204" pitchFamily="34" charset="0"/>
                <a:cs typeface="Arial" panose="020B0604020202020204" pitchFamily="34" charset="0"/>
              </a:rPr>
              <a:t>$20,000, 10% of Principal Limit.</a:t>
            </a:r>
          </a:p>
        </p:txBody>
      </p:sp>
      <p:pic>
        <p:nvPicPr>
          <p:cNvPr id="6" name="Picture 5" descr="A white piggy bank with a yellow coin behind it&#10;&#10;AI-generated content may be incorrect.">
            <a:extLst>
              <a:ext uri="{FF2B5EF4-FFF2-40B4-BE49-F238E27FC236}">
                <a16:creationId xmlns:a16="http://schemas.microsoft.com/office/drawing/2014/main" id="{7CF4CCFD-C9A0-B9DC-AAA1-C8077D946FB4}"/>
              </a:ext>
            </a:extLst>
          </p:cNvPr>
          <p:cNvPicPr>
            <a:picLocks noChangeAspect="1"/>
          </p:cNvPicPr>
          <p:nvPr/>
        </p:nvPicPr>
        <p:blipFill>
          <a:blip r:embed="rId4"/>
          <a:stretch>
            <a:fillRect/>
          </a:stretch>
        </p:blipFill>
        <p:spPr>
          <a:xfrm>
            <a:off x="931660" y="1697142"/>
            <a:ext cx="1747498" cy="1747498"/>
          </a:xfrm>
          <a:prstGeom prst="rect">
            <a:avLst/>
          </a:prstGeom>
        </p:spPr>
      </p:pic>
    </p:spTree>
    <p:extLst>
      <p:ext uri="{BB962C8B-B14F-4D97-AF65-F5344CB8AC3E}">
        <p14:creationId xmlns:p14="http://schemas.microsoft.com/office/powerpoint/2010/main" val="222810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7093A-6ACF-0948-B0E7-3DF5C76850F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7833E26-7A45-D0DD-950A-9503F507D513}"/>
              </a:ext>
            </a:extLst>
          </p:cNvPr>
          <p:cNvPicPr>
            <a:picLocks noChangeAspect="1"/>
          </p:cNvPicPr>
          <p:nvPr/>
        </p:nvPicPr>
        <p:blipFill>
          <a:blip r:embed="rId2"/>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3F551D25-9CE2-EB1A-4DE7-2552D036CA8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2A06516D-E90E-11C1-8DB8-96E5732ACFEA}"/>
              </a:ext>
            </a:extLst>
          </p:cNvPr>
          <p:cNvSpPr txBox="1">
            <a:spLocks/>
          </p:cNvSpPr>
          <p:nvPr/>
        </p:nvSpPr>
        <p:spPr>
          <a:xfrm>
            <a:off x="8778240" y="4860128"/>
            <a:ext cx="30742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117</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06946244-6729-812B-297C-F649C819FD74}"/>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13982D1C-9332-DD5A-B6E8-43131091BB17}"/>
              </a:ext>
            </a:extLst>
          </p:cNvPr>
          <p:cNvSpPr txBox="1"/>
          <p:nvPr/>
        </p:nvSpPr>
        <p:spPr>
          <a:xfrm>
            <a:off x="174391" y="9564"/>
            <a:ext cx="8795218" cy="5124372"/>
          </a:xfrm>
          <a:prstGeom prst="rect">
            <a:avLst/>
          </a:prstGeom>
          <a:noFill/>
          <a:ln>
            <a:noFill/>
          </a:ln>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PRINCIPAL LIMIT GROWTH </a:t>
            </a:r>
          </a:p>
          <a:p>
            <a:pPr algn="ctr"/>
            <a:r>
              <a:rPr lang="en-US" sz="2800" b="1" dirty="0">
                <a:solidFill>
                  <a:srgbClr val="FFFCF3"/>
                </a:solidFill>
                <a:latin typeface="Arial Black" panose="020B0604020202020204" pitchFamily="34" charset="0"/>
                <a:cs typeface="Arial Black" panose="020B0604020202020204" pitchFamily="34" charset="0"/>
              </a:rPr>
              <a:t>(HECM ONLY)</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774348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8B0C2-46D3-EE4B-EE8F-5EE900F7720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A0366C8-1D3D-AD20-356A-5987CF2093A2}"/>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294761E5-3A83-D5E8-4EC6-059C1FCC028C}"/>
              </a:ext>
            </a:extLst>
          </p:cNvPr>
          <p:cNvSpPr txBox="1">
            <a:spLocks/>
          </p:cNvSpPr>
          <p:nvPr/>
        </p:nvSpPr>
        <p:spPr>
          <a:xfrm>
            <a:off x="486451" y="914400"/>
            <a:ext cx="3516590" cy="42290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Principal Limit grows at the loan’s Note Rate + .5% annually.</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Unused LOC funds continue to grow.</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Partial prepayments lower the balance and therefore increases the LOC.</a:t>
            </a:r>
          </a:p>
          <a:p>
            <a:pPr algn="l">
              <a:lnSpc>
                <a:spcPct val="100000"/>
              </a:lnSpc>
              <a:spcBef>
                <a:spcPts val="2000"/>
              </a:spcBef>
            </a:pPr>
            <a:r>
              <a:rPr lang="en-US" sz="1200" dirty="0">
                <a:solidFill>
                  <a:srgbClr val="343433"/>
                </a:solidFill>
                <a:latin typeface="Arial Narrow" panose="020B0604020202020204" pitchFamily="34" charset="0"/>
                <a:cs typeface="Arial Narrow" panose="020B0604020202020204" pitchFamily="34" charset="0"/>
              </a:rPr>
              <a:t>Assumes a 6.5% growth rate</a:t>
            </a:r>
          </a:p>
          <a:p>
            <a:endParaRPr lang="en-US" dirty="0"/>
          </a:p>
        </p:txBody>
      </p:sp>
      <p:pic>
        <p:nvPicPr>
          <p:cNvPr id="3" name="Picture 2">
            <a:extLst>
              <a:ext uri="{FF2B5EF4-FFF2-40B4-BE49-F238E27FC236}">
                <a16:creationId xmlns:a16="http://schemas.microsoft.com/office/drawing/2014/main" id="{974DC412-2CCB-D65A-2B30-4D21B02C070B}"/>
              </a:ext>
            </a:extLst>
          </p:cNvPr>
          <p:cNvPicPr>
            <a:picLocks noChangeAspect="1"/>
          </p:cNvPicPr>
          <p:nvPr/>
        </p:nvPicPr>
        <p:blipFill>
          <a:blip r:embed="rId4"/>
          <a:stretch>
            <a:fillRect/>
          </a:stretch>
        </p:blipFill>
        <p:spPr>
          <a:xfrm>
            <a:off x="4123687" y="1468087"/>
            <a:ext cx="4643212" cy="2648759"/>
          </a:xfrm>
          <a:prstGeom prst="rect">
            <a:avLst/>
          </a:prstGeom>
        </p:spPr>
      </p:pic>
      <p:sp>
        <p:nvSpPr>
          <p:cNvPr id="7" name="Title 6">
            <a:extLst>
              <a:ext uri="{FF2B5EF4-FFF2-40B4-BE49-F238E27FC236}">
                <a16:creationId xmlns:a16="http://schemas.microsoft.com/office/drawing/2014/main" id="{2C30A2E4-6BAE-A412-8F9A-C1B150492132}"/>
              </a:ext>
            </a:extLst>
          </p:cNvPr>
          <p:cNvSpPr>
            <a:spLocks noGrp="1"/>
          </p:cNvSpPr>
          <p:nvPr>
            <p:ph type="title"/>
          </p:nvPr>
        </p:nvSpPr>
        <p:spPr>
          <a:xfrm>
            <a:off x="486451" y="176418"/>
            <a:ext cx="7886700" cy="994172"/>
          </a:xfrm>
        </p:spPr>
        <p:txBody>
          <a:bodyPr>
            <a:normAutofit fontScale="90000"/>
          </a:bodyPr>
          <a:lstStyle/>
          <a:p>
            <a:r>
              <a:rPr lang="en-US" sz="3600" b="1" dirty="0">
                <a:solidFill>
                  <a:srgbClr val="0E5993"/>
                </a:solidFill>
                <a:latin typeface="Arial Black" panose="020B0604020202020204" pitchFamily="34" charset="0"/>
                <a:cs typeface="Arial Black" panose="020B0604020202020204" pitchFamily="34" charset="0"/>
              </a:rPr>
              <a:t>Principal Limit Growth – HECMs</a:t>
            </a:r>
            <a:endParaRPr lang="en-US" dirty="0"/>
          </a:p>
        </p:txBody>
      </p:sp>
    </p:spTree>
    <p:extLst>
      <p:ext uri="{BB962C8B-B14F-4D97-AF65-F5344CB8AC3E}">
        <p14:creationId xmlns:p14="http://schemas.microsoft.com/office/powerpoint/2010/main" val="415174183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9F9B0-7EB6-C743-771A-52147C26350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F5E8695-7659-5EB8-EACB-D4B39978A4D8}"/>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EDAE74A8-D3CB-79B5-8885-4856D58035C4}"/>
              </a:ext>
            </a:extLst>
          </p:cNvPr>
          <p:cNvSpPr txBox="1">
            <a:spLocks/>
          </p:cNvSpPr>
          <p:nvPr/>
        </p:nvSpPr>
        <p:spPr>
          <a:xfrm>
            <a:off x="486451" y="0"/>
            <a:ext cx="3719789"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All growth is based on an increasing Principal Limit.</a:t>
            </a:r>
          </a:p>
          <a:p>
            <a:pPr marL="285750" indent="-285750" algn="l">
              <a:lnSpc>
                <a:spcPct val="100000"/>
              </a:lnSpc>
              <a:spcBef>
                <a:spcPts val="500"/>
              </a:spcBef>
              <a:buFont typeface="Arial" panose="020B0604020202020204" pitchFamily="34" charset="0"/>
              <a:buChar char="•"/>
            </a:pPr>
            <a:r>
              <a:rPr lang="en-US" sz="2000" dirty="0">
                <a:solidFill>
                  <a:srgbClr val="343433"/>
                </a:solidFill>
                <a:latin typeface="Arial" panose="020B0604020202020204" pitchFamily="34" charset="0"/>
                <a:cs typeface="Arial" panose="020B0604020202020204" pitchFamily="34" charset="0"/>
              </a:rPr>
              <a:t>Note Rate + 0.5% annually</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The higher the rate the faster the growth.</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The increase in PL is seen in the LOC, and monthly payments.</a:t>
            </a:r>
          </a:p>
        </p:txBody>
      </p:sp>
      <p:graphicFrame>
        <p:nvGraphicFramePr>
          <p:cNvPr id="3" name="Chart 2">
            <a:extLst>
              <a:ext uri="{FF2B5EF4-FFF2-40B4-BE49-F238E27FC236}">
                <a16:creationId xmlns:a16="http://schemas.microsoft.com/office/drawing/2014/main" id="{E63F708C-C3F8-0398-E50A-170C154D2AB4}"/>
              </a:ext>
            </a:extLst>
          </p:cNvPr>
          <p:cNvGraphicFramePr>
            <a:graphicFrameLocks/>
          </p:cNvGraphicFramePr>
          <p:nvPr>
            <p:extLst>
              <p:ext uri="{D42A27DB-BD31-4B8C-83A1-F6EECF244321}">
                <p14:modId xmlns:p14="http://schemas.microsoft.com/office/powerpoint/2010/main" val="3802223969"/>
              </p:ext>
            </p:extLst>
          </p:nvPr>
        </p:nvGraphicFramePr>
        <p:xfrm>
          <a:off x="4572000" y="980352"/>
          <a:ext cx="4175124" cy="3419276"/>
        </p:xfrm>
        <a:graphic>
          <a:graphicData uri="http://schemas.openxmlformats.org/drawingml/2006/chart">
            <c:chart xmlns:c="http://schemas.openxmlformats.org/drawingml/2006/chart" xmlns:r="http://schemas.openxmlformats.org/officeDocument/2006/relationships" r:id="rId4"/>
          </a:graphicData>
        </a:graphic>
      </p:graphicFrame>
      <p:sp>
        <p:nvSpPr>
          <p:cNvPr id="4" name="Title 3">
            <a:extLst>
              <a:ext uri="{FF2B5EF4-FFF2-40B4-BE49-F238E27FC236}">
                <a16:creationId xmlns:a16="http://schemas.microsoft.com/office/drawing/2014/main" id="{B8459589-F7E9-BC47-59AF-2243DCB42234}"/>
              </a:ext>
            </a:extLst>
          </p:cNvPr>
          <p:cNvSpPr>
            <a:spLocks noGrp="1"/>
          </p:cNvSpPr>
          <p:nvPr>
            <p:ph type="title"/>
          </p:nvPr>
        </p:nvSpPr>
        <p:spPr>
          <a:xfrm>
            <a:off x="396876" y="218664"/>
            <a:ext cx="7886700" cy="994172"/>
          </a:xfrm>
        </p:spPr>
        <p:txBody>
          <a:bodyPr>
            <a:normAutofit/>
          </a:bodyPr>
          <a:lstStyle/>
          <a:p>
            <a:r>
              <a:rPr lang="en-US" sz="3200" b="1" dirty="0">
                <a:solidFill>
                  <a:srgbClr val="0E5993"/>
                </a:solidFill>
                <a:latin typeface="Arial Black" panose="020B0604020202020204" pitchFamily="34" charset="0"/>
                <a:cs typeface="Arial Black" panose="020B0604020202020204" pitchFamily="34" charset="0"/>
              </a:rPr>
              <a:t>What Makes Up Principal Limit?</a:t>
            </a:r>
            <a:endParaRPr lang="en-US" sz="3200" dirty="0"/>
          </a:p>
        </p:txBody>
      </p:sp>
    </p:spTree>
    <p:extLst>
      <p:ext uri="{BB962C8B-B14F-4D97-AF65-F5344CB8AC3E}">
        <p14:creationId xmlns:p14="http://schemas.microsoft.com/office/powerpoint/2010/main" val="325685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105F1CE-A5AA-898A-8B02-DF6A91E9CA54}"/>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BE4E9039-C799-2115-4570-A3C05F8E0585}"/>
                </a:ext>
              </a:extLst>
            </p:cNvPr>
            <p:cNvSpPr/>
            <p:nvPr/>
          </p:nvSpPr>
          <p:spPr>
            <a:xfrm>
              <a:off x="0" y="1"/>
              <a:ext cx="3303037" cy="5143500"/>
            </a:xfrm>
            <a:prstGeom prst="rect">
              <a:avLst/>
            </a:prstGeom>
            <a:solidFill>
              <a:srgbClr val="1A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010443C-A5A1-44D8-CC7F-B51CD45D078C}"/>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p:spPr>
        </p:pic>
      </p:grpSp>
      <p:sp>
        <p:nvSpPr>
          <p:cNvPr id="2" name="Title 1">
            <a:extLst>
              <a:ext uri="{FF2B5EF4-FFF2-40B4-BE49-F238E27FC236}">
                <a16:creationId xmlns:a16="http://schemas.microsoft.com/office/drawing/2014/main" id="{8A325478-2AC8-4EEE-9078-90D9D768C396}"/>
              </a:ext>
            </a:extLst>
          </p:cNvPr>
          <p:cNvSpPr>
            <a:spLocks noGrp="1"/>
          </p:cNvSpPr>
          <p:nvPr>
            <p:ph type="title"/>
          </p:nvPr>
        </p:nvSpPr>
        <p:spPr>
          <a:xfrm>
            <a:off x="3582337" y="0"/>
            <a:ext cx="5039797" cy="1498863"/>
          </a:xfrm>
        </p:spPr>
        <p:txBody>
          <a:bodyPr>
            <a:noAutofit/>
          </a:bodyPr>
          <a:lstStyle/>
          <a:p>
            <a:r>
              <a:rPr lang="en-US" sz="2400" b="1" dirty="0">
                <a:solidFill>
                  <a:srgbClr val="0E5993"/>
                </a:solidFill>
                <a:latin typeface="Arial Black" panose="020B0604020202020204" pitchFamily="34" charset="0"/>
                <a:cs typeface="Arial Black" panose="020B0604020202020204" pitchFamily="34" charset="0"/>
              </a:rPr>
              <a:t>I Don’t Want To Leave Debt To My Kids</a:t>
            </a:r>
          </a:p>
        </p:txBody>
      </p:sp>
      <p:graphicFrame>
        <p:nvGraphicFramePr>
          <p:cNvPr id="9" name="Table 16">
            <a:extLst>
              <a:ext uri="{FF2B5EF4-FFF2-40B4-BE49-F238E27FC236}">
                <a16:creationId xmlns:a16="http://schemas.microsoft.com/office/drawing/2014/main" id="{738005B6-7287-695E-C60D-8388225CDEA0}"/>
              </a:ext>
            </a:extLst>
          </p:cNvPr>
          <p:cNvGraphicFramePr>
            <a:graphicFrameLocks noGrp="1"/>
          </p:cNvGraphicFramePr>
          <p:nvPr>
            <p:extLst>
              <p:ext uri="{D42A27DB-BD31-4B8C-83A1-F6EECF244321}">
                <p14:modId xmlns:p14="http://schemas.microsoft.com/office/powerpoint/2010/main" val="1915541139"/>
              </p:ext>
            </p:extLst>
          </p:nvPr>
        </p:nvGraphicFramePr>
        <p:xfrm>
          <a:off x="3659932" y="1498863"/>
          <a:ext cx="4962202" cy="2577364"/>
        </p:xfrm>
        <a:graphic>
          <a:graphicData uri="http://schemas.openxmlformats.org/drawingml/2006/table">
            <a:tbl>
              <a:tblPr firstRow="1" bandRow="1">
                <a:tableStyleId>{5C22544A-7EE6-4342-B048-85BDC9FD1C3A}</a:tableStyleId>
              </a:tblPr>
              <a:tblGrid>
                <a:gridCol w="989689">
                  <a:extLst>
                    <a:ext uri="{9D8B030D-6E8A-4147-A177-3AD203B41FA5}">
                      <a16:colId xmlns:a16="http://schemas.microsoft.com/office/drawing/2014/main" val="4148990505"/>
                    </a:ext>
                  </a:extLst>
                </a:gridCol>
                <a:gridCol w="1369237">
                  <a:extLst>
                    <a:ext uri="{9D8B030D-6E8A-4147-A177-3AD203B41FA5}">
                      <a16:colId xmlns:a16="http://schemas.microsoft.com/office/drawing/2014/main" val="3610217066"/>
                    </a:ext>
                  </a:extLst>
                </a:gridCol>
                <a:gridCol w="2603276">
                  <a:extLst>
                    <a:ext uri="{9D8B030D-6E8A-4147-A177-3AD203B41FA5}">
                      <a16:colId xmlns:a16="http://schemas.microsoft.com/office/drawing/2014/main" val="3450655989"/>
                    </a:ext>
                  </a:extLst>
                </a:gridCol>
              </a:tblGrid>
              <a:tr h="426860">
                <a:tc>
                  <a:txBody>
                    <a:bodyPr/>
                    <a:lstStyle/>
                    <a:p>
                      <a:pPr algn="ctr"/>
                      <a:r>
                        <a:rPr lang="en-US" sz="1100" dirty="0">
                          <a:latin typeface="Arial" panose="020B0604020202020204" pitchFamily="34" charset="0"/>
                          <a:cs typeface="Arial" panose="020B0604020202020204" pitchFamily="34" charset="0"/>
                        </a:rPr>
                        <a:t>Remaining Equity</a:t>
                      </a:r>
                    </a:p>
                  </a:txBody>
                  <a:tcPr marL="98506" marR="98506" marT="49253" marB="49253" anchor="ctr">
                    <a:solidFill>
                      <a:srgbClr val="0E5993"/>
                    </a:solidFill>
                  </a:tcPr>
                </a:tc>
                <a:tc>
                  <a:txBody>
                    <a:bodyPr/>
                    <a:lstStyle/>
                    <a:p>
                      <a:pPr algn="ctr"/>
                      <a:r>
                        <a:rPr lang="en-US" sz="1100" dirty="0">
                          <a:latin typeface="Arial" panose="020B0604020202020204" pitchFamily="34" charset="0"/>
                          <a:cs typeface="Arial" panose="020B0604020202020204" pitchFamily="34" charset="0"/>
                        </a:rPr>
                        <a:t>Wants to Retain Home?</a:t>
                      </a:r>
                    </a:p>
                  </a:txBody>
                  <a:tcPr marL="98506" marR="98506" marT="49253" marB="49253" anchor="ctr">
                    <a:solidFill>
                      <a:srgbClr val="0E5993"/>
                    </a:solidFill>
                  </a:tcPr>
                </a:tc>
                <a:tc>
                  <a:txBody>
                    <a:bodyPr/>
                    <a:lstStyle/>
                    <a:p>
                      <a:r>
                        <a:rPr lang="en-US" sz="1100" dirty="0">
                          <a:latin typeface="Arial" panose="020B0604020202020204" pitchFamily="34" charset="0"/>
                          <a:cs typeface="Arial" panose="020B0604020202020204" pitchFamily="34" charset="0"/>
                        </a:rPr>
                        <a:t>Option</a:t>
                      </a:r>
                    </a:p>
                  </a:txBody>
                  <a:tcPr marL="98506" marR="98506" marT="49253" marB="49253" anchor="ctr">
                    <a:solidFill>
                      <a:srgbClr val="0E5993"/>
                    </a:solidFill>
                  </a:tcPr>
                </a:tc>
                <a:extLst>
                  <a:ext uri="{0D108BD9-81ED-4DB2-BD59-A6C34878D82A}">
                    <a16:rowId xmlns:a16="http://schemas.microsoft.com/office/drawing/2014/main" val="2789683495"/>
                  </a:ext>
                </a:extLst>
              </a:tr>
              <a:tr h="516905">
                <a:tc rowSpan="2">
                  <a:txBody>
                    <a:bodyPr/>
                    <a:lstStyle/>
                    <a:p>
                      <a:pPr algn="ctr"/>
                      <a:r>
                        <a:rPr lang="en-US" sz="1400" b="1" dirty="0">
                          <a:latin typeface="Arial" panose="020B0604020202020204" pitchFamily="34" charset="0"/>
                          <a:cs typeface="Arial" panose="020B0604020202020204" pitchFamily="34" charset="0"/>
                        </a:rPr>
                        <a:t>YES</a:t>
                      </a:r>
                    </a:p>
                  </a:txBody>
                  <a:tcPr marL="98506" marR="98506" marT="49253" marB="49253" anchor="ctr">
                    <a:solidFill>
                      <a:srgbClr val="F2F2F1"/>
                    </a:solidFill>
                  </a:tcPr>
                </a:tc>
                <a:tc>
                  <a:txBody>
                    <a:bodyPr/>
                    <a:lstStyle/>
                    <a:p>
                      <a:pPr algn="ctr"/>
                      <a:r>
                        <a:rPr lang="en-US" sz="1400" dirty="0">
                          <a:latin typeface="Arial" panose="020B0604020202020204" pitchFamily="34" charset="0"/>
                          <a:cs typeface="Arial" panose="020B0604020202020204" pitchFamily="34" charset="0"/>
                        </a:rPr>
                        <a:t>Yes</a:t>
                      </a:r>
                    </a:p>
                  </a:txBody>
                  <a:tcPr marL="98506" marR="98506" marT="49253" marB="49253" anchor="ctr">
                    <a:solidFill>
                      <a:srgbClr val="F2F2F1"/>
                    </a:solidFill>
                  </a:tcPr>
                </a:tc>
                <a:tc>
                  <a:txBody>
                    <a:bodyPr/>
                    <a:lstStyle/>
                    <a:p>
                      <a:r>
                        <a:rPr lang="en-US" sz="1400" dirty="0">
                          <a:latin typeface="Arial" panose="020B0604020202020204" pitchFamily="34" charset="0"/>
                          <a:cs typeface="Arial" panose="020B0604020202020204" pitchFamily="34" charset="0"/>
                        </a:rPr>
                        <a:t>Payoff loan balance</a:t>
                      </a:r>
                    </a:p>
                  </a:txBody>
                  <a:tcPr marL="98506" marR="98506" marT="49253" marB="49253" anchor="ctr">
                    <a:solidFill>
                      <a:srgbClr val="F2F2F1"/>
                    </a:solidFill>
                  </a:tcPr>
                </a:tc>
                <a:extLst>
                  <a:ext uri="{0D108BD9-81ED-4DB2-BD59-A6C34878D82A}">
                    <a16:rowId xmlns:a16="http://schemas.microsoft.com/office/drawing/2014/main" val="501770783"/>
                  </a:ext>
                </a:extLst>
              </a:tr>
              <a:tr h="511432">
                <a:tc vMerge="1">
                  <a:txBody>
                    <a:bodyPr/>
                    <a:lstStyle/>
                    <a:p>
                      <a:endParaRPr lang="en-US" dirty="0"/>
                    </a:p>
                  </a:txBody>
                  <a:tcPr/>
                </a:tc>
                <a:tc>
                  <a:txBody>
                    <a:bodyPr/>
                    <a:lstStyle/>
                    <a:p>
                      <a:pPr algn="ctr"/>
                      <a:r>
                        <a:rPr lang="en-US" sz="1400" dirty="0">
                          <a:latin typeface="Arial" panose="020B0604020202020204" pitchFamily="34" charset="0"/>
                          <a:cs typeface="Arial" panose="020B0604020202020204" pitchFamily="34" charset="0"/>
                        </a:rPr>
                        <a:t>No</a:t>
                      </a:r>
                    </a:p>
                  </a:txBody>
                  <a:tcPr marL="98506" marR="98506" marT="49253" marB="49253" anchor="ctr">
                    <a:solidFill>
                      <a:srgbClr val="F2F2F1"/>
                    </a:solidFill>
                  </a:tcPr>
                </a:tc>
                <a:tc>
                  <a:txBody>
                    <a:bodyPr/>
                    <a:lstStyle/>
                    <a:p>
                      <a:r>
                        <a:rPr lang="en-US" sz="1400" dirty="0">
                          <a:latin typeface="Arial" panose="020B0604020202020204" pitchFamily="34" charset="0"/>
                          <a:cs typeface="Arial" panose="020B0604020202020204" pitchFamily="34" charset="0"/>
                        </a:rPr>
                        <a:t>Sell the property and retain equity</a:t>
                      </a:r>
                    </a:p>
                  </a:txBody>
                  <a:tcPr marL="98506" marR="98506" marT="49253" marB="49253" anchor="ctr">
                    <a:solidFill>
                      <a:srgbClr val="F2F2F1"/>
                    </a:solidFill>
                  </a:tcPr>
                </a:tc>
                <a:extLst>
                  <a:ext uri="{0D108BD9-81ED-4DB2-BD59-A6C34878D82A}">
                    <a16:rowId xmlns:a16="http://schemas.microsoft.com/office/drawing/2014/main" val="2004883065"/>
                  </a:ext>
                </a:extLst>
              </a:tr>
              <a:tr h="517999">
                <a:tc rowSpan="2">
                  <a:txBody>
                    <a:bodyPr/>
                    <a:lstStyle/>
                    <a:p>
                      <a:pPr algn="ctr"/>
                      <a:r>
                        <a:rPr lang="en-US" sz="1400" b="1" dirty="0">
                          <a:latin typeface="Arial" panose="020B0604020202020204" pitchFamily="34" charset="0"/>
                          <a:cs typeface="Arial" panose="020B0604020202020204" pitchFamily="34" charset="0"/>
                        </a:rPr>
                        <a:t>NO</a:t>
                      </a:r>
                    </a:p>
                  </a:txBody>
                  <a:tcPr marL="98506" marR="98506" marT="49253" marB="49253" anchor="ctr">
                    <a:solidFill>
                      <a:srgbClr val="DEDFDE"/>
                    </a:solidFill>
                  </a:tcPr>
                </a:tc>
                <a:tc>
                  <a:txBody>
                    <a:bodyPr/>
                    <a:lstStyle/>
                    <a:p>
                      <a:pPr algn="ctr"/>
                      <a:r>
                        <a:rPr lang="en-US" sz="1400" dirty="0">
                          <a:latin typeface="Arial" panose="020B0604020202020204" pitchFamily="34" charset="0"/>
                          <a:cs typeface="Arial" panose="020B0604020202020204" pitchFamily="34" charset="0"/>
                        </a:rPr>
                        <a:t>Yes</a:t>
                      </a:r>
                    </a:p>
                  </a:txBody>
                  <a:tcPr marL="98506" marR="98506" marT="49253" marB="49253" anchor="ctr">
                    <a:solidFill>
                      <a:srgbClr val="DEDFDE"/>
                    </a:solidFill>
                  </a:tcPr>
                </a:tc>
                <a:tc>
                  <a:txBody>
                    <a:bodyPr/>
                    <a:lstStyle/>
                    <a:p>
                      <a:r>
                        <a:rPr lang="en-US" sz="1400" dirty="0">
                          <a:latin typeface="Arial" panose="020B0604020202020204" pitchFamily="34" charset="0"/>
                          <a:cs typeface="Arial" panose="020B0604020202020204" pitchFamily="34" charset="0"/>
                        </a:rPr>
                        <a:t>Purchase the home for 95% of appraised value</a:t>
                      </a:r>
                    </a:p>
                  </a:txBody>
                  <a:tcPr marL="98506" marR="98506" marT="49253" marB="49253" anchor="ctr">
                    <a:solidFill>
                      <a:srgbClr val="DEDFDE"/>
                    </a:solidFill>
                  </a:tcPr>
                </a:tc>
                <a:extLst>
                  <a:ext uri="{0D108BD9-81ED-4DB2-BD59-A6C34878D82A}">
                    <a16:rowId xmlns:a16="http://schemas.microsoft.com/office/drawing/2014/main" val="693384082"/>
                  </a:ext>
                </a:extLst>
              </a:tr>
              <a:tr h="576221">
                <a:tc vMerge="1">
                  <a:txBody>
                    <a:bodyPr/>
                    <a:lstStyle/>
                    <a:p>
                      <a:endParaRPr lang="en-US" dirty="0"/>
                    </a:p>
                  </a:txBody>
                  <a:tcPr/>
                </a:tc>
                <a:tc>
                  <a:txBody>
                    <a:bodyPr/>
                    <a:lstStyle/>
                    <a:p>
                      <a:pPr algn="ctr"/>
                      <a:r>
                        <a:rPr lang="en-US" sz="1400" dirty="0">
                          <a:latin typeface="Arial" panose="020B0604020202020204" pitchFamily="34" charset="0"/>
                          <a:cs typeface="Arial" panose="020B0604020202020204" pitchFamily="34" charset="0"/>
                        </a:rPr>
                        <a:t>No</a:t>
                      </a:r>
                    </a:p>
                  </a:txBody>
                  <a:tcPr marL="98506" marR="98506" marT="49253" marB="49253" anchor="ctr">
                    <a:solidFill>
                      <a:srgbClr val="DEDFDE"/>
                    </a:solidFill>
                  </a:tcPr>
                </a:tc>
                <a:tc>
                  <a:txBody>
                    <a:bodyPr/>
                    <a:lstStyle/>
                    <a:p>
                      <a:r>
                        <a:rPr lang="en-US" sz="1400" dirty="0">
                          <a:latin typeface="Arial" panose="020B0604020202020204" pitchFamily="34" charset="0"/>
                          <a:cs typeface="Arial" panose="020B0604020202020204" pitchFamily="34" charset="0"/>
                        </a:rPr>
                        <a:t>Deed in Lieu </a:t>
                      </a:r>
                    </a:p>
                  </a:txBody>
                  <a:tcPr marL="98506" marR="98506" marT="49253" marB="49253" anchor="ctr">
                    <a:solidFill>
                      <a:srgbClr val="DEDFDE"/>
                    </a:solidFill>
                  </a:tcPr>
                </a:tc>
                <a:extLst>
                  <a:ext uri="{0D108BD9-81ED-4DB2-BD59-A6C34878D82A}">
                    <a16:rowId xmlns:a16="http://schemas.microsoft.com/office/drawing/2014/main" val="223690358"/>
                  </a:ext>
                </a:extLst>
              </a:tr>
            </a:tbl>
          </a:graphicData>
        </a:graphic>
      </p:graphicFrame>
      <p:pic>
        <p:nvPicPr>
          <p:cNvPr id="13" name="Picture 12">
            <a:extLst>
              <a:ext uri="{FF2B5EF4-FFF2-40B4-BE49-F238E27FC236}">
                <a16:creationId xmlns:a16="http://schemas.microsoft.com/office/drawing/2014/main" id="{806C3DD3-2081-EE76-1CDC-BD95BC733752}"/>
              </a:ext>
            </a:extLst>
          </p:cNvPr>
          <p:cNvPicPr>
            <a:picLocks noChangeAspect="1"/>
          </p:cNvPicPr>
          <p:nvPr/>
        </p:nvPicPr>
        <p:blipFill>
          <a:blip r:embed="rId4"/>
          <a:stretch>
            <a:fillRect/>
          </a:stretch>
        </p:blipFill>
        <p:spPr>
          <a:xfrm>
            <a:off x="654197" y="1696408"/>
            <a:ext cx="1749205" cy="1749205"/>
          </a:xfrm>
          <a:prstGeom prst="rect">
            <a:avLst/>
          </a:prstGeom>
        </p:spPr>
      </p:pic>
    </p:spTree>
    <p:extLst>
      <p:ext uri="{BB962C8B-B14F-4D97-AF65-F5344CB8AC3E}">
        <p14:creationId xmlns:p14="http://schemas.microsoft.com/office/powerpoint/2010/main" val="59729672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2470A-2FFC-7BCD-07DB-5E81B98BB09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E5F1320-55A4-32F3-7DC1-4F31ACC7A89D}"/>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5" name="Rounded Rectangle 4">
            <a:extLst>
              <a:ext uri="{FF2B5EF4-FFF2-40B4-BE49-F238E27FC236}">
                <a16:creationId xmlns:a16="http://schemas.microsoft.com/office/drawing/2014/main" id="{B63E3A37-F665-E53F-C647-7EB58A604036}"/>
              </a:ext>
            </a:extLst>
          </p:cNvPr>
          <p:cNvSpPr/>
          <p:nvPr/>
        </p:nvSpPr>
        <p:spPr>
          <a:xfrm>
            <a:off x="429737" y="1381760"/>
            <a:ext cx="8447086" cy="1254797"/>
          </a:xfrm>
          <a:prstGeom prst="roundRect">
            <a:avLst>
              <a:gd name="adj" fmla="val 10000"/>
            </a:avLst>
          </a:prstGeom>
          <a:solidFill>
            <a:srgbClr val="DEDFDE"/>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 name="Content Placeholder 5">
            <a:extLst>
              <a:ext uri="{FF2B5EF4-FFF2-40B4-BE49-F238E27FC236}">
                <a16:creationId xmlns:a16="http://schemas.microsoft.com/office/drawing/2014/main" id="{949BC3A4-A26C-4CB6-70EE-DBBF7B082F15}"/>
              </a:ext>
            </a:extLst>
          </p:cNvPr>
          <p:cNvSpPr txBox="1">
            <a:spLocks/>
          </p:cNvSpPr>
          <p:nvPr/>
        </p:nvSpPr>
        <p:spPr>
          <a:xfrm>
            <a:off x="1918214" y="1371600"/>
            <a:ext cx="2653786" cy="1264957"/>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b="1" dirty="0">
                <a:solidFill>
                  <a:srgbClr val="0E5993"/>
                </a:solidFill>
                <a:latin typeface="Arial" panose="020B0604020202020204" pitchFamily="34" charset="0"/>
                <a:cs typeface="Arial" panose="020B0604020202020204" pitchFamily="34" charset="0"/>
              </a:rPr>
              <a:t>Interest rates effect loan growth</a:t>
            </a:r>
            <a:endParaRPr lang="en-US" sz="1600" b="1" dirty="0">
              <a:solidFill>
                <a:srgbClr val="0E5993"/>
              </a:solidFill>
              <a:latin typeface="Arial" panose="020B0604020202020204" pitchFamily="34" charset="0"/>
              <a:cs typeface="Arial" panose="020B0604020202020204" pitchFamily="34" charset="0"/>
            </a:endParaRPr>
          </a:p>
        </p:txBody>
      </p:sp>
      <p:sp>
        <p:nvSpPr>
          <p:cNvPr id="9" name="Content Placeholder 5">
            <a:extLst>
              <a:ext uri="{FF2B5EF4-FFF2-40B4-BE49-F238E27FC236}">
                <a16:creationId xmlns:a16="http://schemas.microsoft.com/office/drawing/2014/main" id="{BA9D5B7A-FB0F-9126-94C3-7C95E1058B80}"/>
              </a:ext>
            </a:extLst>
          </p:cNvPr>
          <p:cNvSpPr txBox="1">
            <a:spLocks/>
          </p:cNvSpPr>
          <p:nvPr/>
        </p:nvSpPr>
        <p:spPr>
          <a:xfrm>
            <a:off x="5475890" y="1371600"/>
            <a:ext cx="3075814" cy="1254797"/>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1600" dirty="0">
                <a:solidFill>
                  <a:srgbClr val="0E5993"/>
                </a:solidFill>
                <a:latin typeface="Arial" panose="020B0604020202020204" pitchFamily="34" charset="0"/>
                <a:cs typeface="Arial" panose="020B0604020202020204" pitchFamily="34" charset="0"/>
              </a:rPr>
              <a:t>Higher rates = more growth</a:t>
            </a:r>
          </a:p>
          <a:p>
            <a:pPr algn="l">
              <a:lnSpc>
                <a:spcPct val="100000"/>
              </a:lnSpc>
              <a:spcBef>
                <a:spcPts val="500"/>
              </a:spcBef>
            </a:pPr>
            <a:r>
              <a:rPr lang="en-US" sz="1600" dirty="0">
                <a:solidFill>
                  <a:srgbClr val="0E5993"/>
                </a:solidFill>
                <a:latin typeface="Arial" panose="020B0604020202020204" pitchFamily="34" charset="0"/>
                <a:cs typeface="Arial" panose="020B0604020202020204" pitchFamily="34" charset="0"/>
              </a:rPr>
              <a:t>Lower rates = slower growth</a:t>
            </a:r>
          </a:p>
        </p:txBody>
      </p:sp>
      <p:sp>
        <p:nvSpPr>
          <p:cNvPr id="18" name="Rounded Rectangle 17">
            <a:extLst>
              <a:ext uri="{FF2B5EF4-FFF2-40B4-BE49-F238E27FC236}">
                <a16:creationId xmlns:a16="http://schemas.microsoft.com/office/drawing/2014/main" id="{1456D74C-483A-393A-0FD0-E1258F3003F8}"/>
              </a:ext>
            </a:extLst>
          </p:cNvPr>
          <p:cNvSpPr/>
          <p:nvPr/>
        </p:nvSpPr>
        <p:spPr>
          <a:xfrm>
            <a:off x="429737" y="2805430"/>
            <a:ext cx="8447086" cy="1254797"/>
          </a:xfrm>
          <a:prstGeom prst="roundRect">
            <a:avLst>
              <a:gd name="adj" fmla="val 10000"/>
            </a:avLst>
          </a:prstGeom>
          <a:solidFill>
            <a:srgbClr val="DEDFDE"/>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9" name="Content Placeholder 5">
            <a:extLst>
              <a:ext uri="{FF2B5EF4-FFF2-40B4-BE49-F238E27FC236}">
                <a16:creationId xmlns:a16="http://schemas.microsoft.com/office/drawing/2014/main" id="{B77B4031-09C9-AD09-237D-E1CDB0BC831B}"/>
              </a:ext>
            </a:extLst>
          </p:cNvPr>
          <p:cNvSpPr txBox="1">
            <a:spLocks/>
          </p:cNvSpPr>
          <p:nvPr/>
        </p:nvSpPr>
        <p:spPr>
          <a:xfrm>
            <a:off x="1918214" y="2795270"/>
            <a:ext cx="2989418" cy="1264957"/>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b="1" dirty="0">
                <a:solidFill>
                  <a:srgbClr val="0E5993"/>
                </a:solidFill>
                <a:latin typeface="Arial" panose="020B0604020202020204" pitchFamily="34" charset="0"/>
                <a:cs typeface="Arial" panose="020B0604020202020204" pitchFamily="34" charset="0"/>
              </a:rPr>
              <a:t>What happens when rates decrease?</a:t>
            </a:r>
            <a:endParaRPr lang="en-US" sz="1600" b="1" dirty="0">
              <a:solidFill>
                <a:srgbClr val="0E5993"/>
              </a:solidFill>
              <a:latin typeface="Arial" panose="020B0604020202020204" pitchFamily="34" charset="0"/>
              <a:cs typeface="Arial" panose="020B0604020202020204" pitchFamily="34" charset="0"/>
            </a:endParaRPr>
          </a:p>
        </p:txBody>
      </p:sp>
      <p:sp>
        <p:nvSpPr>
          <p:cNvPr id="20" name="Content Placeholder 5">
            <a:extLst>
              <a:ext uri="{FF2B5EF4-FFF2-40B4-BE49-F238E27FC236}">
                <a16:creationId xmlns:a16="http://schemas.microsoft.com/office/drawing/2014/main" id="{14AD6BC4-8DCB-7A27-7D45-1A298A7F3971}"/>
              </a:ext>
            </a:extLst>
          </p:cNvPr>
          <p:cNvSpPr txBox="1">
            <a:spLocks/>
          </p:cNvSpPr>
          <p:nvPr/>
        </p:nvSpPr>
        <p:spPr>
          <a:xfrm>
            <a:off x="5475890" y="2795270"/>
            <a:ext cx="3271870" cy="1254797"/>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1600" dirty="0">
                <a:solidFill>
                  <a:srgbClr val="0E5993"/>
                </a:solidFill>
                <a:latin typeface="Arial" panose="020B0604020202020204" pitchFamily="34" charset="0"/>
                <a:cs typeface="Arial" panose="020B0604020202020204" pitchFamily="34" charset="0"/>
              </a:rPr>
              <a:t>Even if the 1-year CMT went to zero, growth is still calculated using the margin + ongoing MIP</a:t>
            </a:r>
          </a:p>
        </p:txBody>
      </p:sp>
      <p:cxnSp>
        <p:nvCxnSpPr>
          <p:cNvPr id="23" name="Straight Connector 22">
            <a:extLst>
              <a:ext uri="{FF2B5EF4-FFF2-40B4-BE49-F238E27FC236}">
                <a16:creationId xmlns:a16="http://schemas.microsoft.com/office/drawing/2014/main" id="{8CE286C5-695D-F3CF-AAAC-A6A3E18F96CB}"/>
              </a:ext>
            </a:extLst>
          </p:cNvPr>
          <p:cNvCxnSpPr>
            <a:cxnSpLocks/>
          </p:cNvCxnSpPr>
          <p:nvPr/>
        </p:nvCxnSpPr>
        <p:spPr>
          <a:xfrm>
            <a:off x="5191760" y="1615440"/>
            <a:ext cx="0" cy="782320"/>
          </a:xfrm>
          <a:prstGeom prst="line">
            <a:avLst/>
          </a:prstGeom>
          <a:ln w="12700">
            <a:solidFill>
              <a:srgbClr val="0E5993"/>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96CFF7F8-9A1F-7AC9-4C7A-C02AC0541BB4}"/>
              </a:ext>
            </a:extLst>
          </p:cNvPr>
          <p:cNvCxnSpPr>
            <a:cxnSpLocks/>
          </p:cNvCxnSpPr>
          <p:nvPr/>
        </p:nvCxnSpPr>
        <p:spPr>
          <a:xfrm>
            <a:off x="5191760" y="3058160"/>
            <a:ext cx="0" cy="782320"/>
          </a:xfrm>
          <a:prstGeom prst="line">
            <a:avLst/>
          </a:prstGeom>
          <a:ln w="12700">
            <a:solidFill>
              <a:srgbClr val="0E5993"/>
            </a:solidFill>
          </a:ln>
        </p:spPr>
        <p:style>
          <a:lnRef idx="2">
            <a:schemeClr val="accent1"/>
          </a:lnRef>
          <a:fillRef idx="0">
            <a:schemeClr val="accent1"/>
          </a:fillRef>
          <a:effectRef idx="1">
            <a:schemeClr val="accent1"/>
          </a:effectRef>
          <a:fontRef idx="minor">
            <a:schemeClr val="tx1"/>
          </a:fontRef>
        </p:style>
      </p:cxnSp>
      <p:sp>
        <p:nvSpPr>
          <p:cNvPr id="28" name="Content Placeholder 5">
            <a:extLst>
              <a:ext uri="{FF2B5EF4-FFF2-40B4-BE49-F238E27FC236}">
                <a16:creationId xmlns:a16="http://schemas.microsoft.com/office/drawing/2014/main" id="{C84FEBED-DA84-7789-F4A8-A17077FF2B91}"/>
              </a:ext>
            </a:extLst>
          </p:cNvPr>
          <p:cNvSpPr txBox="1">
            <a:spLocks/>
          </p:cNvSpPr>
          <p:nvPr/>
        </p:nvSpPr>
        <p:spPr>
          <a:xfrm>
            <a:off x="486450" y="0"/>
            <a:ext cx="8397667" cy="138176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600" b="1" dirty="0">
                <a:solidFill>
                  <a:srgbClr val="0E5993"/>
                </a:solidFill>
                <a:latin typeface="Arial Black" panose="020B0604020202020204" pitchFamily="34" charset="0"/>
                <a:cs typeface="Arial Black" panose="020B0604020202020204" pitchFamily="34" charset="0"/>
              </a:rPr>
              <a:t>Always Growing</a:t>
            </a:r>
            <a:endParaRPr lang="en-US" sz="2800" dirty="0">
              <a:solidFill>
                <a:srgbClr val="343433"/>
              </a:solidFill>
              <a:latin typeface="Arial" panose="020B0604020202020204" pitchFamily="34" charset="0"/>
              <a:cs typeface="Arial" panose="020B0604020202020204" pitchFamily="34" charset="0"/>
            </a:endParaRPr>
          </a:p>
        </p:txBody>
      </p:sp>
      <p:pic>
        <p:nvPicPr>
          <p:cNvPr id="15" name="Picture 14" descr="A green graph with white dots&#10;&#10;AI-generated content may be incorrect.">
            <a:extLst>
              <a:ext uri="{FF2B5EF4-FFF2-40B4-BE49-F238E27FC236}">
                <a16:creationId xmlns:a16="http://schemas.microsoft.com/office/drawing/2014/main" id="{35EF0750-4BE3-71DA-DD83-B2F1535380EE}"/>
              </a:ext>
            </a:extLst>
          </p:cNvPr>
          <p:cNvPicPr>
            <a:picLocks noChangeAspect="1"/>
          </p:cNvPicPr>
          <p:nvPr/>
        </p:nvPicPr>
        <p:blipFill>
          <a:blip r:embed="rId4"/>
          <a:stretch>
            <a:fillRect/>
          </a:stretch>
        </p:blipFill>
        <p:spPr>
          <a:xfrm>
            <a:off x="571976" y="1362452"/>
            <a:ext cx="1295787" cy="1295787"/>
          </a:xfrm>
          <a:prstGeom prst="rect">
            <a:avLst/>
          </a:prstGeom>
        </p:spPr>
      </p:pic>
      <p:pic>
        <p:nvPicPr>
          <p:cNvPr id="17" name="Picture 16" descr="A white paper with blue graph and a black background&#10;&#10;AI-generated content may be incorrect.">
            <a:extLst>
              <a:ext uri="{FF2B5EF4-FFF2-40B4-BE49-F238E27FC236}">
                <a16:creationId xmlns:a16="http://schemas.microsoft.com/office/drawing/2014/main" id="{3BCF8B7E-E8BE-9C6F-94D8-2639BC61529D}"/>
              </a:ext>
            </a:extLst>
          </p:cNvPr>
          <p:cNvPicPr>
            <a:picLocks noChangeAspect="1"/>
          </p:cNvPicPr>
          <p:nvPr/>
        </p:nvPicPr>
        <p:blipFill>
          <a:blip r:embed="rId5"/>
          <a:stretch>
            <a:fillRect/>
          </a:stretch>
        </p:blipFill>
        <p:spPr>
          <a:xfrm>
            <a:off x="504675" y="2707474"/>
            <a:ext cx="1450707" cy="1450707"/>
          </a:xfrm>
          <a:prstGeom prst="rect">
            <a:avLst/>
          </a:prstGeom>
        </p:spPr>
      </p:pic>
    </p:spTree>
    <p:extLst>
      <p:ext uri="{BB962C8B-B14F-4D97-AF65-F5344CB8AC3E}">
        <p14:creationId xmlns:p14="http://schemas.microsoft.com/office/powerpoint/2010/main" val="26284269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945B3-2AF3-6997-8B3A-DE392996083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3554537-A73D-9227-FFB8-13236D92F57A}"/>
              </a:ext>
            </a:extLst>
          </p:cNvPr>
          <p:cNvSpPr/>
          <p:nvPr/>
        </p:nvSpPr>
        <p:spPr>
          <a:xfrm>
            <a:off x="0" y="1"/>
            <a:ext cx="3362841"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0EB26ED0-59D5-1B89-7A2C-8A2E76F5AB53}"/>
              </a:ext>
            </a:extLst>
          </p:cNvPr>
          <p:cNvPicPr>
            <a:picLocks noChangeAspect="1"/>
          </p:cNvPicPr>
          <p:nvPr/>
        </p:nvPicPr>
        <p:blipFill rotWithShape="1">
          <a:blip r:embed="rId3"/>
          <a:srcRect l="45210" t="16897" r="22217" b="59963"/>
          <a:stretch/>
        </p:blipFill>
        <p:spPr>
          <a:xfrm rot="16200000">
            <a:off x="582811" y="2343151"/>
            <a:ext cx="5143499" cy="457199"/>
          </a:xfrm>
          <a:prstGeom prst="rect">
            <a:avLst/>
          </a:prstGeom>
          <a:ln>
            <a:noFill/>
          </a:ln>
        </p:spPr>
      </p:pic>
      <p:sp>
        <p:nvSpPr>
          <p:cNvPr id="2" name="Content Placeholder 1">
            <a:extLst>
              <a:ext uri="{FF2B5EF4-FFF2-40B4-BE49-F238E27FC236}">
                <a16:creationId xmlns:a16="http://schemas.microsoft.com/office/drawing/2014/main" id="{4B4D45C4-2AE7-92F4-96B2-8EAC33B284E3}"/>
              </a:ext>
            </a:extLst>
          </p:cNvPr>
          <p:cNvSpPr txBox="1">
            <a:spLocks/>
          </p:cNvSpPr>
          <p:nvPr/>
        </p:nvSpPr>
        <p:spPr>
          <a:xfrm>
            <a:off x="447318" y="0"/>
            <a:ext cx="2377162"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When Does The Borrower See The Growth?</a:t>
            </a:r>
            <a:endParaRPr lang="en-US" sz="3200" dirty="0">
              <a:solidFill>
                <a:srgbClr val="343433"/>
              </a:solidFill>
              <a:latin typeface="Arial" panose="020B0604020202020204" pitchFamily="34" charset="0"/>
              <a:cs typeface="Arial" panose="020B0604020202020204" pitchFamily="34" charset="0"/>
            </a:endParaRPr>
          </a:p>
        </p:txBody>
      </p:sp>
      <p:sp>
        <p:nvSpPr>
          <p:cNvPr id="10" name="Content Placeholder 1">
            <a:extLst>
              <a:ext uri="{FF2B5EF4-FFF2-40B4-BE49-F238E27FC236}">
                <a16:creationId xmlns:a16="http://schemas.microsoft.com/office/drawing/2014/main" id="{0581C80F-44F4-7093-9F9A-74554B21A138}"/>
              </a:ext>
            </a:extLst>
          </p:cNvPr>
          <p:cNvSpPr txBox="1">
            <a:spLocks/>
          </p:cNvSpPr>
          <p:nvPr/>
        </p:nvSpPr>
        <p:spPr>
          <a:xfrm>
            <a:off x="3810159" y="-1"/>
            <a:ext cx="4683601"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500"/>
              </a:spcBef>
            </a:pPr>
            <a:r>
              <a:rPr lang="en-US" sz="1800" dirty="0">
                <a:solidFill>
                  <a:srgbClr val="343433"/>
                </a:solidFill>
                <a:latin typeface="Arial" panose="020B0604020202020204" pitchFamily="34" charset="0"/>
                <a:cs typeface="Arial" panose="020B0604020202020204" pitchFamily="34" charset="0"/>
              </a:rPr>
              <a:t>Just like the loan balance, the LOC growth is shown on each monthly statement. Allowing the borrower to “use” 1/12 of the annual growth.</a:t>
            </a:r>
          </a:p>
        </p:txBody>
      </p:sp>
    </p:spTree>
    <p:extLst>
      <p:ext uri="{BB962C8B-B14F-4D97-AF65-F5344CB8AC3E}">
        <p14:creationId xmlns:p14="http://schemas.microsoft.com/office/powerpoint/2010/main" val="401710365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A6F4B-44B4-9CD3-6547-58F8B4AE80E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9A9014F-C7B4-557C-9D6B-0D295DB84158}"/>
              </a:ext>
            </a:extLst>
          </p:cNvPr>
          <p:cNvSpPr/>
          <p:nvPr/>
        </p:nvSpPr>
        <p:spPr>
          <a:xfrm>
            <a:off x="0" y="1"/>
            <a:ext cx="3362841"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92682546-677E-1F11-E7C2-FF4CADB82102}"/>
              </a:ext>
            </a:extLst>
          </p:cNvPr>
          <p:cNvPicPr>
            <a:picLocks noChangeAspect="1"/>
          </p:cNvPicPr>
          <p:nvPr/>
        </p:nvPicPr>
        <p:blipFill rotWithShape="1">
          <a:blip r:embed="rId3"/>
          <a:srcRect l="45210" t="16897" r="22217" b="59963"/>
          <a:stretch/>
        </p:blipFill>
        <p:spPr>
          <a:xfrm rot="16200000">
            <a:off x="582811" y="2343151"/>
            <a:ext cx="5143499" cy="457199"/>
          </a:xfrm>
          <a:prstGeom prst="rect">
            <a:avLst/>
          </a:prstGeom>
          <a:ln>
            <a:noFill/>
          </a:ln>
        </p:spPr>
      </p:pic>
      <p:sp>
        <p:nvSpPr>
          <p:cNvPr id="2" name="Content Placeholder 1">
            <a:extLst>
              <a:ext uri="{FF2B5EF4-FFF2-40B4-BE49-F238E27FC236}">
                <a16:creationId xmlns:a16="http://schemas.microsoft.com/office/drawing/2014/main" id="{B512C89F-4200-59CF-FCBB-DAC9C4F72547}"/>
              </a:ext>
            </a:extLst>
          </p:cNvPr>
          <p:cNvSpPr txBox="1">
            <a:spLocks/>
          </p:cNvSpPr>
          <p:nvPr/>
        </p:nvSpPr>
        <p:spPr>
          <a:xfrm>
            <a:off x="447318" y="0"/>
            <a:ext cx="2621002"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b="1" dirty="0">
                <a:solidFill>
                  <a:srgbClr val="0E5993"/>
                </a:solidFill>
                <a:latin typeface="Arial Black" panose="020B0604020202020204" pitchFamily="34" charset="0"/>
                <a:cs typeface="Arial Black" panose="020B0604020202020204" pitchFamily="34" charset="0"/>
              </a:rPr>
              <a:t>Calculating Monthly LOC Growth</a:t>
            </a:r>
          </a:p>
          <a:p>
            <a:pPr>
              <a:spcBef>
                <a:spcPts val="2000"/>
              </a:spcBef>
            </a:pPr>
            <a:r>
              <a:rPr lang="en-US" sz="1800" dirty="0">
                <a:solidFill>
                  <a:srgbClr val="0E5993"/>
                </a:solidFill>
                <a:latin typeface="Arial" panose="020B0604020202020204" pitchFamily="34" charset="0"/>
                <a:cs typeface="Arial" panose="020B0604020202020204" pitchFamily="34" charset="0"/>
              </a:rPr>
              <a:t>Just like the loan balance, the LOC growth is shown on each monthly statement. Allowing the borrower to “use” 1/12 of the annual growth.</a:t>
            </a:r>
          </a:p>
        </p:txBody>
      </p:sp>
      <p:sp>
        <p:nvSpPr>
          <p:cNvPr id="10" name="Content Placeholder 1">
            <a:extLst>
              <a:ext uri="{FF2B5EF4-FFF2-40B4-BE49-F238E27FC236}">
                <a16:creationId xmlns:a16="http://schemas.microsoft.com/office/drawing/2014/main" id="{A1FC880F-DE07-6728-B145-DBA156BDAD17}"/>
              </a:ext>
            </a:extLst>
          </p:cNvPr>
          <p:cNvSpPr txBox="1">
            <a:spLocks/>
          </p:cNvSpPr>
          <p:nvPr/>
        </p:nvSpPr>
        <p:spPr>
          <a:xfrm>
            <a:off x="3718967" y="3799840"/>
            <a:ext cx="3311753" cy="134366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800" dirty="0">
                <a:latin typeface="Arial" panose="020B0604020202020204" pitchFamily="34" charset="0"/>
                <a:cs typeface="Arial" panose="020B0604020202020204" pitchFamily="34" charset="0"/>
              </a:rPr>
              <a:t>That’s $1520 of growth in 1 month – that’s $49 per day</a:t>
            </a:r>
          </a:p>
        </p:txBody>
      </p:sp>
      <p:pic>
        <p:nvPicPr>
          <p:cNvPr id="5" name="Picture 4">
            <a:extLst>
              <a:ext uri="{FF2B5EF4-FFF2-40B4-BE49-F238E27FC236}">
                <a16:creationId xmlns:a16="http://schemas.microsoft.com/office/drawing/2014/main" id="{9A73CFE2-9551-CA98-D2B6-0A6D3EEB9D71}"/>
              </a:ext>
            </a:extLst>
          </p:cNvPr>
          <p:cNvPicPr>
            <a:picLocks noChangeAspect="1"/>
          </p:cNvPicPr>
          <p:nvPr/>
        </p:nvPicPr>
        <p:blipFill>
          <a:blip r:embed="rId4"/>
          <a:stretch>
            <a:fillRect/>
          </a:stretch>
        </p:blipFill>
        <p:spPr>
          <a:xfrm>
            <a:off x="4412229" y="361086"/>
            <a:ext cx="3642676" cy="1607959"/>
          </a:xfrm>
          <a:prstGeom prst="rect">
            <a:avLst/>
          </a:prstGeom>
          <a:ln>
            <a:solidFill>
              <a:srgbClr val="343433"/>
            </a:solidFill>
          </a:ln>
        </p:spPr>
      </p:pic>
      <p:pic>
        <p:nvPicPr>
          <p:cNvPr id="7" name="Picture 6">
            <a:extLst>
              <a:ext uri="{FF2B5EF4-FFF2-40B4-BE49-F238E27FC236}">
                <a16:creationId xmlns:a16="http://schemas.microsoft.com/office/drawing/2014/main" id="{F917D6BD-ED6F-0C87-F9AB-453B45DD27CA}"/>
              </a:ext>
            </a:extLst>
          </p:cNvPr>
          <p:cNvPicPr>
            <a:picLocks noChangeAspect="1"/>
          </p:cNvPicPr>
          <p:nvPr/>
        </p:nvPicPr>
        <p:blipFill rotWithShape="1">
          <a:blip r:embed="rId5"/>
          <a:srcRect r="3153"/>
          <a:stretch/>
        </p:blipFill>
        <p:spPr>
          <a:xfrm>
            <a:off x="3718967" y="2161125"/>
            <a:ext cx="5029200" cy="858726"/>
          </a:xfrm>
          <a:prstGeom prst="rect">
            <a:avLst/>
          </a:prstGeom>
          <a:ln>
            <a:solidFill>
              <a:schemeClr val="accent6">
                <a:lumMod val="50000"/>
              </a:schemeClr>
            </a:solidFill>
          </a:ln>
        </p:spPr>
      </p:pic>
      <p:graphicFrame>
        <p:nvGraphicFramePr>
          <p:cNvPr id="8" name="Table 7">
            <a:extLst>
              <a:ext uri="{FF2B5EF4-FFF2-40B4-BE49-F238E27FC236}">
                <a16:creationId xmlns:a16="http://schemas.microsoft.com/office/drawing/2014/main" id="{3B0DAC70-E5B8-FF3D-D1A5-C46A781875AE}"/>
              </a:ext>
            </a:extLst>
          </p:cNvPr>
          <p:cNvGraphicFramePr>
            <a:graphicFrameLocks noGrp="1"/>
          </p:cNvGraphicFramePr>
          <p:nvPr>
            <p:extLst>
              <p:ext uri="{D42A27DB-BD31-4B8C-83A1-F6EECF244321}">
                <p14:modId xmlns:p14="http://schemas.microsoft.com/office/powerpoint/2010/main" val="31457444"/>
              </p:ext>
            </p:extLst>
          </p:nvPr>
        </p:nvGraphicFramePr>
        <p:xfrm>
          <a:off x="3718967" y="3234052"/>
          <a:ext cx="5029200" cy="564035"/>
        </p:xfrm>
        <a:graphic>
          <a:graphicData uri="http://schemas.openxmlformats.org/drawingml/2006/table">
            <a:tbl>
              <a:tblPr>
                <a:tableStyleId>{5C22544A-7EE6-4342-B048-85BDC9FD1C3A}</a:tableStyleId>
              </a:tblPr>
              <a:tblGrid>
                <a:gridCol w="1225631">
                  <a:extLst>
                    <a:ext uri="{9D8B030D-6E8A-4147-A177-3AD203B41FA5}">
                      <a16:colId xmlns:a16="http://schemas.microsoft.com/office/drawing/2014/main" val="86501806"/>
                    </a:ext>
                  </a:extLst>
                </a:gridCol>
                <a:gridCol w="264700">
                  <a:extLst>
                    <a:ext uri="{9D8B030D-6E8A-4147-A177-3AD203B41FA5}">
                      <a16:colId xmlns:a16="http://schemas.microsoft.com/office/drawing/2014/main" val="3407713720"/>
                    </a:ext>
                  </a:extLst>
                </a:gridCol>
                <a:gridCol w="2104469">
                  <a:extLst>
                    <a:ext uri="{9D8B030D-6E8A-4147-A177-3AD203B41FA5}">
                      <a16:colId xmlns:a16="http://schemas.microsoft.com/office/drawing/2014/main" val="627514619"/>
                    </a:ext>
                  </a:extLst>
                </a:gridCol>
                <a:gridCol w="1434400">
                  <a:extLst>
                    <a:ext uri="{9D8B030D-6E8A-4147-A177-3AD203B41FA5}">
                      <a16:colId xmlns:a16="http://schemas.microsoft.com/office/drawing/2014/main" val="2251260460"/>
                    </a:ext>
                  </a:extLst>
                </a:gridCol>
              </a:tblGrid>
              <a:tr h="280949">
                <a:tc>
                  <a:txBody>
                    <a:bodyPr/>
                    <a:lstStyle/>
                    <a:p>
                      <a:pPr algn="ctr" fontAlgn="b"/>
                      <a:r>
                        <a:rPr lang="en-US" sz="1200" i="1" u="none" strike="noStrike" dirty="0">
                          <a:solidFill>
                            <a:srgbClr val="195993"/>
                          </a:solidFill>
                          <a:effectLst/>
                          <a:latin typeface="Arial Nova Cond" panose="020B0506020202020204" pitchFamily="34" charset="0"/>
                        </a:rPr>
                        <a:t>Prior Month LOC</a:t>
                      </a:r>
                      <a:endParaRPr lang="en-US" sz="1200" b="0" i="1" u="none" strike="noStrike" dirty="0">
                        <a:solidFill>
                          <a:srgbClr val="195993"/>
                        </a:solidFill>
                        <a:effectLst/>
                        <a:latin typeface="Arial Nova Cond" panose="020B0506020202020204" pitchFamily="34" charset="0"/>
                      </a:endParaRPr>
                    </a:p>
                  </a:txBody>
                  <a:tcPr marL="9436" marR="9436" marT="9436"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DEDFDE"/>
                    </a:solidFill>
                  </a:tcPr>
                </a:tc>
                <a:tc>
                  <a:txBody>
                    <a:bodyPr/>
                    <a:lstStyle/>
                    <a:p>
                      <a:pPr algn="ctr" fontAlgn="b"/>
                      <a:endParaRPr lang="en-US" sz="1200" b="0" i="1" u="none" strike="noStrike" dirty="0">
                        <a:solidFill>
                          <a:srgbClr val="195993"/>
                        </a:solidFill>
                        <a:effectLst/>
                        <a:latin typeface="Arial Nova Cond" panose="020B0506020202020204" pitchFamily="34" charset="0"/>
                      </a:endParaRPr>
                    </a:p>
                  </a:txBody>
                  <a:tcPr marL="9436" marR="9436" marT="9436" marB="0" anchor="b">
                    <a:lnT w="12700" cap="flat" cmpd="sng" algn="ctr">
                      <a:solidFill>
                        <a:schemeClr val="tx1"/>
                      </a:solidFill>
                      <a:prstDash val="solid"/>
                      <a:round/>
                      <a:headEnd type="none" w="med" len="med"/>
                      <a:tailEnd type="none" w="med" len="med"/>
                    </a:lnT>
                    <a:solidFill>
                      <a:srgbClr val="DEDFDE"/>
                    </a:solidFill>
                  </a:tcPr>
                </a:tc>
                <a:tc>
                  <a:txBody>
                    <a:bodyPr/>
                    <a:lstStyle/>
                    <a:p>
                      <a:pPr algn="ctr" fontAlgn="b"/>
                      <a:r>
                        <a:rPr lang="en-US" sz="1200" i="1" u="none" strike="noStrike" dirty="0">
                          <a:solidFill>
                            <a:srgbClr val="195993"/>
                          </a:solidFill>
                          <a:effectLst/>
                          <a:latin typeface="Arial Nova Cond" panose="020B0506020202020204" pitchFamily="34" charset="0"/>
                        </a:rPr>
                        <a:t>Monthly Growth Rate</a:t>
                      </a:r>
                      <a:endParaRPr lang="en-US" sz="1200" b="0" i="1" u="none" strike="noStrike" dirty="0">
                        <a:solidFill>
                          <a:srgbClr val="195993"/>
                        </a:solidFill>
                        <a:effectLst/>
                        <a:latin typeface="Arial Nova Cond" panose="020B0506020202020204" pitchFamily="34" charset="0"/>
                      </a:endParaRPr>
                    </a:p>
                  </a:txBody>
                  <a:tcPr marL="9436" marR="9436" marT="9436" marB="0" anchor="b">
                    <a:lnT w="12700" cap="flat" cmpd="sng" algn="ctr">
                      <a:solidFill>
                        <a:schemeClr val="tx1"/>
                      </a:solidFill>
                      <a:prstDash val="solid"/>
                      <a:round/>
                      <a:headEnd type="none" w="med" len="med"/>
                      <a:tailEnd type="none" w="med" len="med"/>
                    </a:lnT>
                    <a:solidFill>
                      <a:srgbClr val="DEDFDE"/>
                    </a:solidFill>
                  </a:tcPr>
                </a:tc>
                <a:tc>
                  <a:txBody>
                    <a:bodyPr/>
                    <a:lstStyle/>
                    <a:p>
                      <a:pPr algn="ctr" fontAlgn="b"/>
                      <a:r>
                        <a:rPr lang="en-US" sz="1200" i="1" u="none" strike="noStrike" dirty="0">
                          <a:solidFill>
                            <a:srgbClr val="195993"/>
                          </a:solidFill>
                          <a:effectLst/>
                          <a:latin typeface="Arial Nova Cond" panose="020B0506020202020204" pitchFamily="34" charset="0"/>
                        </a:rPr>
                        <a:t>Current Available LOC</a:t>
                      </a:r>
                      <a:endParaRPr lang="en-US" sz="1200" b="0" i="1" u="none" strike="noStrike" dirty="0">
                        <a:solidFill>
                          <a:srgbClr val="195993"/>
                        </a:solidFill>
                        <a:effectLst/>
                        <a:latin typeface="Arial Nova Cond" panose="020B0506020202020204" pitchFamily="34" charset="0"/>
                      </a:endParaRPr>
                    </a:p>
                  </a:txBody>
                  <a:tcPr marL="9436" marR="9436" marT="9436"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DEDFDE"/>
                    </a:solidFill>
                  </a:tcPr>
                </a:tc>
                <a:extLst>
                  <a:ext uri="{0D108BD9-81ED-4DB2-BD59-A6C34878D82A}">
                    <a16:rowId xmlns:a16="http://schemas.microsoft.com/office/drawing/2014/main" val="2364099116"/>
                  </a:ext>
                </a:extLst>
              </a:tr>
              <a:tr h="283086">
                <a:tc>
                  <a:txBody>
                    <a:bodyPr/>
                    <a:lstStyle/>
                    <a:p>
                      <a:pPr algn="r" fontAlgn="b"/>
                      <a:r>
                        <a:rPr lang="en-US" sz="1200" u="none" strike="noStrike" dirty="0">
                          <a:solidFill>
                            <a:srgbClr val="195993"/>
                          </a:solidFill>
                          <a:effectLst/>
                          <a:latin typeface="Arial Nova Cond" panose="020B0506020202020204" pitchFamily="34" charset="0"/>
                        </a:rPr>
                        <a:t>$265,421.68 </a:t>
                      </a:r>
                      <a:endParaRPr lang="en-US" sz="1200" b="0" i="0" u="none" strike="noStrike" dirty="0">
                        <a:solidFill>
                          <a:srgbClr val="195993"/>
                        </a:solidFill>
                        <a:effectLst/>
                        <a:latin typeface="Arial Nova Cond" panose="020B0506020202020204" pitchFamily="34" charset="0"/>
                      </a:endParaRPr>
                    </a:p>
                  </a:txBody>
                  <a:tcPr marL="9436" marR="9436" marT="9436"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F2F2F1"/>
                    </a:solidFill>
                  </a:tcPr>
                </a:tc>
                <a:tc>
                  <a:txBody>
                    <a:bodyPr/>
                    <a:lstStyle/>
                    <a:p>
                      <a:pPr algn="ctr" fontAlgn="b"/>
                      <a:r>
                        <a:rPr lang="en-US" sz="1200" u="none" strike="noStrike" dirty="0">
                          <a:solidFill>
                            <a:srgbClr val="195993"/>
                          </a:solidFill>
                          <a:effectLst/>
                          <a:latin typeface="Arial Nova Cond" panose="020B0506020202020204" pitchFamily="34" charset="0"/>
                        </a:rPr>
                        <a:t>x</a:t>
                      </a:r>
                      <a:endParaRPr lang="en-US" sz="1200" b="0" i="0" u="none" strike="noStrike" dirty="0">
                        <a:solidFill>
                          <a:srgbClr val="195993"/>
                        </a:solidFill>
                        <a:effectLst/>
                        <a:latin typeface="Arial Nova Cond" panose="020B0506020202020204" pitchFamily="34" charset="0"/>
                      </a:endParaRPr>
                    </a:p>
                  </a:txBody>
                  <a:tcPr marL="9436" marR="9436" marT="9436" marB="0" anchor="b">
                    <a:lnB w="12700" cap="flat" cmpd="sng" algn="ctr">
                      <a:solidFill>
                        <a:schemeClr val="tx1"/>
                      </a:solidFill>
                      <a:prstDash val="solid"/>
                      <a:round/>
                      <a:headEnd type="none" w="med" len="med"/>
                      <a:tailEnd type="none" w="med" len="med"/>
                    </a:lnB>
                    <a:solidFill>
                      <a:srgbClr val="F2F2F1"/>
                    </a:solidFill>
                  </a:tcPr>
                </a:tc>
                <a:tc>
                  <a:txBody>
                    <a:bodyPr/>
                    <a:lstStyle/>
                    <a:p>
                      <a:pPr algn="r" fontAlgn="b"/>
                      <a:r>
                        <a:rPr lang="en-US" sz="1200" u="none" strike="noStrike" dirty="0">
                          <a:solidFill>
                            <a:srgbClr val="195993"/>
                          </a:solidFill>
                          <a:effectLst/>
                          <a:latin typeface="Arial Nova Cond" panose="020B0506020202020204" pitchFamily="34" charset="0"/>
                        </a:rPr>
                        <a:t>0.57275% (0.46858 + 0.10417)</a:t>
                      </a:r>
                      <a:endParaRPr lang="en-US" sz="1200" b="0" i="0" u="none" strike="noStrike" dirty="0">
                        <a:solidFill>
                          <a:srgbClr val="195993"/>
                        </a:solidFill>
                        <a:effectLst/>
                        <a:latin typeface="Arial Nova Cond" panose="020B0506020202020204" pitchFamily="34" charset="0"/>
                      </a:endParaRPr>
                    </a:p>
                  </a:txBody>
                  <a:tcPr marL="9436" marR="9436" marT="9436" marB="0" anchor="b">
                    <a:lnB w="12700" cap="flat" cmpd="sng" algn="ctr">
                      <a:solidFill>
                        <a:schemeClr val="tx1"/>
                      </a:solidFill>
                      <a:prstDash val="solid"/>
                      <a:round/>
                      <a:headEnd type="none" w="med" len="med"/>
                      <a:tailEnd type="none" w="med" len="med"/>
                    </a:lnB>
                    <a:solidFill>
                      <a:srgbClr val="F2F2F1"/>
                    </a:solidFill>
                  </a:tcPr>
                </a:tc>
                <a:tc>
                  <a:txBody>
                    <a:bodyPr/>
                    <a:lstStyle/>
                    <a:p>
                      <a:pPr algn="r" fontAlgn="b"/>
                      <a:r>
                        <a:rPr lang="en-US" sz="1400" b="1" u="none" strike="noStrike" dirty="0">
                          <a:solidFill>
                            <a:srgbClr val="195993"/>
                          </a:solidFill>
                          <a:effectLst/>
                          <a:latin typeface="Arial Nova Cond" panose="020B0506020202020204" pitchFamily="34" charset="0"/>
                        </a:rPr>
                        <a:t>$266,941.90</a:t>
                      </a:r>
                      <a:endParaRPr lang="en-US" sz="1400" b="1" i="0" u="none" strike="noStrike" dirty="0">
                        <a:solidFill>
                          <a:srgbClr val="195993"/>
                        </a:solidFill>
                        <a:effectLst/>
                        <a:latin typeface="Arial Nova Cond" panose="020B0506020202020204" pitchFamily="34" charset="0"/>
                      </a:endParaRPr>
                    </a:p>
                  </a:txBody>
                  <a:tcPr marL="9436" marR="9436" marT="9436"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2F2F1"/>
                    </a:solidFill>
                  </a:tcPr>
                </a:tc>
                <a:extLst>
                  <a:ext uri="{0D108BD9-81ED-4DB2-BD59-A6C34878D82A}">
                    <a16:rowId xmlns:a16="http://schemas.microsoft.com/office/drawing/2014/main" val="2406343685"/>
                  </a:ext>
                </a:extLst>
              </a:tr>
            </a:tbl>
          </a:graphicData>
        </a:graphic>
      </p:graphicFrame>
    </p:spTree>
    <p:extLst>
      <p:ext uri="{BB962C8B-B14F-4D97-AF65-F5344CB8AC3E}">
        <p14:creationId xmlns:p14="http://schemas.microsoft.com/office/powerpoint/2010/main" val="378050002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5DC87-E5DE-13DA-CC49-8457AEED4B7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A604E3F-47D1-19F6-8B43-86E82AF01490}"/>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3B5DD63E-A3D5-C164-764E-19386ECEF7EF}"/>
              </a:ext>
            </a:extLst>
          </p:cNvPr>
          <p:cNvSpPr txBox="1">
            <a:spLocks/>
          </p:cNvSpPr>
          <p:nvPr/>
        </p:nvSpPr>
        <p:spPr>
          <a:xfrm>
            <a:off x="486450" y="1"/>
            <a:ext cx="8397667" cy="1164062"/>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Calculations Review</a:t>
            </a:r>
            <a:endParaRPr lang="en-US" sz="2400" dirty="0">
              <a:solidFill>
                <a:srgbClr val="343433"/>
              </a:solidFill>
              <a:latin typeface="Arial" panose="020B0604020202020204" pitchFamily="34" charset="0"/>
              <a:cs typeface="Arial" panose="020B0604020202020204" pitchFamily="34" charset="0"/>
            </a:endParaRPr>
          </a:p>
        </p:txBody>
      </p:sp>
      <p:sp>
        <p:nvSpPr>
          <p:cNvPr id="3" name="Content Placeholder 4">
            <a:extLst>
              <a:ext uri="{FF2B5EF4-FFF2-40B4-BE49-F238E27FC236}">
                <a16:creationId xmlns:a16="http://schemas.microsoft.com/office/drawing/2014/main" id="{DC2CA6F5-17F2-14EA-3F56-67C79A8A67D9}"/>
              </a:ext>
            </a:extLst>
          </p:cNvPr>
          <p:cNvSpPr txBox="1">
            <a:spLocks/>
          </p:cNvSpPr>
          <p:nvPr/>
        </p:nvSpPr>
        <p:spPr>
          <a:xfrm>
            <a:off x="2100473" y="1164063"/>
            <a:ext cx="6682079" cy="269291"/>
          </a:xfrm>
          <a:prstGeom prst="rect">
            <a:avLst/>
          </a:prstGeom>
        </p:spPr>
        <p:txBody>
          <a:bodyPr vert="horz" lIns="91440" tIns="45720" rIns="91440" bIns="45720" rtlCol="0">
            <a:normAutofit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tabLst>
                <a:tab pos="1255713" algn="l"/>
                <a:tab pos="2568575" algn="l"/>
                <a:tab pos="3940175" algn="l"/>
                <a:tab pos="5262563" algn="l"/>
              </a:tabLst>
            </a:pPr>
            <a:r>
              <a:rPr lang="en-US" sz="1400" b="1" dirty="0"/>
              <a:t>HECM Cap 5	   HECM Fixed	     SEQ ARM	SEQ Fixed Plus	     SEQ Fixed</a:t>
            </a:r>
          </a:p>
        </p:txBody>
      </p:sp>
      <p:pic>
        <p:nvPicPr>
          <p:cNvPr id="4" name="Picture 3">
            <a:extLst>
              <a:ext uri="{FF2B5EF4-FFF2-40B4-BE49-F238E27FC236}">
                <a16:creationId xmlns:a16="http://schemas.microsoft.com/office/drawing/2014/main" id="{15A2644C-B34A-055A-BA77-C91CCCBB0962}"/>
              </a:ext>
            </a:extLst>
          </p:cNvPr>
          <p:cNvPicPr>
            <a:picLocks noChangeAspect="1"/>
          </p:cNvPicPr>
          <p:nvPr/>
        </p:nvPicPr>
        <p:blipFill>
          <a:blip r:embed="rId4"/>
          <a:stretch>
            <a:fillRect/>
          </a:stretch>
        </p:blipFill>
        <p:spPr>
          <a:xfrm>
            <a:off x="577890" y="1465067"/>
            <a:ext cx="8204662" cy="2637213"/>
          </a:xfrm>
          <a:prstGeom prst="rect">
            <a:avLst/>
          </a:prstGeom>
          <a:ln>
            <a:solidFill>
              <a:srgbClr val="0064A8"/>
            </a:solidFill>
          </a:ln>
        </p:spPr>
      </p:pic>
    </p:spTree>
    <p:extLst>
      <p:ext uri="{BB962C8B-B14F-4D97-AF65-F5344CB8AC3E}">
        <p14:creationId xmlns:p14="http://schemas.microsoft.com/office/powerpoint/2010/main" val="233905272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6BA3A-F2FF-7C8B-968A-25B2126A7AA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A5778B9-9575-0F08-81CC-7224B51701E1}"/>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E249E43D-3C95-52A8-F421-08FC6187B3E2}"/>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6C998CE0-5677-53EB-6199-FCFC6F563F62}"/>
              </a:ext>
            </a:extLst>
          </p:cNvPr>
          <p:cNvSpPr txBox="1">
            <a:spLocks/>
          </p:cNvSpPr>
          <p:nvPr/>
        </p:nvSpPr>
        <p:spPr>
          <a:xfrm>
            <a:off x="8737600" y="4860128"/>
            <a:ext cx="34806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124</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E09D25E0-44B1-186B-4BB5-FB7E84179BEB}"/>
              </a:ext>
            </a:extLst>
          </p:cNvPr>
          <p:cNvPicPr>
            <a:picLocks noChangeAspect="1"/>
          </p:cNvPicPr>
          <p:nvPr/>
        </p:nvPicPr>
        <p:blipFill>
          <a:blip r:embed="rId3"/>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6FF48DE4-2DC9-747E-4F84-962D87FCBD38}"/>
              </a:ext>
            </a:extLst>
          </p:cNvPr>
          <p:cNvSpPr txBox="1">
            <a:spLocks/>
          </p:cNvSpPr>
          <p:nvPr/>
        </p:nvSpPr>
        <p:spPr>
          <a:xfrm>
            <a:off x="4445198" y="0"/>
            <a:ext cx="3967701"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On a HECM, if the index was 3.00% and the margin was 2.00%, what would the PL growth rate be? </a:t>
            </a:r>
          </a:p>
          <a:p>
            <a:pPr marL="457200" indent="-457200" algn="l">
              <a:lnSpc>
                <a:spcPct val="100000"/>
              </a:lnSpc>
              <a:spcBef>
                <a:spcPts val="2000"/>
              </a:spcBef>
              <a:buAutoNum type="alphaUcParenR"/>
            </a:pPr>
            <a:r>
              <a:rPr lang="en-US" dirty="0">
                <a:solidFill>
                  <a:srgbClr val="343433"/>
                </a:solidFill>
                <a:latin typeface="Arial" panose="020B0604020202020204" pitchFamily="34" charset="0"/>
                <a:cs typeface="Arial" panose="020B0604020202020204" pitchFamily="34" charset="0"/>
              </a:rPr>
              <a:t>2.00%</a:t>
            </a:r>
          </a:p>
          <a:p>
            <a:pPr marL="457200" indent="-457200" algn="l">
              <a:lnSpc>
                <a:spcPct val="100000"/>
              </a:lnSpc>
              <a:spcBef>
                <a:spcPts val="500"/>
              </a:spcBef>
              <a:buAutoNum type="alphaUcParenR"/>
            </a:pPr>
            <a:r>
              <a:rPr lang="en-US" dirty="0">
                <a:solidFill>
                  <a:srgbClr val="343433"/>
                </a:solidFill>
                <a:latin typeface="Arial" panose="020B0604020202020204" pitchFamily="34" charset="0"/>
                <a:cs typeface="Arial" panose="020B0604020202020204" pitchFamily="34" charset="0"/>
              </a:rPr>
              <a:t>5.5%</a:t>
            </a:r>
          </a:p>
          <a:p>
            <a:pPr marL="457200" indent="-457200" algn="l">
              <a:lnSpc>
                <a:spcPct val="100000"/>
              </a:lnSpc>
              <a:spcBef>
                <a:spcPts val="500"/>
              </a:spcBef>
              <a:buAutoNum type="alphaUcParenR"/>
            </a:pPr>
            <a:r>
              <a:rPr lang="en-US" dirty="0">
                <a:solidFill>
                  <a:srgbClr val="343433"/>
                </a:solidFill>
                <a:latin typeface="Arial" panose="020B0604020202020204" pitchFamily="34" charset="0"/>
                <a:cs typeface="Arial" panose="020B0604020202020204" pitchFamily="34" charset="0"/>
              </a:rPr>
              <a:t>3.00%</a:t>
            </a:r>
          </a:p>
          <a:p>
            <a:pPr marL="457200" indent="-457200" algn="l">
              <a:lnSpc>
                <a:spcPct val="100000"/>
              </a:lnSpc>
              <a:spcBef>
                <a:spcPts val="500"/>
              </a:spcBef>
              <a:buAutoNum type="alphaUcParenR"/>
            </a:pPr>
            <a:r>
              <a:rPr lang="en-US" dirty="0">
                <a:solidFill>
                  <a:srgbClr val="343433"/>
                </a:solidFill>
                <a:latin typeface="Arial" panose="020B0604020202020204" pitchFamily="34" charset="0"/>
                <a:cs typeface="Arial" panose="020B0604020202020204" pitchFamily="34" charset="0"/>
              </a:rPr>
              <a:t>None of the above</a:t>
            </a:r>
          </a:p>
          <a:p>
            <a:pPr algn="l">
              <a:lnSpc>
                <a:spcPct val="100000"/>
              </a:lnSpc>
              <a:spcBef>
                <a:spcPts val="2000"/>
              </a:spcBef>
            </a:pPr>
            <a:r>
              <a:rPr lang="en-US" b="1" dirty="0">
                <a:solidFill>
                  <a:srgbClr val="156B62"/>
                </a:solidFill>
                <a:latin typeface="Arial" panose="020B0604020202020204" pitchFamily="34" charset="0"/>
                <a:cs typeface="Arial" panose="020B0604020202020204" pitchFamily="34" charset="0"/>
              </a:rPr>
              <a:t>B – 5.5%</a:t>
            </a:r>
          </a:p>
        </p:txBody>
      </p:sp>
      <p:pic>
        <p:nvPicPr>
          <p:cNvPr id="9" name="Picture 8" descr="A green graph with white dots and green lines&#10;&#10;AI-generated content may be incorrect.">
            <a:extLst>
              <a:ext uri="{FF2B5EF4-FFF2-40B4-BE49-F238E27FC236}">
                <a16:creationId xmlns:a16="http://schemas.microsoft.com/office/drawing/2014/main" id="{E0333173-0F1C-5887-7EA2-AED3BD678E18}"/>
              </a:ext>
            </a:extLst>
          </p:cNvPr>
          <p:cNvPicPr>
            <a:picLocks noChangeAspect="1"/>
          </p:cNvPicPr>
          <p:nvPr/>
        </p:nvPicPr>
        <p:blipFill>
          <a:blip r:embed="rId4"/>
          <a:stretch>
            <a:fillRect/>
          </a:stretch>
        </p:blipFill>
        <p:spPr>
          <a:xfrm>
            <a:off x="931659" y="1697142"/>
            <a:ext cx="1747499" cy="1747499"/>
          </a:xfrm>
          <a:prstGeom prst="rect">
            <a:avLst/>
          </a:prstGeom>
        </p:spPr>
      </p:pic>
    </p:spTree>
    <p:extLst>
      <p:ext uri="{BB962C8B-B14F-4D97-AF65-F5344CB8AC3E}">
        <p14:creationId xmlns:p14="http://schemas.microsoft.com/office/powerpoint/2010/main" val="167189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78109-9C36-8081-893C-E9E5378C5C3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7950C65-EBCE-4107-E87C-67FFC331131B}"/>
              </a:ext>
            </a:extLst>
          </p:cNvPr>
          <p:cNvPicPr>
            <a:picLocks noChangeAspect="1"/>
          </p:cNvPicPr>
          <p:nvPr/>
        </p:nvPicPr>
        <p:blipFill>
          <a:blip r:embed="rId2"/>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034E97FF-EE53-9F24-B2F4-017C120F5C2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788EE8A8-027F-E031-602F-F4A2F15D12C1}"/>
              </a:ext>
            </a:extLst>
          </p:cNvPr>
          <p:cNvSpPr txBox="1">
            <a:spLocks/>
          </p:cNvSpPr>
          <p:nvPr/>
        </p:nvSpPr>
        <p:spPr>
          <a:xfrm>
            <a:off x="8778240" y="4860128"/>
            <a:ext cx="30742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125</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4B2E0A61-5BE1-0334-0B9B-D3E726D47DB3}"/>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CBBD2F5B-7405-F6E3-9D39-E2E837C43C45}"/>
              </a:ext>
            </a:extLst>
          </p:cNvPr>
          <p:cNvSpPr txBox="1"/>
          <p:nvPr/>
        </p:nvSpPr>
        <p:spPr>
          <a:xfrm>
            <a:off x="174391" y="9564"/>
            <a:ext cx="8795218" cy="5124372"/>
          </a:xfrm>
          <a:prstGeom prst="rect">
            <a:avLst/>
          </a:prstGeom>
          <a:noFill/>
          <a:ln>
            <a:noFill/>
          </a:ln>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DISCLOSING REVERSES</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213648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F95BE-0227-14E0-8D28-ABCDE544D3A6}"/>
            </a:ext>
          </a:extLst>
        </p:cNvPr>
        <p:cNvGrpSpPr/>
        <p:nvPr/>
      </p:nvGrpSpPr>
      <p:grpSpPr>
        <a:xfrm>
          <a:off x="0" y="0"/>
          <a:ext cx="0" cy="0"/>
          <a:chOff x="0" y="0"/>
          <a:chExt cx="0" cy="0"/>
        </a:xfrm>
      </p:grpSpPr>
      <p:pic>
        <p:nvPicPr>
          <p:cNvPr id="7" name="Picture 6" descr="A person sitting at a desk working on a computer&#10;&#10;AI-generated content may be incorrect.">
            <a:extLst>
              <a:ext uri="{FF2B5EF4-FFF2-40B4-BE49-F238E27FC236}">
                <a16:creationId xmlns:a16="http://schemas.microsoft.com/office/drawing/2014/main" id="{9154E7D4-A6EB-0A9D-44F4-94B33AB800AD}"/>
              </a:ext>
            </a:extLst>
          </p:cNvPr>
          <p:cNvPicPr>
            <a:picLocks noChangeAspect="1"/>
          </p:cNvPicPr>
          <p:nvPr/>
        </p:nvPicPr>
        <p:blipFill>
          <a:blip r:embed="rId3"/>
          <a:srcRect l="40741" r="14038"/>
          <a:stretch>
            <a:fillRect/>
          </a:stretch>
        </p:blipFill>
        <p:spPr>
          <a:xfrm>
            <a:off x="0" y="0"/>
            <a:ext cx="3488920" cy="5143500"/>
          </a:xfrm>
          <a:prstGeom prst="rect">
            <a:avLst/>
          </a:prstGeom>
        </p:spPr>
      </p:pic>
      <p:sp>
        <p:nvSpPr>
          <p:cNvPr id="4" name="Rectangle 3">
            <a:extLst>
              <a:ext uri="{FF2B5EF4-FFF2-40B4-BE49-F238E27FC236}">
                <a16:creationId xmlns:a16="http://schemas.microsoft.com/office/drawing/2014/main" id="{E588FA5A-1A39-B1FB-0243-52831E0CB192}"/>
              </a:ext>
            </a:extLst>
          </p:cNvPr>
          <p:cNvSpPr/>
          <p:nvPr/>
        </p:nvSpPr>
        <p:spPr>
          <a:xfrm>
            <a:off x="6827520" y="4185920"/>
            <a:ext cx="2082800" cy="7315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6891551-E10C-C0DB-3A67-8184ED59D114}"/>
              </a:ext>
            </a:extLst>
          </p:cNvPr>
          <p:cNvPicPr>
            <a:picLocks noChangeAspect="1"/>
          </p:cNvPicPr>
          <p:nvPr/>
        </p:nvPicPr>
        <p:blipFill rotWithShape="1">
          <a:blip r:embed="rId4"/>
          <a:srcRect l="34352" t="16897" r="22217" b="59963"/>
          <a:stretch/>
        </p:blipFill>
        <p:spPr>
          <a:xfrm rot="16200000">
            <a:off x="646452" y="2301034"/>
            <a:ext cx="5143502" cy="541433"/>
          </a:xfrm>
          <a:prstGeom prst="rect">
            <a:avLst/>
          </a:prstGeom>
        </p:spPr>
      </p:pic>
      <p:sp>
        <p:nvSpPr>
          <p:cNvPr id="2" name="Content Placeholder 5">
            <a:extLst>
              <a:ext uri="{FF2B5EF4-FFF2-40B4-BE49-F238E27FC236}">
                <a16:creationId xmlns:a16="http://schemas.microsoft.com/office/drawing/2014/main" id="{33470517-C3C4-832C-1150-7F78F103AF7B}"/>
              </a:ext>
            </a:extLst>
          </p:cNvPr>
          <p:cNvSpPr txBox="1">
            <a:spLocks/>
          </p:cNvSpPr>
          <p:nvPr/>
        </p:nvSpPr>
        <p:spPr>
          <a:xfrm>
            <a:off x="3713260" y="0"/>
            <a:ext cx="5170857" cy="51434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Disclosing Basics</a:t>
            </a:r>
            <a:endParaRPr lang="en-US" sz="32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Reverse mortgages are not subject to TRID, a GFE and HUD-1 are used for all reverse transactions. The GFE is part of the application package but must be disclosed within three business days of application.</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GFEs include the estimated costs associated with the loan, all fees disclosed are subject to tolerance levels and can only be redisclosed for a valid reason, known as a Valid Change Circumstance (VCC).</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When allowable fees change, they must be redisclosed within three business days.</a:t>
            </a:r>
          </a:p>
        </p:txBody>
      </p:sp>
    </p:spTree>
    <p:extLst>
      <p:ext uri="{BB962C8B-B14F-4D97-AF65-F5344CB8AC3E}">
        <p14:creationId xmlns:p14="http://schemas.microsoft.com/office/powerpoint/2010/main" val="280974880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8DE67-BC87-7141-27E2-E2C43C293DA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B282DEF-665A-D715-C80D-31D1A7CA4B35}"/>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3" name="Content Placeholder 5">
            <a:extLst>
              <a:ext uri="{FF2B5EF4-FFF2-40B4-BE49-F238E27FC236}">
                <a16:creationId xmlns:a16="http://schemas.microsoft.com/office/drawing/2014/main" id="{F3DE62A6-A0DE-4627-85A5-0532A6BDBCB5}"/>
              </a:ext>
            </a:extLst>
          </p:cNvPr>
          <p:cNvSpPr txBox="1">
            <a:spLocks/>
          </p:cNvSpPr>
          <p:nvPr/>
        </p:nvSpPr>
        <p:spPr>
          <a:xfrm>
            <a:off x="486450" y="1"/>
            <a:ext cx="8397667" cy="12293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Reasons For Redisclosure</a:t>
            </a:r>
            <a:endParaRPr lang="en-US" sz="3200" b="1" baseline="30000" dirty="0">
              <a:solidFill>
                <a:srgbClr val="0E5993"/>
              </a:solidFill>
              <a:latin typeface="Arial Black" panose="020B0604020202020204" pitchFamily="34" charset="0"/>
              <a:cs typeface="Arial Black" panose="020B0604020202020204" pitchFamily="34" charset="0"/>
            </a:endParaRPr>
          </a:p>
        </p:txBody>
      </p:sp>
      <p:pic>
        <p:nvPicPr>
          <p:cNvPr id="7" name="Picture 6" descr="A clipboard with a game strategy and arrows&#10;&#10;AI-generated content may be incorrect.">
            <a:extLst>
              <a:ext uri="{FF2B5EF4-FFF2-40B4-BE49-F238E27FC236}">
                <a16:creationId xmlns:a16="http://schemas.microsoft.com/office/drawing/2014/main" id="{003B14A4-1321-9E33-2C60-FB9B37EAE963}"/>
              </a:ext>
            </a:extLst>
          </p:cNvPr>
          <p:cNvPicPr>
            <a:picLocks noChangeAspect="1"/>
          </p:cNvPicPr>
          <p:nvPr/>
        </p:nvPicPr>
        <p:blipFill>
          <a:blip r:embed="rId4"/>
          <a:stretch>
            <a:fillRect/>
          </a:stretch>
        </p:blipFill>
        <p:spPr>
          <a:xfrm>
            <a:off x="486450" y="1229400"/>
            <a:ext cx="996910" cy="996910"/>
          </a:xfrm>
          <a:prstGeom prst="rect">
            <a:avLst/>
          </a:prstGeom>
        </p:spPr>
      </p:pic>
      <p:pic>
        <p:nvPicPr>
          <p:cNvPr id="10" name="Picture 9" descr="A green house with white trim&#10;&#10;AI-generated content may be incorrect.">
            <a:extLst>
              <a:ext uri="{FF2B5EF4-FFF2-40B4-BE49-F238E27FC236}">
                <a16:creationId xmlns:a16="http://schemas.microsoft.com/office/drawing/2014/main" id="{8F0183EE-6DFC-354E-74C3-8BDCAB45E837}"/>
              </a:ext>
            </a:extLst>
          </p:cNvPr>
          <p:cNvPicPr>
            <a:picLocks noChangeAspect="1"/>
          </p:cNvPicPr>
          <p:nvPr/>
        </p:nvPicPr>
        <p:blipFill>
          <a:blip r:embed="rId5"/>
          <a:stretch>
            <a:fillRect/>
          </a:stretch>
        </p:blipFill>
        <p:spPr>
          <a:xfrm>
            <a:off x="486450" y="2490470"/>
            <a:ext cx="996910" cy="996910"/>
          </a:xfrm>
          <a:prstGeom prst="rect">
            <a:avLst/>
          </a:prstGeom>
        </p:spPr>
      </p:pic>
      <p:pic>
        <p:nvPicPr>
          <p:cNvPr id="12" name="Picture 11" descr="A green paper money with a white circle around it&#10;&#10;AI-generated content may be incorrect.">
            <a:extLst>
              <a:ext uri="{FF2B5EF4-FFF2-40B4-BE49-F238E27FC236}">
                <a16:creationId xmlns:a16="http://schemas.microsoft.com/office/drawing/2014/main" id="{E8FDB924-591A-E26A-30BA-DF06310FCA49}"/>
              </a:ext>
            </a:extLst>
          </p:cNvPr>
          <p:cNvPicPr>
            <a:picLocks noChangeAspect="1"/>
          </p:cNvPicPr>
          <p:nvPr/>
        </p:nvPicPr>
        <p:blipFill>
          <a:blip r:embed="rId6"/>
          <a:stretch>
            <a:fillRect/>
          </a:stretch>
        </p:blipFill>
        <p:spPr>
          <a:xfrm>
            <a:off x="486450" y="3751540"/>
            <a:ext cx="996910" cy="996910"/>
          </a:xfrm>
          <a:prstGeom prst="rect">
            <a:avLst/>
          </a:prstGeom>
        </p:spPr>
      </p:pic>
      <p:pic>
        <p:nvPicPr>
          <p:cNvPr id="14" name="Picture 13" descr="A paper with a feather on it&#10;&#10;AI-generated content may be incorrect.">
            <a:extLst>
              <a:ext uri="{FF2B5EF4-FFF2-40B4-BE49-F238E27FC236}">
                <a16:creationId xmlns:a16="http://schemas.microsoft.com/office/drawing/2014/main" id="{06C7F0B3-5272-7891-D5A4-1317575414A7}"/>
              </a:ext>
            </a:extLst>
          </p:cNvPr>
          <p:cNvPicPr>
            <a:picLocks noChangeAspect="1"/>
          </p:cNvPicPr>
          <p:nvPr/>
        </p:nvPicPr>
        <p:blipFill>
          <a:blip r:embed="rId7"/>
          <a:stretch>
            <a:fillRect/>
          </a:stretch>
        </p:blipFill>
        <p:spPr>
          <a:xfrm>
            <a:off x="4785360" y="1229400"/>
            <a:ext cx="996910" cy="996910"/>
          </a:xfrm>
          <a:prstGeom prst="rect">
            <a:avLst/>
          </a:prstGeom>
        </p:spPr>
      </p:pic>
      <p:pic>
        <p:nvPicPr>
          <p:cNvPr id="16" name="Picture 15" descr="A blue check with a signature&#10;&#10;AI-generated content may be incorrect.">
            <a:extLst>
              <a:ext uri="{FF2B5EF4-FFF2-40B4-BE49-F238E27FC236}">
                <a16:creationId xmlns:a16="http://schemas.microsoft.com/office/drawing/2014/main" id="{25C4CC67-DA80-2EBD-0FFA-5B0CDC6DB2DB}"/>
              </a:ext>
            </a:extLst>
          </p:cNvPr>
          <p:cNvPicPr>
            <a:picLocks noChangeAspect="1"/>
          </p:cNvPicPr>
          <p:nvPr/>
        </p:nvPicPr>
        <p:blipFill>
          <a:blip r:embed="rId8"/>
          <a:stretch>
            <a:fillRect/>
          </a:stretch>
        </p:blipFill>
        <p:spPr>
          <a:xfrm>
            <a:off x="4785360" y="2490470"/>
            <a:ext cx="996910" cy="996910"/>
          </a:xfrm>
          <a:prstGeom prst="rect">
            <a:avLst/>
          </a:prstGeom>
        </p:spPr>
      </p:pic>
      <p:sp>
        <p:nvSpPr>
          <p:cNvPr id="17" name="Content Placeholder 5">
            <a:extLst>
              <a:ext uri="{FF2B5EF4-FFF2-40B4-BE49-F238E27FC236}">
                <a16:creationId xmlns:a16="http://schemas.microsoft.com/office/drawing/2014/main" id="{5540B888-BEDB-A1B4-8F87-C31B4F51F3AA}"/>
              </a:ext>
            </a:extLst>
          </p:cNvPr>
          <p:cNvSpPr txBox="1">
            <a:spLocks/>
          </p:cNvSpPr>
          <p:nvPr/>
        </p:nvSpPr>
        <p:spPr>
          <a:xfrm>
            <a:off x="1584960" y="1229400"/>
            <a:ext cx="2540001" cy="996910"/>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1600" b="1" dirty="0">
                <a:solidFill>
                  <a:srgbClr val="343433"/>
                </a:solidFill>
                <a:latin typeface="Arial" panose="020B0604020202020204" pitchFamily="34" charset="0"/>
                <a:cs typeface="Arial" panose="020B0604020202020204" pitchFamily="34" charset="0"/>
              </a:rPr>
              <a:t>Product Changes: </a:t>
            </a:r>
            <a:r>
              <a:rPr lang="en-US" sz="1600" dirty="0">
                <a:solidFill>
                  <a:srgbClr val="343433"/>
                </a:solidFill>
                <a:latin typeface="Arial" panose="020B0604020202020204" pitchFamily="34" charset="0"/>
                <a:cs typeface="Arial" panose="020B0604020202020204" pitchFamily="34" charset="0"/>
              </a:rPr>
              <a:t>ARM to Fixed or Fixed to ARM</a:t>
            </a:r>
          </a:p>
        </p:txBody>
      </p:sp>
      <p:sp>
        <p:nvSpPr>
          <p:cNvPr id="19" name="Content Placeholder 5">
            <a:extLst>
              <a:ext uri="{FF2B5EF4-FFF2-40B4-BE49-F238E27FC236}">
                <a16:creationId xmlns:a16="http://schemas.microsoft.com/office/drawing/2014/main" id="{B27AA4AB-7510-15BE-E6D4-251EE7DC6110}"/>
              </a:ext>
            </a:extLst>
          </p:cNvPr>
          <p:cNvSpPr txBox="1">
            <a:spLocks/>
          </p:cNvSpPr>
          <p:nvPr/>
        </p:nvSpPr>
        <p:spPr>
          <a:xfrm>
            <a:off x="5883871" y="1229400"/>
            <a:ext cx="2427010" cy="996910"/>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1600" b="1" dirty="0">
                <a:solidFill>
                  <a:srgbClr val="343433"/>
                </a:solidFill>
                <a:latin typeface="Arial" panose="020B0604020202020204" pitchFamily="34" charset="0"/>
                <a:cs typeface="Arial" panose="020B0604020202020204" pitchFamily="34" charset="0"/>
              </a:rPr>
              <a:t>Title Changes: </a:t>
            </a:r>
            <a:r>
              <a:rPr lang="en-US" sz="1600" dirty="0">
                <a:solidFill>
                  <a:srgbClr val="343433"/>
                </a:solidFill>
                <a:latin typeface="Arial" panose="020B0604020202020204" pitchFamily="34" charset="0"/>
                <a:cs typeface="Arial" panose="020B0604020202020204" pitchFamily="34" charset="0"/>
              </a:rPr>
              <a:t>Adding or removing parties from Title, placing property in or out of Trust, etc.</a:t>
            </a:r>
          </a:p>
        </p:txBody>
      </p:sp>
      <p:sp>
        <p:nvSpPr>
          <p:cNvPr id="20" name="Content Placeholder 5">
            <a:extLst>
              <a:ext uri="{FF2B5EF4-FFF2-40B4-BE49-F238E27FC236}">
                <a16:creationId xmlns:a16="http://schemas.microsoft.com/office/drawing/2014/main" id="{BBE97ED1-2295-81B4-C13F-DC137EB9C165}"/>
              </a:ext>
            </a:extLst>
          </p:cNvPr>
          <p:cNvSpPr txBox="1">
            <a:spLocks/>
          </p:cNvSpPr>
          <p:nvPr/>
        </p:nvSpPr>
        <p:spPr>
          <a:xfrm>
            <a:off x="1584961" y="2490470"/>
            <a:ext cx="2540000" cy="996910"/>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1600" b="1" dirty="0">
                <a:solidFill>
                  <a:srgbClr val="343433"/>
                </a:solidFill>
                <a:latin typeface="Arial" panose="020B0604020202020204" pitchFamily="34" charset="0"/>
                <a:cs typeface="Arial" panose="020B0604020202020204" pitchFamily="34" charset="0"/>
              </a:rPr>
              <a:t>Product Changes: </a:t>
            </a:r>
            <a:r>
              <a:rPr lang="en-US" sz="1600" dirty="0">
                <a:solidFill>
                  <a:srgbClr val="343433"/>
                </a:solidFill>
                <a:latin typeface="Arial" panose="020B0604020202020204" pitchFamily="34" charset="0"/>
                <a:cs typeface="Arial" panose="020B0604020202020204" pitchFamily="34" charset="0"/>
              </a:rPr>
              <a:t>property type different from what was disclosed</a:t>
            </a:r>
          </a:p>
        </p:txBody>
      </p:sp>
      <p:sp>
        <p:nvSpPr>
          <p:cNvPr id="21" name="Content Placeholder 5">
            <a:extLst>
              <a:ext uri="{FF2B5EF4-FFF2-40B4-BE49-F238E27FC236}">
                <a16:creationId xmlns:a16="http://schemas.microsoft.com/office/drawing/2014/main" id="{CE18952B-B5B3-ED03-792C-BF3D6C13468E}"/>
              </a:ext>
            </a:extLst>
          </p:cNvPr>
          <p:cNvSpPr txBox="1">
            <a:spLocks/>
          </p:cNvSpPr>
          <p:nvPr/>
        </p:nvSpPr>
        <p:spPr>
          <a:xfrm>
            <a:off x="1584961" y="3751540"/>
            <a:ext cx="2367279" cy="996910"/>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1600" b="1" dirty="0">
                <a:solidFill>
                  <a:srgbClr val="343433"/>
                </a:solidFill>
                <a:latin typeface="Arial" panose="020B0604020202020204" pitchFamily="34" charset="0"/>
                <a:cs typeface="Arial" panose="020B0604020202020204" pitchFamily="34" charset="0"/>
              </a:rPr>
              <a:t>Value Changes: </a:t>
            </a:r>
            <a:r>
              <a:rPr lang="en-US" sz="1600" dirty="0">
                <a:solidFill>
                  <a:srgbClr val="343433"/>
                </a:solidFill>
                <a:latin typeface="Arial" panose="020B0604020202020204" pitchFamily="34" charset="0"/>
                <a:cs typeface="Arial" panose="020B0604020202020204" pitchFamily="34" charset="0"/>
              </a:rPr>
              <a:t>Fees that are based on value and/or loan amount</a:t>
            </a:r>
          </a:p>
        </p:txBody>
      </p:sp>
      <p:sp>
        <p:nvSpPr>
          <p:cNvPr id="22" name="Content Placeholder 5">
            <a:extLst>
              <a:ext uri="{FF2B5EF4-FFF2-40B4-BE49-F238E27FC236}">
                <a16:creationId xmlns:a16="http://schemas.microsoft.com/office/drawing/2014/main" id="{5B4AD59B-132C-B6C3-545C-52C99DE87B46}"/>
              </a:ext>
            </a:extLst>
          </p:cNvPr>
          <p:cNvSpPr txBox="1">
            <a:spLocks/>
          </p:cNvSpPr>
          <p:nvPr/>
        </p:nvSpPr>
        <p:spPr>
          <a:xfrm>
            <a:off x="5882641" y="2474797"/>
            <a:ext cx="2661920" cy="99690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1600" b="1" dirty="0">
                <a:solidFill>
                  <a:srgbClr val="343433"/>
                </a:solidFill>
                <a:latin typeface="Arial" panose="020B0604020202020204" pitchFamily="34" charset="0"/>
                <a:cs typeface="Arial" panose="020B0604020202020204" pitchFamily="34" charset="0"/>
              </a:rPr>
              <a:t>Inspection Fees: </a:t>
            </a:r>
            <a:r>
              <a:rPr lang="en-US" sz="1600" dirty="0">
                <a:solidFill>
                  <a:srgbClr val="343433"/>
                </a:solidFill>
                <a:latin typeface="Arial" panose="020B0604020202020204" pitchFamily="34" charset="0"/>
                <a:cs typeface="Arial" panose="020B0604020202020204" pitchFamily="34" charset="0"/>
              </a:rPr>
              <a:t>Items noted in the appraisal may cause inspections (structural, infestation, etc.)</a:t>
            </a:r>
          </a:p>
        </p:txBody>
      </p:sp>
    </p:spTree>
    <p:extLst>
      <p:ext uri="{BB962C8B-B14F-4D97-AF65-F5344CB8AC3E}">
        <p14:creationId xmlns:p14="http://schemas.microsoft.com/office/powerpoint/2010/main" val="319332305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2F721-A506-DF17-1EF7-B3D0BDD6CAF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A784E95-355B-7EC1-C119-EA0824D3CB23}"/>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DC6620A2-0B46-CBFD-8BB1-58D45ACF9E55}"/>
              </a:ext>
            </a:extLst>
          </p:cNvPr>
          <p:cNvSpPr txBox="1">
            <a:spLocks/>
          </p:cNvSpPr>
          <p:nvPr/>
        </p:nvSpPr>
        <p:spPr>
          <a:xfrm>
            <a:off x="506771" y="680720"/>
            <a:ext cx="3934375" cy="4432299"/>
          </a:xfrm>
          <a:prstGeom prst="rect">
            <a:avLst/>
          </a:prstGeom>
        </p:spPr>
        <p:txBody>
          <a:bodyPr vert="horz" lIns="91440" tIns="45720" rIns="91440" bIns="45720" rtlCol="0" anchor="t">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20000"/>
              </a:lnSpc>
              <a:spcBef>
                <a:spcPts val="500"/>
              </a:spcBef>
            </a:pPr>
            <a:r>
              <a:rPr lang="en-US" b="1" dirty="0">
                <a:solidFill>
                  <a:srgbClr val="0E5993"/>
                </a:solidFill>
                <a:latin typeface="Arial" panose="020B0604020202020204" pitchFamily="34" charset="0"/>
                <a:cs typeface="Arial" panose="020B0604020202020204" pitchFamily="34" charset="0"/>
              </a:rPr>
              <a:t>Loan Not Submitted:</a:t>
            </a:r>
          </a:p>
          <a:p>
            <a:pPr marL="285750" indent="-285750" algn="l">
              <a:lnSpc>
                <a:spcPct val="100000"/>
              </a:lnSpc>
              <a:spcBef>
                <a:spcPts val="1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Update system data</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Verify and update Fees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Print redisclosure package</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Within 3 business days of change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Include redisclosures with loan submission </a:t>
            </a:r>
          </a:p>
        </p:txBody>
      </p:sp>
      <p:sp>
        <p:nvSpPr>
          <p:cNvPr id="3" name="Content Placeholder 5">
            <a:extLst>
              <a:ext uri="{FF2B5EF4-FFF2-40B4-BE49-F238E27FC236}">
                <a16:creationId xmlns:a16="http://schemas.microsoft.com/office/drawing/2014/main" id="{9F53CD9D-E49E-BF1E-E277-AA5E7B6610F4}"/>
              </a:ext>
            </a:extLst>
          </p:cNvPr>
          <p:cNvSpPr txBox="1">
            <a:spLocks/>
          </p:cNvSpPr>
          <p:nvPr/>
        </p:nvSpPr>
        <p:spPr>
          <a:xfrm>
            <a:off x="4702851" y="680720"/>
            <a:ext cx="4085550" cy="4411979"/>
          </a:xfrm>
          <a:prstGeom prst="rect">
            <a:avLst/>
          </a:prstGeom>
        </p:spPr>
        <p:txBody>
          <a:bodyPr vert="horz" lIns="91440" tIns="45720" rIns="91440" bIns="45720" rtlCol="0" anchor="t">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b="1" dirty="0">
                <a:solidFill>
                  <a:srgbClr val="0E5993"/>
                </a:solidFill>
                <a:latin typeface="Arial" panose="020B0604020202020204" pitchFamily="34" charset="0"/>
                <a:cs typeface="Arial" panose="020B0604020202020204" pitchFamily="34" charset="0"/>
              </a:rPr>
              <a:t>Loan Submitted:</a:t>
            </a: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Provide updated information to Mutual as soon as known.</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Mutual will update system data and verify and update fees.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Mutual will print redisclosure package for broker to deliver to borrower</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Must be delivered within 3 business days of change.</a:t>
            </a:r>
          </a:p>
        </p:txBody>
      </p:sp>
      <p:sp>
        <p:nvSpPr>
          <p:cNvPr id="4" name="Content Placeholder 5">
            <a:extLst>
              <a:ext uri="{FF2B5EF4-FFF2-40B4-BE49-F238E27FC236}">
                <a16:creationId xmlns:a16="http://schemas.microsoft.com/office/drawing/2014/main" id="{100CFCCB-1FA2-A913-8DF8-0FCB88F63A06}"/>
              </a:ext>
            </a:extLst>
          </p:cNvPr>
          <p:cNvSpPr txBox="1">
            <a:spLocks/>
          </p:cNvSpPr>
          <p:nvPr/>
        </p:nvSpPr>
        <p:spPr>
          <a:xfrm>
            <a:off x="247206" y="1"/>
            <a:ext cx="8896793" cy="8128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Redisclosing Step-by-Step</a:t>
            </a:r>
            <a:endParaRPr lang="en-US" sz="3200" b="1" baseline="30000" dirty="0">
              <a:solidFill>
                <a:srgbClr val="0E5993"/>
              </a:solidFill>
              <a:latin typeface="Arial Black" panose="020B0604020202020204" pitchFamily="34" charset="0"/>
              <a:cs typeface="Arial Black" panose="020B0604020202020204" pitchFamily="34" charset="0"/>
            </a:endParaRPr>
          </a:p>
        </p:txBody>
      </p:sp>
      <p:cxnSp>
        <p:nvCxnSpPr>
          <p:cNvPr id="7" name="Straight Connector 6">
            <a:extLst>
              <a:ext uri="{FF2B5EF4-FFF2-40B4-BE49-F238E27FC236}">
                <a16:creationId xmlns:a16="http://schemas.microsoft.com/office/drawing/2014/main" id="{2A4FB8A4-CD57-68C0-0888-292A712688D2}"/>
              </a:ext>
            </a:extLst>
          </p:cNvPr>
          <p:cNvCxnSpPr>
            <a:cxnSpLocks/>
          </p:cNvCxnSpPr>
          <p:nvPr/>
        </p:nvCxnSpPr>
        <p:spPr>
          <a:xfrm>
            <a:off x="4572000" y="812801"/>
            <a:ext cx="0" cy="4084319"/>
          </a:xfrm>
          <a:prstGeom prst="line">
            <a:avLst/>
          </a:prstGeom>
          <a:ln w="3175">
            <a:solidFill>
              <a:srgbClr val="3434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910111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77757-CD8B-B27C-7510-B67B307D40F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B23BEE2-7809-1ABB-8108-9AEF73EF68E6}"/>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7338CD00-7FD2-60AF-8D09-401D867DE4D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64C16965-47E8-EE25-90EF-8755C6702BAC}"/>
              </a:ext>
            </a:extLst>
          </p:cNvPr>
          <p:cNvSpPr txBox="1">
            <a:spLocks/>
          </p:cNvSpPr>
          <p:nvPr/>
        </p:nvSpPr>
        <p:spPr>
          <a:xfrm>
            <a:off x="8585200" y="4860128"/>
            <a:ext cx="50046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129</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2D3A7B81-475F-7E50-B88A-BEEDA26EDEBF}"/>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341C7DA1-93FF-8FB7-1235-A134737AEBE7}"/>
              </a:ext>
            </a:extLst>
          </p:cNvPr>
          <p:cNvSpPr txBox="1">
            <a:spLocks/>
          </p:cNvSpPr>
          <p:nvPr/>
        </p:nvSpPr>
        <p:spPr>
          <a:xfrm>
            <a:off x="4445198" y="0"/>
            <a:ext cx="3967701"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If the appraisal notes visible infestation and the Underwriter calls for a pest inspection how many days do you have to redisclose the fee? </a:t>
            </a:r>
          </a:p>
          <a:p>
            <a:pPr algn="l">
              <a:lnSpc>
                <a:spcPct val="100000"/>
              </a:lnSpc>
              <a:spcBef>
                <a:spcPts val="2000"/>
              </a:spcBef>
            </a:pPr>
            <a:r>
              <a:rPr lang="en-US" b="1" i="1" dirty="0">
                <a:solidFill>
                  <a:srgbClr val="156B62"/>
                </a:solidFill>
                <a:latin typeface="Arial" panose="020B0604020202020204" pitchFamily="34" charset="0"/>
                <a:cs typeface="Arial" panose="020B0604020202020204" pitchFamily="34" charset="0"/>
              </a:rPr>
              <a:t>Within 3 days of the loan condition.</a:t>
            </a:r>
          </a:p>
        </p:txBody>
      </p:sp>
      <p:pic>
        <p:nvPicPr>
          <p:cNvPr id="6" name="Picture 5" descr="A clipboard and pen on a white circle&#10;&#10;AI-generated content may be incorrect.">
            <a:extLst>
              <a:ext uri="{FF2B5EF4-FFF2-40B4-BE49-F238E27FC236}">
                <a16:creationId xmlns:a16="http://schemas.microsoft.com/office/drawing/2014/main" id="{7916E568-7BF1-33DD-2D04-586D24A1764C}"/>
              </a:ext>
            </a:extLst>
          </p:cNvPr>
          <p:cNvPicPr>
            <a:picLocks noChangeAspect="1"/>
          </p:cNvPicPr>
          <p:nvPr/>
        </p:nvPicPr>
        <p:blipFill>
          <a:blip r:embed="rId5"/>
          <a:stretch>
            <a:fillRect/>
          </a:stretch>
        </p:blipFill>
        <p:spPr>
          <a:xfrm>
            <a:off x="931658" y="1697141"/>
            <a:ext cx="1747499" cy="1747499"/>
          </a:xfrm>
          <a:prstGeom prst="rect">
            <a:avLst/>
          </a:prstGeom>
        </p:spPr>
      </p:pic>
    </p:spTree>
    <p:extLst>
      <p:ext uri="{BB962C8B-B14F-4D97-AF65-F5344CB8AC3E}">
        <p14:creationId xmlns:p14="http://schemas.microsoft.com/office/powerpoint/2010/main" val="3843213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105F1CE-A5AA-898A-8B02-DF6A91E9CA54}"/>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BE4E9039-C799-2115-4570-A3C05F8E0585}"/>
                </a:ext>
              </a:extLst>
            </p:cNvPr>
            <p:cNvSpPr/>
            <p:nvPr/>
          </p:nvSpPr>
          <p:spPr>
            <a:xfrm>
              <a:off x="0" y="1"/>
              <a:ext cx="3303037" cy="5143500"/>
            </a:xfrm>
            <a:prstGeom prst="rect">
              <a:avLst/>
            </a:prstGeom>
            <a:solidFill>
              <a:srgbClr val="1A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010443C-A5A1-44D8-CC7F-B51CD45D078C}"/>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p:spPr>
        </p:pic>
      </p:grpSp>
      <p:pic>
        <p:nvPicPr>
          <p:cNvPr id="6" name="Picture 5">
            <a:extLst>
              <a:ext uri="{FF2B5EF4-FFF2-40B4-BE49-F238E27FC236}">
                <a16:creationId xmlns:a16="http://schemas.microsoft.com/office/drawing/2014/main" id="{04A17F64-05FA-20C6-CBFF-E4EB2A9D3A87}"/>
              </a:ext>
            </a:extLst>
          </p:cNvPr>
          <p:cNvPicPr>
            <a:picLocks noChangeAspect="1"/>
          </p:cNvPicPr>
          <p:nvPr/>
        </p:nvPicPr>
        <p:blipFill>
          <a:blip r:embed="rId4"/>
          <a:stretch>
            <a:fillRect/>
          </a:stretch>
        </p:blipFill>
        <p:spPr>
          <a:xfrm>
            <a:off x="655110" y="1696408"/>
            <a:ext cx="1749206" cy="1749206"/>
          </a:xfrm>
          <a:prstGeom prst="rect">
            <a:avLst/>
          </a:prstGeom>
        </p:spPr>
      </p:pic>
      <p:sp>
        <p:nvSpPr>
          <p:cNvPr id="4" name="Content Placeholder 1">
            <a:extLst>
              <a:ext uri="{FF2B5EF4-FFF2-40B4-BE49-F238E27FC236}">
                <a16:creationId xmlns:a16="http://schemas.microsoft.com/office/drawing/2014/main" id="{1D10BAAC-8C01-AEE5-8793-5483A9989B4B}"/>
              </a:ext>
            </a:extLst>
          </p:cNvPr>
          <p:cNvSpPr txBox="1">
            <a:spLocks/>
          </p:cNvSpPr>
          <p:nvPr/>
        </p:nvSpPr>
        <p:spPr>
          <a:xfrm>
            <a:off x="3582338" y="-1"/>
            <a:ext cx="5067886"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200"/>
              </a:spcBef>
            </a:pPr>
            <a:r>
              <a:rPr lang="en-US" sz="2400" b="1" dirty="0">
                <a:solidFill>
                  <a:srgbClr val="0E5993"/>
                </a:solidFill>
                <a:latin typeface="Arial Black" panose="020B0604020202020204" pitchFamily="34" charset="0"/>
                <a:cs typeface="Arial Black" panose="020B0604020202020204" pitchFamily="34" charset="0"/>
              </a:rPr>
              <a:t>What If I Outlive The Loan?</a:t>
            </a:r>
          </a:p>
          <a:p>
            <a:pPr marL="285750" indent="-285750">
              <a:spcBef>
                <a:spcPts val="2000"/>
              </a:spcBef>
              <a:buFont typeface="Arial" panose="020B0604020202020204" pitchFamily="34" charset="0"/>
              <a:buChar char="•"/>
            </a:pPr>
            <a:r>
              <a:rPr lang="en-US" altLang="en-US" sz="1800" b="1" dirty="0">
                <a:latin typeface="Arial" panose="020B0604020202020204" pitchFamily="34" charset="0"/>
                <a:cs typeface="Arial" panose="020B0604020202020204" pitchFamily="34" charset="0"/>
              </a:rPr>
              <a:t>Give it a try! </a:t>
            </a:r>
            <a:r>
              <a:rPr lang="en-US" altLang="en-US" sz="1800" dirty="0">
                <a:latin typeface="Arial" panose="020B0604020202020204" pitchFamily="34" charset="0"/>
                <a:cs typeface="Arial" panose="020B0604020202020204" pitchFamily="34" charset="0"/>
              </a:rPr>
              <a:t>HUD guidance states that loans are due on the youngest borrower’s 150</a:t>
            </a:r>
            <a:r>
              <a:rPr lang="en-US" altLang="en-US" sz="1800" baseline="30000" dirty="0">
                <a:latin typeface="Arial" panose="020B0604020202020204" pitchFamily="34" charset="0"/>
                <a:cs typeface="Arial" panose="020B0604020202020204" pitchFamily="34" charset="0"/>
              </a:rPr>
              <a:t>th</a:t>
            </a:r>
            <a:r>
              <a:rPr lang="en-US" altLang="en-US" sz="1800" dirty="0">
                <a:latin typeface="Arial" panose="020B0604020202020204" pitchFamily="34" charset="0"/>
                <a:cs typeface="Arial" panose="020B0604020202020204" pitchFamily="34" charset="0"/>
              </a:rPr>
              <a:t> birthday. </a:t>
            </a:r>
          </a:p>
          <a:p>
            <a:pPr marL="285750" indent="-285750">
              <a:spcBef>
                <a:spcPts val="500"/>
              </a:spcBef>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Non-Recourse means that the borrower will not owe more than the home is worth at the time it is sold.</a:t>
            </a:r>
          </a:p>
          <a:p>
            <a:pPr marL="285750" indent="-285750">
              <a:spcBef>
                <a:spcPts val="500"/>
              </a:spcBef>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Borrowers continue to be responsible for maintenance of the home as well as taxes and HOI.</a:t>
            </a:r>
          </a:p>
        </p:txBody>
      </p:sp>
    </p:spTree>
    <p:extLst>
      <p:ext uri="{BB962C8B-B14F-4D97-AF65-F5344CB8AC3E}">
        <p14:creationId xmlns:p14="http://schemas.microsoft.com/office/powerpoint/2010/main" val="382735538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2E6A5-93C2-830D-46BB-BDF569A6C71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D41847D-2914-8AE9-C555-95FAE0107687}"/>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440314B4-E379-2F4D-4489-00DADD30307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DE1921A4-39D9-D006-C3C9-35749EE3FC2B}"/>
              </a:ext>
            </a:extLst>
          </p:cNvPr>
          <p:cNvSpPr txBox="1">
            <a:spLocks/>
          </p:cNvSpPr>
          <p:nvPr/>
        </p:nvSpPr>
        <p:spPr>
          <a:xfrm>
            <a:off x="8696682" y="4860128"/>
            <a:ext cx="388985"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130</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E2095D0F-BE53-5543-7831-B40C349FB4E9}"/>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27F67A8C-4984-EE4D-1A40-79984AAED6D0}"/>
              </a:ext>
            </a:extLst>
          </p:cNvPr>
          <p:cNvSpPr txBox="1">
            <a:spLocks/>
          </p:cNvSpPr>
          <p:nvPr/>
        </p:nvSpPr>
        <p:spPr>
          <a:xfrm>
            <a:off x="4445198" y="0"/>
            <a:ext cx="4159786"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Selling Reverses</a:t>
            </a:r>
            <a:endParaRPr lang="en-US" sz="1600" dirty="0">
              <a:solidFill>
                <a:srgbClr val="343433"/>
              </a:solidFill>
              <a:latin typeface="Arial" panose="020B0604020202020204" pitchFamily="34" charset="0"/>
              <a:cs typeface="Arial" panose="020B0604020202020204" pitchFamily="34" charset="0"/>
            </a:endParaRPr>
          </a:p>
        </p:txBody>
      </p:sp>
      <p:sp>
        <p:nvSpPr>
          <p:cNvPr id="9" name="Content Placeholder 1">
            <a:extLst>
              <a:ext uri="{FF2B5EF4-FFF2-40B4-BE49-F238E27FC236}">
                <a16:creationId xmlns:a16="http://schemas.microsoft.com/office/drawing/2014/main" id="{D9D9D891-04B0-00A1-C746-3425000B6955}"/>
              </a:ext>
            </a:extLst>
          </p:cNvPr>
          <p:cNvSpPr txBox="1">
            <a:spLocks/>
          </p:cNvSpPr>
          <p:nvPr/>
        </p:nvSpPr>
        <p:spPr>
          <a:xfrm>
            <a:off x="447318" y="0"/>
            <a:ext cx="2509242"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2400" b="1" dirty="0">
                <a:solidFill>
                  <a:schemeClr val="bg1"/>
                </a:solidFill>
                <a:latin typeface="Arial Black" panose="020B0604020202020204" pitchFamily="34" charset="0"/>
                <a:cs typeface="Arial Black" panose="020B0604020202020204" pitchFamily="34" charset="0"/>
              </a:rPr>
              <a:t>AGENDA – PART IV</a:t>
            </a:r>
            <a:endParaRPr lang="en-US" sz="1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645818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3230B-63C0-25DD-2A80-51E9CFBAFC2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3D72EC7-B0BF-68A6-6DF4-D7622E6BBCCC}"/>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2258A5AB-4639-F432-693C-7A7D86124B39}"/>
              </a:ext>
            </a:extLst>
          </p:cNvPr>
          <p:cNvSpPr txBox="1">
            <a:spLocks/>
          </p:cNvSpPr>
          <p:nvPr/>
        </p:nvSpPr>
        <p:spPr>
          <a:xfrm>
            <a:off x="247208" y="152402"/>
            <a:ext cx="8896792" cy="1137284"/>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First Contact</a:t>
            </a:r>
            <a:endParaRPr lang="en-US" sz="2400" dirty="0">
              <a:solidFill>
                <a:srgbClr val="343433"/>
              </a:solidFill>
              <a:latin typeface="Arial" panose="020B0604020202020204" pitchFamily="34" charset="0"/>
              <a:cs typeface="Arial" panose="020B0604020202020204" pitchFamily="34" charset="0"/>
            </a:endParaRPr>
          </a:p>
        </p:txBody>
      </p:sp>
      <p:graphicFrame>
        <p:nvGraphicFramePr>
          <p:cNvPr id="3" name="Content Placeholder 2">
            <a:extLst>
              <a:ext uri="{FF2B5EF4-FFF2-40B4-BE49-F238E27FC236}">
                <a16:creationId xmlns:a16="http://schemas.microsoft.com/office/drawing/2014/main" id="{CEB78138-9D0A-880D-B715-C055EBC0F2D9}"/>
              </a:ext>
            </a:extLst>
          </p:cNvPr>
          <p:cNvGraphicFramePr>
            <a:graphicFrameLocks/>
          </p:cNvGraphicFramePr>
          <p:nvPr>
            <p:extLst>
              <p:ext uri="{D42A27DB-BD31-4B8C-83A1-F6EECF244321}">
                <p14:modId xmlns:p14="http://schemas.microsoft.com/office/powerpoint/2010/main" val="2464355648"/>
              </p:ext>
            </p:extLst>
          </p:nvPr>
        </p:nvGraphicFramePr>
        <p:xfrm>
          <a:off x="604897" y="1137285"/>
          <a:ext cx="4339501" cy="36577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D7B8A20F-5167-7A6E-CCEE-D1AC835DD631}"/>
              </a:ext>
            </a:extLst>
          </p:cNvPr>
          <p:cNvSpPr txBox="1"/>
          <p:nvPr/>
        </p:nvSpPr>
        <p:spPr bwMode="auto">
          <a:xfrm>
            <a:off x="5302086" y="0"/>
            <a:ext cx="3355463" cy="5143499"/>
          </a:xfrm>
          <a:prstGeom prst="rect">
            <a:avLst/>
          </a:prstGeom>
          <a:noFill/>
          <a:ln>
            <a:noFill/>
          </a:ln>
        </p:spPr>
        <p:txBody>
          <a:bodyPr vert="horz" wrap="square" lIns="91440" tIns="45720" rIns="91440" bIns="45720" numCol="1" rtlCol="0" anchor="ctr" anchorCtr="0" compatLnSpc="1">
            <a:prstTxWarp prst="textNoShape">
              <a:avLst/>
            </a:prstTxWarp>
            <a:normAutofit/>
          </a:bodyPr>
          <a:lstStyle/>
          <a:p>
            <a:pPr algn="ctr" defTabSz="682625" eaLnBrk="1" hangingPunct="1">
              <a:spcBef>
                <a:spcPts val="750"/>
              </a:spcBef>
            </a:pPr>
            <a:r>
              <a:rPr lang="en-US" sz="2000" b="1" cap="small" dirty="0">
                <a:solidFill>
                  <a:srgbClr val="156B62"/>
                </a:solidFill>
                <a:latin typeface="Arial" panose="020B0604020202020204" pitchFamily="34" charset="0"/>
                <a:cs typeface="Arial" panose="020B0604020202020204" pitchFamily="34" charset="0"/>
              </a:rPr>
              <a:t>Good to Know</a:t>
            </a:r>
          </a:p>
          <a:p>
            <a:pPr marL="285750" indent="-285750" defTabSz="682625" eaLnBrk="1" hangingPunct="1">
              <a:spcBef>
                <a:spcPts val="75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It’s still a mortgage, but it’s a different sale.</a:t>
            </a:r>
          </a:p>
          <a:p>
            <a:pPr marL="285750" indent="-285750" defTabSz="682625" eaLnBrk="1" hangingPunct="1">
              <a:spcBef>
                <a:spcPts val="75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May take several calls or visits before decision-making</a:t>
            </a:r>
          </a:p>
          <a:p>
            <a:pPr marL="285750" indent="-285750" defTabSz="682625" eaLnBrk="1" hangingPunct="1">
              <a:spcBef>
                <a:spcPts val="75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Get decision makers involved early</a:t>
            </a:r>
          </a:p>
          <a:p>
            <a:pPr marL="285750" indent="-285750" defTabSz="682625" eaLnBrk="1" hangingPunct="1">
              <a:spcBef>
                <a:spcPts val="75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Decision is often emotional</a:t>
            </a:r>
          </a:p>
        </p:txBody>
      </p:sp>
    </p:spTree>
    <p:extLst>
      <p:ext uri="{BB962C8B-B14F-4D97-AF65-F5344CB8AC3E}">
        <p14:creationId xmlns:p14="http://schemas.microsoft.com/office/powerpoint/2010/main" val="109313296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735AE-A205-E667-A529-8E6902528A3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AB31103-AF9F-0590-22C3-2B337725D249}"/>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E9A08362-B369-E400-0515-6465D8C6E851}"/>
              </a:ext>
            </a:extLst>
          </p:cNvPr>
          <p:cNvSpPr txBox="1">
            <a:spLocks/>
          </p:cNvSpPr>
          <p:nvPr/>
        </p:nvSpPr>
        <p:spPr>
          <a:xfrm>
            <a:off x="898100" y="1"/>
            <a:ext cx="7589779" cy="1364445"/>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INVOLVE THE CLIENT</a:t>
            </a:r>
            <a:endParaRPr lang="en-US" dirty="0">
              <a:solidFill>
                <a:srgbClr val="343433"/>
              </a:solidFill>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605A64A1-A753-9907-9DA4-421C9897B1AE}"/>
              </a:ext>
            </a:extLst>
          </p:cNvPr>
          <p:cNvGrpSpPr/>
          <p:nvPr/>
        </p:nvGrpSpPr>
        <p:grpSpPr>
          <a:xfrm>
            <a:off x="899031" y="1364446"/>
            <a:ext cx="7588852" cy="1243313"/>
            <a:chOff x="0" y="197652"/>
            <a:chExt cx="7589779" cy="1015763"/>
          </a:xfrm>
        </p:grpSpPr>
        <p:sp>
          <p:nvSpPr>
            <p:cNvPr id="14" name="Up Arrow Callout 13">
              <a:extLst>
                <a:ext uri="{FF2B5EF4-FFF2-40B4-BE49-F238E27FC236}">
                  <a16:creationId xmlns:a16="http://schemas.microsoft.com/office/drawing/2014/main" id="{E9017780-2B0A-79ED-CC94-1DC549E47A5F}"/>
                </a:ext>
              </a:extLst>
            </p:cNvPr>
            <p:cNvSpPr/>
            <p:nvPr/>
          </p:nvSpPr>
          <p:spPr>
            <a:xfrm rot="10800000">
              <a:off x="0" y="197653"/>
              <a:ext cx="7589779" cy="1015762"/>
            </a:xfrm>
            <a:prstGeom prst="upArrowCallout">
              <a:avLst/>
            </a:prstGeom>
            <a:solidFill>
              <a:srgbClr val="0E5993"/>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dirty="0"/>
            </a:p>
          </p:txBody>
        </p:sp>
        <p:sp>
          <p:nvSpPr>
            <p:cNvPr id="15" name="Up Arrow Callout 16">
              <a:extLst>
                <a:ext uri="{FF2B5EF4-FFF2-40B4-BE49-F238E27FC236}">
                  <a16:creationId xmlns:a16="http://schemas.microsoft.com/office/drawing/2014/main" id="{FA56FDDD-49A9-C37B-046A-9667FEA838ED}"/>
                </a:ext>
              </a:extLst>
            </p:cNvPr>
            <p:cNvSpPr txBox="1"/>
            <p:nvPr/>
          </p:nvSpPr>
          <p:spPr>
            <a:xfrm>
              <a:off x="0" y="197652"/>
              <a:ext cx="7589779" cy="661586"/>
            </a:xfrm>
            <a:prstGeom prst="rect">
              <a:avLst/>
            </a:prstGeom>
            <a:solidFill>
              <a:srgbClr val="0E5993"/>
            </a:solidFill>
          </p:spPr>
          <p:style>
            <a:lnRef idx="0">
              <a:scrgbClr r="0" g="0" b="0"/>
            </a:lnRef>
            <a:fillRef idx="0">
              <a:scrgbClr r="0" g="0" b="0"/>
            </a:fillRef>
            <a:effectRef idx="0">
              <a:scrgbClr r="0" g="0" b="0"/>
            </a:effectRef>
            <a:fontRef idx="minor">
              <a:schemeClr val="lt1"/>
            </a:fontRef>
          </p:style>
          <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Clients want information, provide brief definition of a reverse mortgage</a:t>
              </a:r>
            </a:p>
          </p:txBody>
        </p:sp>
      </p:grpSp>
      <p:graphicFrame>
        <p:nvGraphicFramePr>
          <p:cNvPr id="28" name="Table 27">
            <a:extLst>
              <a:ext uri="{FF2B5EF4-FFF2-40B4-BE49-F238E27FC236}">
                <a16:creationId xmlns:a16="http://schemas.microsoft.com/office/drawing/2014/main" id="{688B1651-63F1-770B-F582-2269C9762D1B}"/>
              </a:ext>
            </a:extLst>
          </p:cNvPr>
          <p:cNvGraphicFramePr>
            <a:graphicFrameLocks noGrp="1"/>
          </p:cNvGraphicFramePr>
          <p:nvPr>
            <p:extLst>
              <p:ext uri="{D42A27DB-BD31-4B8C-83A1-F6EECF244321}">
                <p14:modId xmlns:p14="http://schemas.microsoft.com/office/powerpoint/2010/main" val="1262477173"/>
              </p:ext>
            </p:extLst>
          </p:nvPr>
        </p:nvGraphicFramePr>
        <p:xfrm>
          <a:off x="899029" y="2745032"/>
          <a:ext cx="7588850" cy="1344208"/>
        </p:xfrm>
        <a:graphic>
          <a:graphicData uri="http://schemas.openxmlformats.org/drawingml/2006/table">
            <a:tbl>
              <a:tblPr firstRow="1" bandRow="1">
                <a:tableStyleId>{5C22544A-7EE6-4342-B048-85BDC9FD1C3A}</a:tableStyleId>
              </a:tblPr>
              <a:tblGrid>
                <a:gridCol w="1517770">
                  <a:extLst>
                    <a:ext uri="{9D8B030D-6E8A-4147-A177-3AD203B41FA5}">
                      <a16:colId xmlns:a16="http://schemas.microsoft.com/office/drawing/2014/main" val="1732147157"/>
                    </a:ext>
                  </a:extLst>
                </a:gridCol>
                <a:gridCol w="1517770">
                  <a:extLst>
                    <a:ext uri="{9D8B030D-6E8A-4147-A177-3AD203B41FA5}">
                      <a16:colId xmlns:a16="http://schemas.microsoft.com/office/drawing/2014/main" val="1550577852"/>
                    </a:ext>
                  </a:extLst>
                </a:gridCol>
                <a:gridCol w="1517770">
                  <a:extLst>
                    <a:ext uri="{9D8B030D-6E8A-4147-A177-3AD203B41FA5}">
                      <a16:colId xmlns:a16="http://schemas.microsoft.com/office/drawing/2014/main" val="1141325482"/>
                    </a:ext>
                  </a:extLst>
                </a:gridCol>
                <a:gridCol w="1517770">
                  <a:extLst>
                    <a:ext uri="{9D8B030D-6E8A-4147-A177-3AD203B41FA5}">
                      <a16:colId xmlns:a16="http://schemas.microsoft.com/office/drawing/2014/main" val="2883355906"/>
                    </a:ext>
                  </a:extLst>
                </a:gridCol>
                <a:gridCol w="1517770">
                  <a:extLst>
                    <a:ext uri="{9D8B030D-6E8A-4147-A177-3AD203B41FA5}">
                      <a16:colId xmlns:a16="http://schemas.microsoft.com/office/drawing/2014/main" val="4110529439"/>
                    </a:ext>
                  </a:extLst>
                </a:gridCol>
              </a:tblGrid>
              <a:tr h="521248">
                <a:tc gridSpan="5">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kern="1200" dirty="0">
                          <a:latin typeface="Arial" panose="020B0604020202020204" pitchFamily="34" charset="0"/>
                          <a:cs typeface="Arial" panose="020B0604020202020204" pitchFamily="34" charset="0"/>
                        </a:rPr>
                        <a:t>Have client write down 5 quick product features:</a:t>
                      </a:r>
                    </a:p>
                  </a:txBody>
                  <a:tcPr anchor="ctr">
                    <a:solidFill>
                      <a:srgbClr val="0E5993"/>
                    </a:solidFill>
                  </a:tcPr>
                </a:tc>
                <a:tc hMerge="1">
                  <a:txBody>
                    <a:bodyPr/>
                    <a:lstStyle/>
                    <a:p>
                      <a:pPr algn="ctr"/>
                      <a:endParaRPr lang="en-US" dirty="0"/>
                    </a:p>
                  </a:txBody>
                  <a:tcPr anchor="ctr"/>
                </a:tc>
                <a:tc hMerge="1">
                  <a:txBody>
                    <a:bodyPr/>
                    <a:lstStyle/>
                    <a:p>
                      <a:pPr algn="ctr"/>
                      <a:endParaRPr lang="en-US" dirty="0"/>
                    </a:p>
                  </a:txBody>
                  <a:tcPr anchor="ctr"/>
                </a:tc>
                <a:tc hMerge="1">
                  <a:txBody>
                    <a:bodyPr/>
                    <a:lstStyle/>
                    <a:p>
                      <a:pPr algn="ctr"/>
                      <a:endParaRPr lang="en-US" dirty="0"/>
                    </a:p>
                  </a:txBody>
                  <a:tcPr anchor="ctr"/>
                </a:tc>
                <a:tc hMerge="1">
                  <a:txBody>
                    <a:bodyPr/>
                    <a:lstStyle/>
                    <a:p>
                      <a:pPr algn="ctr"/>
                      <a:endParaRPr lang="en-US" dirty="0"/>
                    </a:p>
                  </a:txBody>
                  <a:tcPr anchor="ctr"/>
                </a:tc>
                <a:extLst>
                  <a:ext uri="{0D108BD9-81ED-4DB2-BD59-A6C34878D82A}">
                    <a16:rowId xmlns:a16="http://schemas.microsoft.com/office/drawing/2014/main" val="4144258324"/>
                  </a:ext>
                </a:extLst>
              </a:tr>
              <a:tr h="52124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200" kern="1200" dirty="0">
                          <a:solidFill>
                            <a:srgbClr val="343433"/>
                          </a:solidFill>
                          <a:latin typeface="Arial" panose="020B0604020202020204" pitchFamily="34" charset="0"/>
                          <a:cs typeface="Arial" panose="020B0604020202020204" pitchFamily="34" charset="0"/>
                        </a:rPr>
                        <a:t>No monthly mortgage payment required</a:t>
                      </a:r>
                    </a:p>
                  </a:txBody>
                  <a:tcPr anchor="ctr"/>
                </a:tc>
                <a:tc>
                  <a:txBody>
                    <a:bodyPr/>
                    <a:lstStyle/>
                    <a:p>
                      <a:pPr marL="0" lvl="0" indent="0" algn="ctr" defTabSz="488950">
                        <a:lnSpc>
                          <a:spcPct val="90000"/>
                        </a:lnSpc>
                        <a:spcBef>
                          <a:spcPct val="0"/>
                        </a:spcBef>
                        <a:spcAft>
                          <a:spcPct val="35000"/>
                        </a:spcAft>
                        <a:buNone/>
                      </a:pPr>
                      <a:r>
                        <a:rPr lang="en-US" sz="1200" kern="1200" dirty="0"/>
                        <a:t>Proceeds available tax-free</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200" kern="1200" dirty="0">
                          <a:solidFill>
                            <a:srgbClr val="343433"/>
                          </a:solidFill>
                          <a:latin typeface="Arial" panose="020B0604020202020204" pitchFamily="34" charset="0"/>
                          <a:cs typeface="Arial" panose="020B0604020202020204" pitchFamily="34" charset="0"/>
                        </a:rPr>
                        <a:t>Spousal protection (HECM)</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200" kern="1200" dirty="0">
                          <a:solidFill>
                            <a:srgbClr val="343433"/>
                          </a:solidFill>
                          <a:latin typeface="Arial" panose="020B0604020202020204" pitchFamily="34" charset="0"/>
                          <a:cs typeface="Arial" panose="020B0604020202020204" pitchFamily="34" charset="0"/>
                        </a:rPr>
                        <a:t>You remain on title (no one is added)</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200" kern="1200" dirty="0">
                          <a:solidFill>
                            <a:srgbClr val="343433"/>
                          </a:solidFill>
                          <a:latin typeface="Arial" panose="020B0604020202020204" pitchFamily="34" charset="0"/>
                          <a:cs typeface="Arial" panose="020B0604020202020204" pitchFamily="34" charset="0"/>
                        </a:rPr>
                        <a:t>Heirs do not have to pay back more than the home is worth</a:t>
                      </a:r>
                      <a:endParaRPr lang="en-US" sz="1200" dirty="0">
                        <a:solidFill>
                          <a:srgbClr val="343433"/>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035003102"/>
                  </a:ext>
                </a:extLst>
              </a:tr>
            </a:tbl>
          </a:graphicData>
        </a:graphic>
      </p:graphicFrame>
    </p:spTree>
    <p:extLst>
      <p:ext uri="{BB962C8B-B14F-4D97-AF65-F5344CB8AC3E}">
        <p14:creationId xmlns:p14="http://schemas.microsoft.com/office/powerpoint/2010/main" val="252649453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E6F1B-529D-F8EF-82CC-0BB5076BA6B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6FFE7B2-333F-D132-C85E-BEC06A52DC2E}"/>
              </a:ext>
            </a:extLst>
          </p:cNvPr>
          <p:cNvSpPr/>
          <p:nvPr/>
        </p:nvSpPr>
        <p:spPr>
          <a:xfrm>
            <a:off x="6898888" y="4401016"/>
            <a:ext cx="1991112" cy="55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E1ADEFA-EB68-9326-48B6-A75F3ED75C01}"/>
              </a:ext>
            </a:extLst>
          </p:cNvPr>
          <p:cNvSpPr/>
          <p:nvPr/>
        </p:nvSpPr>
        <p:spPr>
          <a:xfrm>
            <a:off x="0" y="1"/>
            <a:ext cx="3362841"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E4DBF9BD-9C7C-C887-09C7-3E6761C6D5E8}"/>
              </a:ext>
            </a:extLst>
          </p:cNvPr>
          <p:cNvPicPr>
            <a:picLocks noChangeAspect="1"/>
          </p:cNvPicPr>
          <p:nvPr/>
        </p:nvPicPr>
        <p:blipFill rotWithShape="1">
          <a:blip r:embed="rId3"/>
          <a:srcRect l="45210" t="16897" r="22217" b="59963"/>
          <a:stretch/>
        </p:blipFill>
        <p:spPr>
          <a:xfrm rot="16200000">
            <a:off x="582811" y="2343151"/>
            <a:ext cx="5143499" cy="457199"/>
          </a:xfrm>
          <a:prstGeom prst="rect">
            <a:avLst/>
          </a:prstGeom>
          <a:ln>
            <a:noFill/>
          </a:ln>
        </p:spPr>
      </p:pic>
      <p:sp>
        <p:nvSpPr>
          <p:cNvPr id="2" name="Content Placeholder 1">
            <a:extLst>
              <a:ext uri="{FF2B5EF4-FFF2-40B4-BE49-F238E27FC236}">
                <a16:creationId xmlns:a16="http://schemas.microsoft.com/office/drawing/2014/main" id="{F020DE76-0641-5FEE-212C-AA85D9940680}"/>
              </a:ext>
            </a:extLst>
          </p:cNvPr>
          <p:cNvSpPr txBox="1">
            <a:spLocks/>
          </p:cNvSpPr>
          <p:nvPr/>
        </p:nvSpPr>
        <p:spPr>
          <a:xfrm>
            <a:off x="447318" y="0"/>
            <a:ext cx="2621002"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Uncover True Goals</a:t>
            </a:r>
          </a:p>
        </p:txBody>
      </p:sp>
      <p:pic>
        <p:nvPicPr>
          <p:cNvPr id="9" name="Picture 8">
            <a:extLst>
              <a:ext uri="{FF2B5EF4-FFF2-40B4-BE49-F238E27FC236}">
                <a16:creationId xmlns:a16="http://schemas.microsoft.com/office/drawing/2014/main" id="{4B91521B-3BF9-E508-C8F3-E2FD42D2287F}"/>
              </a:ext>
            </a:extLst>
          </p:cNvPr>
          <p:cNvPicPr>
            <a:picLocks noChangeAspect="1"/>
          </p:cNvPicPr>
          <p:nvPr/>
        </p:nvPicPr>
        <p:blipFill>
          <a:blip r:embed="rId4"/>
          <a:stretch>
            <a:fillRect/>
          </a:stretch>
        </p:blipFill>
        <p:spPr>
          <a:xfrm>
            <a:off x="4348728" y="538543"/>
            <a:ext cx="1463040" cy="1463040"/>
          </a:xfrm>
          <a:prstGeom prst="rect">
            <a:avLst/>
          </a:prstGeom>
        </p:spPr>
      </p:pic>
      <p:pic>
        <p:nvPicPr>
          <p:cNvPr id="11" name="Picture 10">
            <a:extLst>
              <a:ext uri="{FF2B5EF4-FFF2-40B4-BE49-F238E27FC236}">
                <a16:creationId xmlns:a16="http://schemas.microsoft.com/office/drawing/2014/main" id="{61D7D21F-A761-F3F7-A5C8-85E42E0E9816}"/>
              </a:ext>
            </a:extLst>
          </p:cNvPr>
          <p:cNvPicPr>
            <a:picLocks noChangeAspect="1"/>
          </p:cNvPicPr>
          <p:nvPr/>
        </p:nvPicPr>
        <p:blipFill>
          <a:blip r:embed="rId5"/>
          <a:stretch>
            <a:fillRect/>
          </a:stretch>
        </p:blipFill>
        <p:spPr>
          <a:xfrm>
            <a:off x="4348728" y="2749179"/>
            <a:ext cx="1463040" cy="1463040"/>
          </a:xfrm>
          <a:prstGeom prst="rect">
            <a:avLst/>
          </a:prstGeom>
        </p:spPr>
      </p:pic>
      <p:pic>
        <p:nvPicPr>
          <p:cNvPr id="12" name="Picture 11">
            <a:extLst>
              <a:ext uri="{FF2B5EF4-FFF2-40B4-BE49-F238E27FC236}">
                <a16:creationId xmlns:a16="http://schemas.microsoft.com/office/drawing/2014/main" id="{DBD499FF-1091-5018-8E68-A38966862C97}"/>
              </a:ext>
            </a:extLst>
          </p:cNvPr>
          <p:cNvPicPr>
            <a:picLocks noChangeAspect="1"/>
          </p:cNvPicPr>
          <p:nvPr/>
        </p:nvPicPr>
        <p:blipFill>
          <a:blip r:embed="rId6"/>
          <a:stretch>
            <a:fillRect/>
          </a:stretch>
        </p:blipFill>
        <p:spPr>
          <a:xfrm>
            <a:off x="6451848" y="538543"/>
            <a:ext cx="1463040" cy="1463040"/>
          </a:xfrm>
          <a:prstGeom prst="rect">
            <a:avLst/>
          </a:prstGeom>
        </p:spPr>
      </p:pic>
      <p:pic>
        <p:nvPicPr>
          <p:cNvPr id="13" name="Picture 12">
            <a:extLst>
              <a:ext uri="{FF2B5EF4-FFF2-40B4-BE49-F238E27FC236}">
                <a16:creationId xmlns:a16="http://schemas.microsoft.com/office/drawing/2014/main" id="{2BED3007-E36B-805C-5D4F-49D16478F558}"/>
              </a:ext>
            </a:extLst>
          </p:cNvPr>
          <p:cNvPicPr>
            <a:picLocks noChangeAspect="1"/>
          </p:cNvPicPr>
          <p:nvPr/>
        </p:nvPicPr>
        <p:blipFill>
          <a:blip r:embed="rId7"/>
          <a:stretch>
            <a:fillRect/>
          </a:stretch>
        </p:blipFill>
        <p:spPr>
          <a:xfrm>
            <a:off x="6451848" y="2749179"/>
            <a:ext cx="1463040" cy="1463040"/>
          </a:xfrm>
          <a:prstGeom prst="rect">
            <a:avLst/>
          </a:prstGeom>
        </p:spPr>
      </p:pic>
      <p:sp>
        <p:nvSpPr>
          <p:cNvPr id="14" name="TextBox 13">
            <a:extLst>
              <a:ext uri="{FF2B5EF4-FFF2-40B4-BE49-F238E27FC236}">
                <a16:creationId xmlns:a16="http://schemas.microsoft.com/office/drawing/2014/main" id="{0FA2516E-339B-B140-6479-E1FEDC594B25}"/>
              </a:ext>
            </a:extLst>
          </p:cNvPr>
          <p:cNvSpPr txBox="1"/>
          <p:nvPr/>
        </p:nvSpPr>
        <p:spPr>
          <a:xfrm>
            <a:off x="4348728" y="2057493"/>
            <a:ext cx="1463040" cy="437686"/>
          </a:xfrm>
          <a:prstGeom prst="rect">
            <a:avLst/>
          </a:prstGeom>
          <a:noFill/>
        </p:spPr>
        <p:txBody>
          <a:bodyPr wrap="square" rtlCol="0" anchor="ctr">
            <a:noAutofit/>
          </a:bodyPr>
          <a:lstStyle/>
          <a:p>
            <a:pPr algn="ctr"/>
            <a:r>
              <a:rPr lang="en-US" dirty="0">
                <a:solidFill>
                  <a:srgbClr val="343433"/>
                </a:solidFill>
                <a:latin typeface="Arial" panose="020B0604020202020204" pitchFamily="34" charset="0"/>
                <a:cs typeface="Arial" panose="020B0604020202020204" pitchFamily="34" charset="0"/>
              </a:rPr>
              <a:t>Home</a:t>
            </a:r>
          </a:p>
        </p:txBody>
      </p:sp>
      <p:sp>
        <p:nvSpPr>
          <p:cNvPr id="15" name="TextBox 14">
            <a:extLst>
              <a:ext uri="{FF2B5EF4-FFF2-40B4-BE49-F238E27FC236}">
                <a16:creationId xmlns:a16="http://schemas.microsoft.com/office/drawing/2014/main" id="{5EAB511E-A4F5-1679-2381-54FA78556C94}"/>
              </a:ext>
            </a:extLst>
          </p:cNvPr>
          <p:cNvSpPr txBox="1"/>
          <p:nvPr/>
        </p:nvSpPr>
        <p:spPr>
          <a:xfrm>
            <a:off x="6441688" y="2067653"/>
            <a:ext cx="1463040" cy="437686"/>
          </a:xfrm>
          <a:prstGeom prst="rect">
            <a:avLst/>
          </a:prstGeom>
          <a:noFill/>
        </p:spPr>
        <p:txBody>
          <a:bodyPr wrap="square" rtlCol="0" anchor="ctr">
            <a:noAutofit/>
          </a:bodyPr>
          <a:lstStyle/>
          <a:p>
            <a:pPr algn="ctr"/>
            <a:r>
              <a:rPr lang="en-US" dirty="0">
                <a:solidFill>
                  <a:srgbClr val="343433"/>
                </a:solidFill>
                <a:latin typeface="Arial" panose="020B0604020202020204" pitchFamily="34" charset="0"/>
                <a:cs typeface="Arial" panose="020B0604020202020204" pitchFamily="34" charset="0"/>
              </a:rPr>
              <a:t>Lifestyle</a:t>
            </a:r>
          </a:p>
        </p:txBody>
      </p:sp>
      <p:sp>
        <p:nvSpPr>
          <p:cNvPr id="16" name="TextBox 15">
            <a:extLst>
              <a:ext uri="{FF2B5EF4-FFF2-40B4-BE49-F238E27FC236}">
                <a16:creationId xmlns:a16="http://schemas.microsoft.com/office/drawing/2014/main" id="{37B08B0D-B756-CF81-9C10-3A8595020DE0}"/>
              </a:ext>
            </a:extLst>
          </p:cNvPr>
          <p:cNvSpPr txBox="1"/>
          <p:nvPr/>
        </p:nvSpPr>
        <p:spPr>
          <a:xfrm>
            <a:off x="6441688" y="4268129"/>
            <a:ext cx="1463040" cy="437686"/>
          </a:xfrm>
          <a:prstGeom prst="rect">
            <a:avLst/>
          </a:prstGeom>
          <a:noFill/>
        </p:spPr>
        <p:txBody>
          <a:bodyPr wrap="square" rtlCol="0" anchor="ctr">
            <a:noAutofit/>
          </a:bodyPr>
          <a:lstStyle/>
          <a:p>
            <a:pPr algn="ctr"/>
            <a:r>
              <a:rPr lang="en-US" dirty="0">
                <a:solidFill>
                  <a:srgbClr val="343433"/>
                </a:solidFill>
                <a:latin typeface="Arial" panose="020B0604020202020204" pitchFamily="34" charset="0"/>
                <a:cs typeface="Arial" panose="020B0604020202020204" pitchFamily="34" charset="0"/>
              </a:rPr>
              <a:t>Finances</a:t>
            </a:r>
          </a:p>
        </p:txBody>
      </p:sp>
      <p:sp>
        <p:nvSpPr>
          <p:cNvPr id="17" name="TextBox 16">
            <a:extLst>
              <a:ext uri="{FF2B5EF4-FFF2-40B4-BE49-F238E27FC236}">
                <a16:creationId xmlns:a16="http://schemas.microsoft.com/office/drawing/2014/main" id="{C0863B12-ED0D-51F8-4130-519FE6A9D0A3}"/>
              </a:ext>
            </a:extLst>
          </p:cNvPr>
          <p:cNvSpPr txBox="1"/>
          <p:nvPr/>
        </p:nvSpPr>
        <p:spPr>
          <a:xfrm>
            <a:off x="4348728" y="4268129"/>
            <a:ext cx="1463040" cy="437686"/>
          </a:xfrm>
          <a:prstGeom prst="rect">
            <a:avLst/>
          </a:prstGeom>
          <a:noFill/>
        </p:spPr>
        <p:txBody>
          <a:bodyPr wrap="square" rtlCol="0" anchor="ctr">
            <a:noAutofit/>
          </a:bodyPr>
          <a:lstStyle/>
          <a:p>
            <a:pPr algn="ctr"/>
            <a:r>
              <a:rPr lang="en-US" dirty="0">
                <a:solidFill>
                  <a:srgbClr val="343433"/>
                </a:solidFill>
                <a:latin typeface="Arial" panose="020B0604020202020204" pitchFamily="34" charset="0"/>
                <a:cs typeface="Arial" panose="020B0604020202020204" pitchFamily="34" charset="0"/>
              </a:rPr>
              <a:t>Family</a:t>
            </a:r>
          </a:p>
        </p:txBody>
      </p:sp>
    </p:spTree>
    <p:extLst>
      <p:ext uri="{BB962C8B-B14F-4D97-AF65-F5344CB8AC3E}">
        <p14:creationId xmlns:p14="http://schemas.microsoft.com/office/powerpoint/2010/main" val="138576262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E011-DB75-0830-AB68-BFF1E7F5B8A8}"/>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B0EE1C8-7F1B-B433-AE2E-4158024D34D3}"/>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767E6F83-50FE-BC2F-F1E3-650B90268473}"/>
                </a:ext>
              </a:extLst>
            </p:cNvPr>
            <p:cNvSpPr/>
            <p:nvPr/>
          </p:nvSpPr>
          <p:spPr>
            <a:xfrm>
              <a:off x="0" y="1"/>
              <a:ext cx="3303037" cy="5143500"/>
            </a:xfrm>
            <a:prstGeom prst="rect">
              <a:avLst/>
            </a:prstGeom>
            <a:solidFill>
              <a:srgbClr val="1A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404A5492-8BC4-17F5-350C-D578C2038259}"/>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p:spPr>
        </p:pic>
      </p:grpSp>
      <p:sp>
        <p:nvSpPr>
          <p:cNvPr id="4" name="Content Placeholder 1">
            <a:extLst>
              <a:ext uri="{FF2B5EF4-FFF2-40B4-BE49-F238E27FC236}">
                <a16:creationId xmlns:a16="http://schemas.microsoft.com/office/drawing/2014/main" id="{1BB8F792-7DEC-0E7D-8812-626F22740C0C}"/>
              </a:ext>
            </a:extLst>
          </p:cNvPr>
          <p:cNvSpPr txBox="1">
            <a:spLocks/>
          </p:cNvSpPr>
          <p:nvPr/>
        </p:nvSpPr>
        <p:spPr>
          <a:xfrm>
            <a:off x="3582338" y="-1"/>
            <a:ext cx="5067886"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200"/>
              </a:spcBef>
            </a:pPr>
            <a:r>
              <a:rPr lang="en-US" sz="3200" b="1" dirty="0">
                <a:solidFill>
                  <a:srgbClr val="0E5993"/>
                </a:solidFill>
                <a:latin typeface="Arial Black" panose="020B0604020202020204" pitchFamily="34" charset="0"/>
                <a:cs typeface="Arial Black" panose="020B0604020202020204" pitchFamily="34" charset="0"/>
              </a:rPr>
              <a:t>Property Questions</a:t>
            </a:r>
          </a:p>
          <a:p>
            <a:pPr marL="285750" indent="-285750">
              <a:spcBef>
                <a:spcPts val="20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What type of home is it? </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How long have you lived there?</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How long do plan to stay in the home?</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On a scale of 1 – 10 how would you rate your home?</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If I gave you $10k to fix up your home, how would you use it?</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Who is on title?</a:t>
            </a:r>
            <a:endParaRPr lang="en-US" altLang="en-US" sz="1800" dirty="0">
              <a:solidFill>
                <a:srgbClr val="343433"/>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FF8D7C43-0076-992F-7DD2-C963585AC797}"/>
              </a:ext>
            </a:extLst>
          </p:cNvPr>
          <p:cNvPicPr>
            <a:picLocks noChangeAspect="1"/>
          </p:cNvPicPr>
          <p:nvPr/>
        </p:nvPicPr>
        <p:blipFill>
          <a:blip r:embed="rId4"/>
          <a:stretch>
            <a:fillRect/>
          </a:stretch>
        </p:blipFill>
        <p:spPr>
          <a:xfrm>
            <a:off x="664692" y="1465511"/>
            <a:ext cx="1749206" cy="1749206"/>
          </a:xfrm>
          <a:prstGeom prst="rect">
            <a:avLst/>
          </a:prstGeom>
        </p:spPr>
      </p:pic>
      <p:sp>
        <p:nvSpPr>
          <p:cNvPr id="13" name="Content Placeholder 1">
            <a:extLst>
              <a:ext uri="{FF2B5EF4-FFF2-40B4-BE49-F238E27FC236}">
                <a16:creationId xmlns:a16="http://schemas.microsoft.com/office/drawing/2014/main" id="{D8E732F7-05EE-38A6-D8AB-6740A3016C60}"/>
              </a:ext>
            </a:extLst>
          </p:cNvPr>
          <p:cNvSpPr txBox="1">
            <a:spLocks/>
          </p:cNvSpPr>
          <p:nvPr/>
        </p:nvSpPr>
        <p:spPr>
          <a:xfrm>
            <a:off x="386344" y="3346797"/>
            <a:ext cx="2306042" cy="544483"/>
          </a:xfrm>
          <a:prstGeom prst="rect">
            <a:avLst/>
          </a:prstGeom>
        </p:spPr>
        <p:txBody>
          <a:bodyPr anchor="t">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2400" b="1" dirty="0">
                <a:solidFill>
                  <a:schemeClr val="bg1"/>
                </a:solidFill>
                <a:latin typeface="Arial" panose="020B0604020202020204" pitchFamily="34" charset="0"/>
                <a:cs typeface="Arial" panose="020B0604020202020204" pitchFamily="34" charset="0"/>
              </a:rPr>
              <a:t>Home</a:t>
            </a:r>
          </a:p>
        </p:txBody>
      </p:sp>
    </p:spTree>
    <p:extLst>
      <p:ext uri="{BB962C8B-B14F-4D97-AF65-F5344CB8AC3E}">
        <p14:creationId xmlns:p14="http://schemas.microsoft.com/office/powerpoint/2010/main" val="358128586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0B048-4B35-ECCE-FBBC-EE79346CC41C}"/>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6032CC1-03C0-E869-307E-B99CF6D56DFD}"/>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365A57E2-726E-8E31-715D-5C955EDC1CB3}"/>
                </a:ext>
              </a:extLst>
            </p:cNvPr>
            <p:cNvSpPr/>
            <p:nvPr/>
          </p:nvSpPr>
          <p:spPr>
            <a:xfrm>
              <a:off x="0" y="1"/>
              <a:ext cx="3303037" cy="5143500"/>
            </a:xfrm>
            <a:prstGeom prst="rect">
              <a:avLst/>
            </a:prstGeom>
            <a:solidFill>
              <a:srgbClr val="1A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84F934EC-FAA0-8709-4FD5-77549A634565}"/>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p:spPr>
        </p:pic>
      </p:grpSp>
      <p:sp>
        <p:nvSpPr>
          <p:cNvPr id="13" name="Content Placeholder 1">
            <a:extLst>
              <a:ext uri="{FF2B5EF4-FFF2-40B4-BE49-F238E27FC236}">
                <a16:creationId xmlns:a16="http://schemas.microsoft.com/office/drawing/2014/main" id="{A93D3590-8377-C8B9-FC94-27B884A60579}"/>
              </a:ext>
            </a:extLst>
          </p:cNvPr>
          <p:cNvSpPr txBox="1">
            <a:spLocks/>
          </p:cNvSpPr>
          <p:nvPr/>
        </p:nvSpPr>
        <p:spPr>
          <a:xfrm>
            <a:off x="386344" y="3346797"/>
            <a:ext cx="2306042" cy="544483"/>
          </a:xfrm>
          <a:prstGeom prst="rect">
            <a:avLst/>
          </a:prstGeom>
        </p:spPr>
        <p:txBody>
          <a:bodyPr anchor="t">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2400" b="1" dirty="0">
                <a:solidFill>
                  <a:schemeClr val="bg1"/>
                </a:solidFill>
                <a:latin typeface="Arial" panose="020B0604020202020204" pitchFamily="34" charset="0"/>
                <a:cs typeface="Arial" panose="020B0604020202020204" pitchFamily="34" charset="0"/>
              </a:rPr>
              <a:t>Family</a:t>
            </a:r>
          </a:p>
        </p:txBody>
      </p:sp>
      <p:pic>
        <p:nvPicPr>
          <p:cNvPr id="6" name="Picture 5">
            <a:extLst>
              <a:ext uri="{FF2B5EF4-FFF2-40B4-BE49-F238E27FC236}">
                <a16:creationId xmlns:a16="http://schemas.microsoft.com/office/drawing/2014/main" id="{3B999F85-2D13-8A59-A860-45C0D2BBF2FD}"/>
              </a:ext>
            </a:extLst>
          </p:cNvPr>
          <p:cNvPicPr>
            <a:picLocks noChangeAspect="1"/>
          </p:cNvPicPr>
          <p:nvPr/>
        </p:nvPicPr>
        <p:blipFill>
          <a:blip r:embed="rId4"/>
          <a:stretch>
            <a:fillRect/>
          </a:stretch>
        </p:blipFill>
        <p:spPr>
          <a:xfrm>
            <a:off x="664693" y="1465512"/>
            <a:ext cx="1749205" cy="1749205"/>
          </a:xfrm>
          <a:prstGeom prst="rect">
            <a:avLst/>
          </a:prstGeom>
        </p:spPr>
      </p:pic>
      <p:sp>
        <p:nvSpPr>
          <p:cNvPr id="8" name="Content Placeholder 1">
            <a:extLst>
              <a:ext uri="{FF2B5EF4-FFF2-40B4-BE49-F238E27FC236}">
                <a16:creationId xmlns:a16="http://schemas.microsoft.com/office/drawing/2014/main" id="{5A0F9328-B523-DEBF-4C26-3F1E391150BB}"/>
              </a:ext>
            </a:extLst>
          </p:cNvPr>
          <p:cNvSpPr txBox="1">
            <a:spLocks/>
          </p:cNvSpPr>
          <p:nvPr/>
        </p:nvSpPr>
        <p:spPr>
          <a:xfrm>
            <a:off x="3582338" y="-1"/>
            <a:ext cx="5067886"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200"/>
              </a:spcBef>
            </a:pPr>
            <a:r>
              <a:rPr lang="en-US" sz="3200" b="1" dirty="0">
                <a:solidFill>
                  <a:srgbClr val="0E5993"/>
                </a:solidFill>
                <a:latin typeface="Arial Black" panose="020B0604020202020204" pitchFamily="34" charset="0"/>
                <a:cs typeface="Arial Black" panose="020B0604020202020204" pitchFamily="34" charset="0"/>
              </a:rPr>
              <a:t>Family Questions</a:t>
            </a:r>
          </a:p>
          <a:p>
            <a:pPr marL="285750" indent="-285750">
              <a:spcBef>
                <a:spcPts val="2000"/>
              </a:spcBef>
              <a:spcAft>
                <a:spcPts val="0"/>
              </a:spcAft>
              <a:buSzPct val="100000"/>
              <a:buFont typeface="Arial" panose="020B0604020202020204" pitchFamily="34" charset="0"/>
              <a:buChar char="•"/>
            </a:pPr>
            <a:r>
              <a:rPr lang="en-US" sz="1800" dirty="0">
                <a:latin typeface="Arial" panose="020B0604020202020204" pitchFamily="34" charset="0"/>
                <a:cs typeface="Arial" panose="020B0604020202020204" pitchFamily="34" charset="0"/>
              </a:rPr>
              <a:t>How many kids do you have? </a:t>
            </a:r>
          </a:p>
          <a:p>
            <a:pPr marL="285750" indent="-285750">
              <a:spcBef>
                <a:spcPts val="500"/>
              </a:spcBef>
              <a:spcAft>
                <a:spcPts val="0"/>
              </a:spcAft>
              <a:buSzPct val="100000"/>
              <a:buFont typeface="Arial" panose="020B0604020202020204" pitchFamily="34" charset="0"/>
              <a:buChar char="•"/>
            </a:pPr>
            <a:r>
              <a:rPr lang="en-US" sz="1800" dirty="0">
                <a:latin typeface="Arial" panose="020B0604020202020204" pitchFamily="34" charset="0"/>
                <a:cs typeface="Arial" panose="020B0604020202020204" pitchFamily="34" charset="0"/>
              </a:rPr>
              <a:t>Do you have any grandkids?</a:t>
            </a:r>
          </a:p>
          <a:p>
            <a:pPr marL="285750" indent="-285750">
              <a:spcBef>
                <a:spcPts val="500"/>
              </a:spcBef>
              <a:spcAft>
                <a:spcPts val="0"/>
              </a:spcAft>
              <a:buSzPct val="100000"/>
              <a:buFont typeface="Arial" panose="020B0604020202020204" pitchFamily="34" charset="0"/>
              <a:buChar char="•"/>
            </a:pPr>
            <a:r>
              <a:rPr lang="en-US" sz="1800" dirty="0">
                <a:latin typeface="Arial" panose="020B0604020202020204" pitchFamily="34" charset="0"/>
                <a:cs typeface="Arial" panose="020B0604020202020204" pitchFamily="34" charset="0"/>
              </a:rPr>
              <a:t>Where are they located? (Identify additional decision makers)</a:t>
            </a:r>
          </a:p>
          <a:p>
            <a:pPr marL="285750" indent="-285750">
              <a:spcBef>
                <a:spcPts val="500"/>
              </a:spcBef>
              <a:spcAft>
                <a:spcPts val="0"/>
              </a:spcAft>
              <a:buSzPct val="100000"/>
              <a:buFont typeface="Arial" panose="020B0604020202020204" pitchFamily="34" charset="0"/>
              <a:buChar char="•"/>
            </a:pPr>
            <a:r>
              <a:rPr lang="en-US" sz="1800" dirty="0">
                <a:latin typeface="Arial" panose="020B0604020202020204" pitchFamily="34" charset="0"/>
                <a:cs typeface="Arial" panose="020B0604020202020204" pitchFamily="34" charset="0"/>
              </a:rPr>
              <a:t>How often do you see them?</a:t>
            </a:r>
          </a:p>
          <a:p>
            <a:pPr marL="285750" indent="-285750">
              <a:spcBef>
                <a:spcPts val="500"/>
              </a:spcBef>
              <a:spcAft>
                <a:spcPts val="0"/>
              </a:spcAft>
              <a:buSzPct val="100000"/>
              <a:buFont typeface="Arial" panose="020B0604020202020204" pitchFamily="34" charset="0"/>
              <a:buChar char="•"/>
            </a:pPr>
            <a:r>
              <a:rPr lang="en-US" sz="1800" dirty="0">
                <a:latin typeface="Arial" panose="020B0604020202020204" pitchFamily="34" charset="0"/>
                <a:cs typeface="Arial" panose="020B0604020202020204" pitchFamily="34" charset="0"/>
              </a:rPr>
              <a:t>Would you like to see them more?</a:t>
            </a:r>
          </a:p>
          <a:p>
            <a:pPr marL="285750" indent="-285750">
              <a:spcBef>
                <a:spcPts val="500"/>
              </a:spcBef>
              <a:spcAft>
                <a:spcPts val="0"/>
              </a:spcAft>
              <a:buSzPct val="100000"/>
              <a:buFont typeface="Arial" panose="020B0604020202020204" pitchFamily="34" charset="0"/>
              <a:buChar char="•"/>
            </a:pPr>
            <a:r>
              <a:rPr lang="en-US" sz="1800" dirty="0">
                <a:latin typeface="Arial" panose="020B0604020202020204" pitchFamily="34" charset="0"/>
                <a:cs typeface="Arial" panose="020B0604020202020204" pitchFamily="34" charset="0"/>
              </a:rPr>
              <a:t>If you got into a bind, which family member would you go to first?*</a:t>
            </a:r>
          </a:p>
          <a:p>
            <a:pPr>
              <a:spcBef>
                <a:spcPts val="2000"/>
              </a:spcBef>
              <a:spcAft>
                <a:spcPts val="0"/>
              </a:spcAft>
              <a:buSzPct val="100000"/>
            </a:pPr>
            <a:r>
              <a:rPr lang="en-US" sz="1800" b="1" i="1" kern="0" dirty="0">
                <a:solidFill>
                  <a:srgbClr val="156B62"/>
                </a:solidFill>
                <a:latin typeface="Arial" panose="020B0604020202020204" pitchFamily="34" charset="0"/>
                <a:cs typeface="Arial" panose="020B0604020202020204" pitchFamily="34" charset="0"/>
              </a:rPr>
              <a:t>Tread lightly, as this could open a can of worms!</a:t>
            </a:r>
          </a:p>
        </p:txBody>
      </p:sp>
    </p:spTree>
    <p:extLst>
      <p:ext uri="{BB962C8B-B14F-4D97-AF65-F5344CB8AC3E}">
        <p14:creationId xmlns:p14="http://schemas.microsoft.com/office/powerpoint/2010/main" val="26971320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54146-59FB-93EC-171D-FCE9E8E65C4E}"/>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B959A16-F374-32D6-3707-1C929E392107}"/>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D83DAAAD-EF6C-1DCD-2FB6-11AB8A3C73A4}"/>
                </a:ext>
              </a:extLst>
            </p:cNvPr>
            <p:cNvSpPr/>
            <p:nvPr/>
          </p:nvSpPr>
          <p:spPr>
            <a:xfrm>
              <a:off x="0" y="1"/>
              <a:ext cx="3303037" cy="5143500"/>
            </a:xfrm>
            <a:prstGeom prst="rect">
              <a:avLst/>
            </a:prstGeom>
            <a:solidFill>
              <a:srgbClr val="1A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02DF34B6-3537-0538-DD9B-B3E2C358BC75}"/>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p:spPr>
        </p:pic>
      </p:grpSp>
      <p:sp>
        <p:nvSpPr>
          <p:cNvPr id="4" name="Content Placeholder 1">
            <a:extLst>
              <a:ext uri="{FF2B5EF4-FFF2-40B4-BE49-F238E27FC236}">
                <a16:creationId xmlns:a16="http://schemas.microsoft.com/office/drawing/2014/main" id="{44D94FAB-5641-AC20-4909-5C57ABF86B21}"/>
              </a:ext>
            </a:extLst>
          </p:cNvPr>
          <p:cNvSpPr txBox="1">
            <a:spLocks/>
          </p:cNvSpPr>
          <p:nvPr/>
        </p:nvSpPr>
        <p:spPr>
          <a:xfrm>
            <a:off x="3582338" y="-1"/>
            <a:ext cx="5067886"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200"/>
              </a:spcBef>
            </a:pPr>
            <a:r>
              <a:rPr lang="en-US" sz="3200" b="1" dirty="0">
                <a:solidFill>
                  <a:srgbClr val="0E5993"/>
                </a:solidFill>
                <a:latin typeface="Arial Black" panose="020B0604020202020204" pitchFamily="34" charset="0"/>
                <a:cs typeface="Arial Black" panose="020B0604020202020204" pitchFamily="34" charset="0"/>
              </a:rPr>
              <a:t>Lifestyle and Future Planning</a:t>
            </a:r>
          </a:p>
          <a:p>
            <a:pPr marL="285750" indent="-285750">
              <a:spcBef>
                <a:spcPts val="2000"/>
              </a:spcBef>
              <a:buFont typeface="Arial" panose="020B0604020202020204" pitchFamily="34" charset="0"/>
              <a:buChar char="•"/>
            </a:pPr>
            <a:r>
              <a:rPr lang="en-US" sz="1800" i="1" dirty="0">
                <a:solidFill>
                  <a:srgbClr val="343433"/>
                </a:solidFill>
                <a:latin typeface="Arial" panose="020B0604020202020204" pitchFamily="34" charset="0"/>
                <a:cs typeface="Arial" panose="020B0604020202020204" pitchFamily="34" charset="0"/>
              </a:rPr>
              <a:t>Are you working or retired?</a:t>
            </a:r>
          </a:p>
          <a:p>
            <a:pPr marL="285750" indent="-285750">
              <a:spcBef>
                <a:spcPts val="500"/>
              </a:spcBef>
              <a:buFont typeface="Arial" panose="020B0604020202020204" pitchFamily="34" charset="0"/>
              <a:buChar char="•"/>
            </a:pPr>
            <a:r>
              <a:rPr lang="en-US" sz="1800" i="1" dirty="0">
                <a:solidFill>
                  <a:srgbClr val="343433"/>
                </a:solidFill>
                <a:latin typeface="Arial" panose="020B0604020202020204" pitchFamily="34" charset="0"/>
                <a:cs typeface="Arial" panose="020B0604020202020204" pitchFamily="34" charset="0"/>
              </a:rPr>
              <a:t>If working: Are you working out of need or want?*</a:t>
            </a:r>
          </a:p>
          <a:p>
            <a:pPr marL="285750" indent="-285750">
              <a:spcBef>
                <a:spcPts val="500"/>
              </a:spcBef>
              <a:buFont typeface="Arial" panose="020B0604020202020204" pitchFamily="34" charset="0"/>
              <a:buChar char="•"/>
            </a:pPr>
            <a:r>
              <a:rPr lang="en-US" sz="1800" i="1" dirty="0">
                <a:solidFill>
                  <a:srgbClr val="343433"/>
                </a:solidFill>
                <a:latin typeface="Arial" panose="020B0604020202020204" pitchFamily="34" charset="0"/>
                <a:cs typeface="Arial" panose="020B0604020202020204" pitchFamily="34" charset="0"/>
              </a:rPr>
              <a:t>How long have you been retired?</a:t>
            </a:r>
          </a:p>
          <a:p>
            <a:pPr marL="285750" indent="-285750">
              <a:spcBef>
                <a:spcPts val="500"/>
              </a:spcBef>
              <a:buFont typeface="Arial" panose="020B0604020202020204" pitchFamily="34" charset="0"/>
              <a:buChar char="•"/>
            </a:pPr>
            <a:r>
              <a:rPr lang="en-US" sz="1800" i="1" dirty="0">
                <a:solidFill>
                  <a:srgbClr val="343433"/>
                </a:solidFill>
                <a:latin typeface="Arial" panose="020B0604020202020204" pitchFamily="34" charset="0"/>
                <a:cs typeface="Arial" panose="020B0604020202020204" pitchFamily="34" charset="0"/>
              </a:rPr>
              <a:t>Did you have to make any cutbacks when you retired?</a:t>
            </a:r>
          </a:p>
          <a:p>
            <a:pPr>
              <a:spcBef>
                <a:spcPts val="2000"/>
              </a:spcBef>
            </a:pPr>
            <a:r>
              <a:rPr lang="en-US" sz="1800" b="1" kern="0" dirty="0">
                <a:solidFill>
                  <a:srgbClr val="156B62"/>
                </a:solidFill>
                <a:latin typeface="Arial" panose="020B0604020202020204" pitchFamily="34" charset="0"/>
                <a:cs typeface="Arial" panose="020B0604020202020204" pitchFamily="34" charset="0"/>
              </a:rPr>
              <a:t>*Potential landmine</a:t>
            </a:r>
          </a:p>
        </p:txBody>
      </p:sp>
      <p:sp>
        <p:nvSpPr>
          <p:cNvPr id="13" name="Content Placeholder 1">
            <a:extLst>
              <a:ext uri="{FF2B5EF4-FFF2-40B4-BE49-F238E27FC236}">
                <a16:creationId xmlns:a16="http://schemas.microsoft.com/office/drawing/2014/main" id="{CD3F0927-7359-6141-9395-1EEC23CC86AB}"/>
              </a:ext>
            </a:extLst>
          </p:cNvPr>
          <p:cNvSpPr txBox="1">
            <a:spLocks/>
          </p:cNvSpPr>
          <p:nvPr/>
        </p:nvSpPr>
        <p:spPr>
          <a:xfrm>
            <a:off x="386344" y="3346797"/>
            <a:ext cx="2306042" cy="544483"/>
          </a:xfrm>
          <a:prstGeom prst="rect">
            <a:avLst/>
          </a:prstGeom>
        </p:spPr>
        <p:txBody>
          <a:bodyPr anchor="t">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2400" b="1" dirty="0">
                <a:solidFill>
                  <a:schemeClr val="bg1"/>
                </a:solidFill>
                <a:latin typeface="Arial" panose="020B0604020202020204" pitchFamily="34" charset="0"/>
                <a:cs typeface="Arial" panose="020B0604020202020204" pitchFamily="34" charset="0"/>
              </a:rPr>
              <a:t>Lifestyle</a:t>
            </a:r>
          </a:p>
        </p:txBody>
      </p:sp>
      <p:pic>
        <p:nvPicPr>
          <p:cNvPr id="6" name="Picture 5">
            <a:extLst>
              <a:ext uri="{FF2B5EF4-FFF2-40B4-BE49-F238E27FC236}">
                <a16:creationId xmlns:a16="http://schemas.microsoft.com/office/drawing/2014/main" id="{49E78578-5BB2-3993-FC82-C7C37BC42F62}"/>
              </a:ext>
            </a:extLst>
          </p:cNvPr>
          <p:cNvPicPr>
            <a:picLocks noChangeAspect="1"/>
          </p:cNvPicPr>
          <p:nvPr/>
        </p:nvPicPr>
        <p:blipFill>
          <a:blip r:embed="rId4"/>
          <a:stretch>
            <a:fillRect/>
          </a:stretch>
        </p:blipFill>
        <p:spPr>
          <a:xfrm>
            <a:off x="700979" y="1465511"/>
            <a:ext cx="1749206" cy="1749206"/>
          </a:xfrm>
          <a:prstGeom prst="rect">
            <a:avLst/>
          </a:prstGeom>
        </p:spPr>
      </p:pic>
    </p:spTree>
    <p:extLst>
      <p:ext uri="{BB962C8B-B14F-4D97-AF65-F5344CB8AC3E}">
        <p14:creationId xmlns:p14="http://schemas.microsoft.com/office/powerpoint/2010/main" val="357301248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F3E56-233F-16C9-0578-926A552B5462}"/>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3676DD7A-C22D-39A4-27B9-F3CAE9D40F82}"/>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D829C7AA-6CEA-D674-D0E0-2CF654368F4E}"/>
                </a:ext>
              </a:extLst>
            </p:cNvPr>
            <p:cNvSpPr/>
            <p:nvPr/>
          </p:nvSpPr>
          <p:spPr>
            <a:xfrm>
              <a:off x="0" y="1"/>
              <a:ext cx="3303037" cy="5143500"/>
            </a:xfrm>
            <a:prstGeom prst="rect">
              <a:avLst/>
            </a:prstGeom>
            <a:solidFill>
              <a:srgbClr val="1A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6E833179-4ED3-F734-D90E-580630B3D9F8}"/>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p:spPr>
        </p:pic>
      </p:grpSp>
      <p:sp>
        <p:nvSpPr>
          <p:cNvPr id="4" name="Content Placeholder 1">
            <a:extLst>
              <a:ext uri="{FF2B5EF4-FFF2-40B4-BE49-F238E27FC236}">
                <a16:creationId xmlns:a16="http://schemas.microsoft.com/office/drawing/2014/main" id="{E8BB797D-563F-301B-A0BC-3C529003806D}"/>
              </a:ext>
            </a:extLst>
          </p:cNvPr>
          <p:cNvSpPr txBox="1">
            <a:spLocks/>
          </p:cNvSpPr>
          <p:nvPr/>
        </p:nvSpPr>
        <p:spPr>
          <a:xfrm>
            <a:off x="3609122" y="732755"/>
            <a:ext cx="3129547" cy="3677989"/>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spcBef>
                <a:spcPts val="2000"/>
              </a:spcBef>
              <a:buFont typeface="Arial" panose="020B0604020202020204" pitchFamily="34" charset="0"/>
              <a:buChar char="•"/>
            </a:pPr>
            <a:r>
              <a:rPr lang="en-US" sz="1600" i="1" dirty="0">
                <a:solidFill>
                  <a:srgbClr val="343433"/>
                </a:solidFill>
                <a:latin typeface="Arial" panose="020B0604020202020204" pitchFamily="34" charset="0"/>
                <a:cs typeface="Arial" panose="020B0604020202020204" pitchFamily="34" charset="0"/>
              </a:rPr>
              <a:t>I want to go through an exercise that clients have appreciated once we were done. Please grab that sheet of paper and turn it over…</a:t>
            </a:r>
          </a:p>
          <a:p>
            <a:pPr marL="285750" indent="-285750">
              <a:spcBef>
                <a:spcPts val="500"/>
              </a:spcBef>
              <a:buFont typeface="Arial" panose="020B0604020202020204" pitchFamily="34" charset="0"/>
              <a:buChar char="•"/>
            </a:pPr>
            <a:r>
              <a:rPr lang="en-US" sz="1600" i="1" dirty="0">
                <a:solidFill>
                  <a:srgbClr val="343433"/>
                </a:solidFill>
                <a:latin typeface="Arial" panose="020B0604020202020204" pitchFamily="34" charset="0"/>
                <a:cs typeface="Arial" panose="020B0604020202020204" pitchFamily="34" charset="0"/>
              </a:rPr>
              <a:t>Please draw a line down the middle of the page. Next, I need you to draw a line across the top of the page making a big T. On the right-hand side please write </a:t>
            </a:r>
            <a:r>
              <a:rPr lang="en-US" sz="1600" b="1" i="1" dirty="0">
                <a:solidFill>
                  <a:srgbClr val="343433"/>
                </a:solidFill>
                <a:latin typeface="Arial" panose="020B0604020202020204" pitchFamily="34" charset="0"/>
                <a:cs typeface="Arial" panose="020B0604020202020204" pitchFamily="34" charset="0"/>
              </a:rPr>
              <a:t>Expenses</a:t>
            </a:r>
            <a:r>
              <a:rPr lang="en-US" sz="1600" i="1" dirty="0">
                <a:solidFill>
                  <a:srgbClr val="343433"/>
                </a:solidFill>
                <a:latin typeface="Arial" panose="020B0604020202020204" pitchFamily="34" charset="0"/>
                <a:cs typeface="Arial" panose="020B0604020202020204" pitchFamily="34" charset="0"/>
              </a:rPr>
              <a:t>. On the left-hand side please write </a:t>
            </a:r>
            <a:r>
              <a:rPr lang="en-US" sz="1600" b="1" i="1" dirty="0">
                <a:solidFill>
                  <a:srgbClr val="343433"/>
                </a:solidFill>
                <a:latin typeface="Arial" panose="020B0604020202020204" pitchFamily="34" charset="0"/>
                <a:cs typeface="Arial" panose="020B0604020202020204" pitchFamily="34" charset="0"/>
              </a:rPr>
              <a:t>Income.</a:t>
            </a:r>
          </a:p>
        </p:txBody>
      </p:sp>
      <p:sp>
        <p:nvSpPr>
          <p:cNvPr id="13" name="Content Placeholder 1">
            <a:extLst>
              <a:ext uri="{FF2B5EF4-FFF2-40B4-BE49-F238E27FC236}">
                <a16:creationId xmlns:a16="http://schemas.microsoft.com/office/drawing/2014/main" id="{900005AD-CD8A-9484-FA24-ED2BCF1F0F14}"/>
              </a:ext>
            </a:extLst>
          </p:cNvPr>
          <p:cNvSpPr txBox="1">
            <a:spLocks/>
          </p:cNvSpPr>
          <p:nvPr/>
        </p:nvSpPr>
        <p:spPr>
          <a:xfrm>
            <a:off x="386344" y="3346797"/>
            <a:ext cx="2306042" cy="544483"/>
          </a:xfrm>
          <a:prstGeom prst="rect">
            <a:avLst/>
          </a:prstGeom>
        </p:spPr>
        <p:txBody>
          <a:bodyPr anchor="t">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2400" b="1" dirty="0">
                <a:solidFill>
                  <a:schemeClr val="bg1"/>
                </a:solidFill>
                <a:latin typeface="Arial" panose="020B0604020202020204" pitchFamily="34" charset="0"/>
                <a:cs typeface="Arial" panose="020B0604020202020204" pitchFamily="34" charset="0"/>
              </a:rPr>
              <a:t>Finances</a:t>
            </a:r>
          </a:p>
        </p:txBody>
      </p:sp>
      <p:pic>
        <p:nvPicPr>
          <p:cNvPr id="8" name="Picture 7">
            <a:extLst>
              <a:ext uri="{FF2B5EF4-FFF2-40B4-BE49-F238E27FC236}">
                <a16:creationId xmlns:a16="http://schemas.microsoft.com/office/drawing/2014/main" id="{AC937AF1-9413-7836-04BD-181457E2C221}"/>
              </a:ext>
            </a:extLst>
          </p:cNvPr>
          <p:cNvPicPr>
            <a:picLocks noChangeAspect="1"/>
          </p:cNvPicPr>
          <p:nvPr/>
        </p:nvPicPr>
        <p:blipFill>
          <a:blip r:embed="rId4"/>
          <a:stretch>
            <a:fillRect/>
          </a:stretch>
        </p:blipFill>
        <p:spPr>
          <a:xfrm>
            <a:off x="681814" y="1465511"/>
            <a:ext cx="1749206" cy="1749206"/>
          </a:xfrm>
          <a:prstGeom prst="rect">
            <a:avLst/>
          </a:prstGeom>
        </p:spPr>
      </p:pic>
      <p:pic>
        <p:nvPicPr>
          <p:cNvPr id="2" name="Picture 1" descr="A close-up of a graph paper">
            <a:extLst>
              <a:ext uri="{FF2B5EF4-FFF2-40B4-BE49-F238E27FC236}">
                <a16:creationId xmlns:a16="http://schemas.microsoft.com/office/drawing/2014/main" id="{AE202F7C-8351-C8C1-9AB0-2F7E5CB64039}"/>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012460" y="1002328"/>
            <a:ext cx="1745196" cy="2674072"/>
          </a:xfrm>
          <a:prstGeom prst="rect">
            <a:avLst/>
          </a:prstGeom>
        </p:spPr>
      </p:pic>
      <p:cxnSp>
        <p:nvCxnSpPr>
          <p:cNvPr id="6" name="Straight Connector 5">
            <a:extLst>
              <a:ext uri="{FF2B5EF4-FFF2-40B4-BE49-F238E27FC236}">
                <a16:creationId xmlns:a16="http://schemas.microsoft.com/office/drawing/2014/main" id="{F968E03D-6789-4A25-6F04-D097757DEC50}"/>
              </a:ext>
            </a:extLst>
          </p:cNvPr>
          <p:cNvCxnSpPr>
            <a:cxnSpLocks/>
          </p:cNvCxnSpPr>
          <p:nvPr/>
        </p:nvCxnSpPr>
        <p:spPr>
          <a:xfrm>
            <a:off x="7153042" y="1570109"/>
            <a:ext cx="146193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2985AC9-BECE-806D-C8D8-ACEC0D6FAA3B}"/>
              </a:ext>
            </a:extLst>
          </p:cNvPr>
          <p:cNvCxnSpPr>
            <a:cxnSpLocks/>
          </p:cNvCxnSpPr>
          <p:nvPr/>
        </p:nvCxnSpPr>
        <p:spPr bwMode="auto">
          <a:xfrm>
            <a:off x="7884009" y="1379587"/>
            <a:ext cx="0" cy="2078219"/>
          </a:xfrm>
          <a:prstGeom prst="line">
            <a:avLst/>
          </a:prstGeom>
          <a:noFill/>
          <a:ln w="38100" cap="flat" cmpd="sng" algn="ctr">
            <a:solidFill>
              <a:schemeClr val="tx1"/>
            </a:solidFill>
            <a:prstDash val="solid"/>
            <a:round/>
            <a:headEnd type="none" w="med" len="med"/>
            <a:tailEnd type="none" w="med" len="med"/>
          </a:ln>
          <a:effectLst/>
        </p:spPr>
      </p:cxnSp>
      <p:sp>
        <p:nvSpPr>
          <p:cNvPr id="10" name="Rectangle 9">
            <a:extLst>
              <a:ext uri="{FF2B5EF4-FFF2-40B4-BE49-F238E27FC236}">
                <a16:creationId xmlns:a16="http://schemas.microsoft.com/office/drawing/2014/main" id="{E0F730D5-2D7E-4F11-9C37-A781476F82A4}"/>
              </a:ext>
            </a:extLst>
          </p:cNvPr>
          <p:cNvSpPr/>
          <p:nvPr/>
        </p:nvSpPr>
        <p:spPr>
          <a:xfrm>
            <a:off x="7868461" y="1274669"/>
            <a:ext cx="827471" cy="338554"/>
          </a:xfrm>
          <a:prstGeom prst="rect">
            <a:avLst/>
          </a:prstGeom>
        </p:spPr>
        <p:txBody>
          <a:bodyPr wrap="square">
            <a:spAutoFit/>
          </a:bodyPr>
          <a:lstStyle/>
          <a:p>
            <a:r>
              <a:rPr lang="en-US" sz="1600" b="1" dirty="0">
                <a:latin typeface="Dreaming Outloud Pro" panose="03050502040302030504" pitchFamily="66" charset="0"/>
                <a:cs typeface="Dreaming Outloud Pro" panose="03050502040302030504" pitchFamily="66" charset="0"/>
              </a:rPr>
              <a:t>Expense</a:t>
            </a:r>
          </a:p>
        </p:txBody>
      </p:sp>
      <p:sp>
        <p:nvSpPr>
          <p:cNvPr id="11" name="Rectangle 10">
            <a:extLst>
              <a:ext uri="{FF2B5EF4-FFF2-40B4-BE49-F238E27FC236}">
                <a16:creationId xmlns:a16="http://schemas.microsoft.com/office/drawing/2014/main" id="{0610700E-7CC1-DA8B-42B5-7AC0A62A7767}"/>
              </a:ext>
            </a:extLst>
          </p:cNvPr>
          <p:cNvSpPr/>
          <p:nvPr/>
        </p:nvSpPr>
        <p:spPr>
          <a:xfrm>
            <a:off x="7101116" y="1274669"/>
            <a:ext cx="809837" cy="338554"/>
          </a:xfrm>
          <a:prstGeom prst="rect">
            <a:avLst/>
          </a:prstGeom>
        </p:spPr>
        <p:txBody>
          <a:bodyPr wrap="square">
            <a:spAutoFit/>
          </a:bodyPr>
          <a:lstStyle/>
          <a:p>
            <a:r>
              <a:rPr lang="en-US" sz="1600" b="1" dirty="0">
                <a:latin typeface="Dreaming Outloud Pro" panose="03050502040302030504" pitchFamily="66" charset="0"/>
                <a:cs typeface="Dreaming Outloud Pro" panose="03050502040302030504" pitchFamily="66" charset="0"/>
              </a:rPr>
              <a:t>Income</a:t>
            </a:r>
          </a:p>
        </p:txBody>
      </p:sp>
      <p:sp>
        <p:nvSpPr>
          <p:cNvPr id="12" name="TextBox 11">
            <a:extLst>
              <a:ext uri="{FF2B5EF4-FFF2-40B4-BE49-F238E27FC236}">
                <a16:creationId xmlns:a16="http://schemas.microsoft.com/office/drawing/2014/main" id="{8E9868DF-A446-139B-8B1F-FC1DCC6A181A}"/>
              </a:ext>
            </a:extLst>
          </p:cNvPr>
          <p:cNvSpPr txBox="1"/>
          <p:nvPr/>
        </p:nvSpPr>
        <p:spPr>
          <a:xfrm>
            <a:off x="3475651" y="283779"/>
            <a:ext cx="5139325" cy="584775"/>
          </a:xfrm>
          <a:prstGeom prst="rect">
            <a:avLst/>
          </a:prstGeom>
          <a:noFill/>
        </p:spPr>
        <p:txBody>
          <a:bodyPr wrap="square" rtlCol="0">
            <a:spAutoFit/>
          </a:bodyPr>
          <a:lstStyle/>
          <a:p>
            <a:pPr>
              <a:spcBef>
                <a:spcPts val="1200"/>
              </a:spcBef>
            </a:pPr>
            <a:r>
              <a:rPr lang="en-US" sz="3200" b="1" dirty="0">
                <a:solidFill>
                  <a:srgbClr val="0E5993"/>
                </a:solidFill>
                <a:latin typeface="Arial Black" panose="020B0604020202020204" pitchFamily="34" charset="0"/>
                <a:cs typeface="Arial Black" panose="020B0604020202020204" pitchFamily="34" charset="0"/>
              </a:rPr>
              <a:t>Financial Worksheet</a:t>
            </a:r>
          </a:p>
        </p:txBody>
      </p:sp>
    </p:spTree>
    <p:extLst>
      <p:ext uri="{BB962C8B-B14F-4D97-AF65-F5344CB8AC3E}">
        <p14:creationId xmlns:p14="http://schemas.microsoft.com/office/powerpoint/2010/main" val="373587926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E9791-DF21-2724-491F-0F45F715296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6A27A09-91EE-8B5F-6312-1D80F0054F06}"/>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ADF8BA59-6F28-26E6-506A-A030B6ED0DB2}"/>
              </a:ext>
            </a:extLst>
          </p:cNvPr>
          <p:cNvSpPr txBox="1">
            <a:spLocks/>
          </p:cNvSpPr>
          <p:nvPr/>
        </p:nvSpPr>
        <p:spPr>
          <a:xfrm>
            <a:off x="609601" y="1"/>
            <a:ext cx="8068270" cy="128142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Income Questions</a:t>
            </a:r>
            <a:endParaRPr lang="en-US" sz="3200" dirty="0">
              <a:solidFill>
                <a:srgbClr val="343433"/>
              </a:solidFill>
              <a:latin typeface="Arial" panose="020B0604020202020204" pitchFamily="34" charset="0"/>
              <a:cs typeface="Arial" panose="020B0604020202020204" pitchFamily="34" charset="0"/>
            </a:endParaRPr>
          </a:p>
        </p:txBody>
      </p:sp>
      <p:graphicFrame>
        <p:nvGraphicFramePr>
          <p:cNvPr id="20" name="Table 19">
            <a:extLst>
              <a:ext uri="{FF2B5EF4-FFF2-40B4-BE49-F238E27FC236}">
                <a16:creationId xmlns:a16="http://schemas.microsoft.com/office/drawing/2014/main" id="{B502452D-D56F-71D6-892D-2C7501418250}"/>
              </a:ext>
            </a:extLst>
          </p:cNvPr>
          <p:cNvGraphicFramePr>
            <a:graphicFrameLocks noGrp="1"/>
          </p:cNvGraphicFramePr>
          <p:nvPr>
            <p:extLst>
              <p:ext uri="{D42A27DB-BD31-4B8C-83A1-F6EECF244321}">
                <p14:modId xmlns:p14="http://schemas.microsoft.com/office/powerpoint/2010/main" val="3172805537"/>
              </p:ext>
            </p:extLst>
          </p:nvPr>
        </p:nvGraphicFramePr>
        <p:xfrm>
          <a:off x="609600" y="1281430"/>
          <a:ext cx="8068270" cy="2933192"/>
        </p:xfrm>
        <a:graphic>
          <a:graphicData uri="http://schemas.openxmlformats.org/drawingml/2006/table">
            <a:tbl>
              <a:tblPr bandRow="1">
                <a:tableStyleId>{5C22544A-7EE6-4342-B048-85BDC9FD1C3A}</a:tableStyleId>
              </a:tblPr>
              <a:tblGrid>
                <a:gridCol w="2438400">
                  <a:extLst>
                    <a:ext uri="{9D8B030D-6E8A-4147-A177-3AD203B41FA5}">
                      <a16:colId xmlns:a16="http://schemas.microsoft.com/office/drawing/2014/main" val="1240815234"/>
                    </a:ext>
                  </a:extLst>
                </a:gridCol>
                <a:gridCol w="5629870">
                  <a:extLst>
                    <a:ext uri="{9D8B030D-6E8A-4147-A177-3AD203B41FA5}">
                      <a16:colId xmlns:a16="http://schemas.microsoft.com/office/drawing/2014/main" val="3009407048"/>
                    </a:ext>
                  </a:extLst>
                </a:gridCol>
              </a:tblGrid>
              <a:tr h="550418">
                <a:tc>
                  <a:txBody>
                    <a:bodyPr/>
                    <a:lstStyle/>
                    <a:p>
                      <a:pPr algn="ctr"/>
                      <a:r>
                        <a:rPr lang="en-US" sz="1600" b="1" dirty="0">
                          <a:solidFill>
                            <a:schemeClr val="bg1"/>
                          </a:solidFill>
                          <a:latin typeface="Arial" panose="020B0604020202020204" pitchFamily="34" charset="0"/>
                          <a:cs typeface="Arial" panose="020B0604020202020204" pitchFamily="34" charset="0"/>
                        </a:rPr>
                        <a:t>Employment</a:t>
                      </a:r>
                    </a:p>
                  </a:txBody>
                  <a:tcPr anchor="ctr">
                    <a:solidFill>
                      <a:srgbClr val="0E5993"/>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solidFill>
                            <a:srgbClr val="343433"/>
                          </a:solidFill>
                          <a:latin typeface="Arial" panose="020B0604020202020204" pitchFamily="34" charset="0"/>
                          <a:cs typeface="Arial" panose="020B0604020202020204" pitchFamily="34" charset="0"/>
                        </a:rPr>
                        <a:t>Are you still working? (If yes) Can you get your pay stubs for the last 30 days (most recent) and a copy of last year’s W-2? (If self employed)</a:t>
                      </a:r>
                    </a:p>
                  </a:txBody>
                  <a:tcPr anchor="ctr">
                    <a:solidFill>
                      <a:srgbClr val="DEDFDE"/>
                    </a:solidFill>
                  </a:tcPr>
                </a:tc>
                <a:extLst>
                  <a:ext uri="{0D108BD9-81ED-4DB2-BD59-A6C34878D82A}">
                    <a16:rowId xmlns:a16="http://schemas.microsoft.com/office/drawing/2014/main" val="3116453508"/>
                  </a:ext>
                </a:extLst>
              </a:tr>
              <a:tr h="55041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Tax Returns</a:t>
                      </a:r>
                      <a:endParaRPr lang="en-US" sz="1600" dirty="0"/>
                    </a:p>
                  </a:txBody>
                  <a:tcPr anchor="ctr">
                    <a:solidFill>
                      <a:srgbClr val="0E5993"/>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solidFill>
                            <a:srgbClr val="343433"/>
                          </a:solidFill>
                          <a:latin typeface="Arial" panose="020B0604020202020204" pitchFamily="34" charset="0"/>
                          <a:cs typeface="Arial" panose="020B0604020202020204" pitchFamily="34" charset="0"/>
                        </a:rPr>
                        <a:t>Can you get your personal and business tax returns for the last two years? Do you plan to continue working for 3 years?</a:t>
                      </a:r>
                    </a:p>
                  </a:txBody>
                  <a:tcPr anchor="ctr">
                    <a:solidFill>
                      <a:srgbClr val="F2F2F1"/>
                    </a:solidFill>
                  </a:tcPr>
                </a:tc>
                <a:extLst>
                  <a:ext uri="{0D108BD9-81ED-4DB2-BD59-A6C34878D82A}">
                    <a16:rowId xmlns:a16="http://schemas.microsoft.com/office/drawing/2014/main" val="3603215150"/>
                  </a:ext>
                </a:extLst>
              </a:tr>
              <a:tr h="55041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Social Security</a:t>
                      </a:r>
                    </a:p>
                  </a:txBody>
                  <a:tcPr anchor="ctr">
                    <a:solidFill>
                      <a:srgbClr val="0E5993"/>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solidFill>
                            <a:srgbClr val="343433"/>
                          </a:solidFill>
                          <a:latin typeface="Arial" panose="020B0604020202020204" pitchFamily="34" charset="0"/>
                          <a:cs typeface="Arial" panose="020B0604020202020204" pitchFamily="34" charset="0"/>
                        </a:rPr>
                        <a:t>Are you collecting social security? (If yes) How much do you get? Do you have your awards letter? (Optimal documentation)</a:t>
                      </a:r>
                    </a:p>
                  </a:txBody>
                  <a:tcPr anchor="ctr">
                    <a:solidFill>
                      <a:srgbClr val="DEDFDE"/>
                    </a:solidFill>
                  </a:tcPr>
                </a:tc>
                <a:extLst>
                  <a:ext uri="{0D108BD9-81ED-4DB2-BD59-A6C34878D82A}">
                    <a16:rowId xmlns:a16="http://schemas.microsoft.com/office/drawing/2014/main" val="4182887240"/>
                  </a:ext>
                </a:extLst>
              </a:tr>
              <a:tr h="55041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Pension/Other Income</a:t>
                      </a:r>
                    </a:p>
                  </a:txBody>
                  <a:tcPr anchor="ctr">
                    <a:solidFill>
                      <a:srgbClr val="0E5993"/>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solidFill>
                            <a:srgbClr val="343433"/>
                          </a:solidFill>
                          <a:latin typeface="Arial" panose="020B0604020202020204" pitchFamily="34" charset="0"/>
                          <a:cs typeface="Arial" panose="020B0604020202020204" pitchFamily="34" charset="0"/>
                        </a:rPr>
                        <a:t>Do you have any pensions or other sources of regular income? </a:t>
                      </a:r>
                    </a:p>
                  </a:txBody>
                  <a:tcPr anchor="ctr">
                    <a:solidFill>
                      <a:srgbClr val="F2F2F1"/>
                    </a:solidFill>
                  </a:tcPr>
                </a:tc>
                <a:extLst>
                  <a:ext uri="{0D108BD9-81ED-4DB2-BD59-A6C34878D82A}">
                    <a16:rowId xmlns:a16="http://schemas.microsoft.com/office/drawing/2014/main" val="1016773821"/>
                  </a:ext>
                </a:extLst>
              </a:tr>
              <a:tr h="55041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Savings</a:t>
                      </a:r>
                    </a:p>
                  </a:txBody>
                  <a:tcPr anchor="ctr">
                    <a:solidFill>
                      <a:srgbClr val="0E5993"/>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solidFill>
                            <a:srgbClr val="343433"/>
                          </a:solidFill>
                          <a:latin typeface="Arial" panose="020B0604020202020204" pitchFamily="34" charset="0"/>
                          <a:cs typeface="Arial" panose="020B0604020202020204" pitchFamily="34" charset="0"/>
                        </a:rPr>
                        <a:t>Do you have any savings accounts, IRA’s or 401(k)’s etc.? (If yes) How much do you have? How often do you need to tap into them?</a:t>
                      </a:r>
                    </a:p>
                  </a:txBody>
                  <a:tcPr anchor="ctr">
                    <a:solidFill>
                      <a:srgbClr val="DEDFDE"/>
                    </a:solidFill>
                  </a:tcPr>
                </a:tc>
                <a:extLst>
                  <a:ext uri="{0D108BD9-81ED-4DB2-BD59-A6C34878D82A}">
                    <a16:rowId xmlns:a16="http://schemas.microsoft.com/office/drawing/2014/main" val="171266587"/>
                  </a:ext>
                </a:extLst>
              </a:tr>
            </a:tbl>
          </a:graphicData>
        </a:graphic>
      </p:graphicFrame>
    </p:spTree>
    <p:extLst>
      <p:ext uri="{BB962C8B-B14F-4D97-AF65-F5344CB8AC3E}">
        <p14:creationId xmlns:p14="http://schemas.microsoft.com/office/powerpoint/2010/main" val="424641394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DB2C8-3850-B1A4-8A28-AEBD598F647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1D002BD-AA60-98D9-D990-75F277C3CEF9}"/>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D29C188C-D51D-1871-926C-D748549F7599}"/>
              </a:ext>
            </a:extLst>
          </p:cNvPr>
          <p:cNvSpPr txBox="1">
            <a:spLocks/>
          </p:cNvSpPr>
          <p:nvPr/>
        </p:nvSpPr>
        <p:spPr>
          <a:xfrm>
            <a:off x="486450" y="0"/>
            <a:ext cx="5129200"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Income</a:t>
            </a:r>
            <a:endParaRPr lang="en-US" sz="24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i="1" dirty="0">
                <a:solidFill>
                  <a:srgbClr val="343433"/>
                </a:solidFill>
                <a:latin typeface="Arial" panose="020B0604020202020204" pitchFamily="34" charset="0"/>
                <a:cs typeface="Arial" panose="020B0604020202020204" pitchFamily="34" charset="0"/>
              </a:rPr>
              <a:t>You mentioned you were retired, are you collecting Social Security? How much do you get each month? </a:t>
            </a:r>
          </a:p>
          <a:p>
            <a:pPr marL="628650" lvl="1" indent="-285750" algn="l">
              <a:lnSpc>
                <a:spcPct val="100000"/>
              </a:lnSpc>
              <a:spcBef>
                <a:spcPts val="500"/>
              </a:spcBef>
              <a:buFont typeface="Arial" panose="020B0604020202020204" pitchFamily="34" charset="0"/>
              <a:buChar char="•"/>
            </a:pPr>
            <a:r>
              <a:rPr lang="en-US" sz="1600" i="1" dirty="0">
                <a:solidFill>
                  <a:srgbClr val="343433"/>
                </a:solidFill>
                <a:latin typeface="Arial" panose="020B0604020202020204" pitchFamily="34" charset="0"/>
                <a:cs typeface="Arial" panose="020B0604020202020204" pitchFamily="34" charset="0"/>
              </a:rPr>
              <a:t>Please write that down under the income side of the page.</a:t>
            </a:r>
          </a:p>
          <a:p>
            <a:pPr marL="285750" indent="-285750" algn="l">
              <a:lnSpc>
                <a:spcPct val="100000"/>
              </a:lnSpc>
              <a:spcBef>
                <a:spcPts val="500"/>
              </a:spcBef>
              <a:buFont typeface="Arial" panose="020B0604020202020204" pitchFamily="34" charset="0"/>
              <a:buChar char="•"/>
            </a:pPr>
            <a:r>
              <a:rPr lang="en-US" i="1" dirty="0">
                <a:solidFill>
                  <a:srgbClr val="343433"/>
                </a:solidFill>
                <a:latin typeface="Arial" panose="020B0604020202020204" pitchFamily="34" charset="0"/>
                <a:cs typeface="Arial" panose="020B0604020202020204" pitchFamily="34" charset="0"/>
              </a:rPr>
              <a:t>Are there any other sources of income?</a:t>
            </a:r>
          </a:p>
          <a:p>
            <a:pPr marL="628650" lvl="1" indent="-285750" algn="l">
              <a:lnSpc>
                <a:spcPct val="100000"/>
              </a:lnSpc>
              <a:spcBef>
                <a:spcPts val="500"/>
              </a:spcBef>
              <a:buFont typeface="Arial" panose="020B0604020202020204" pitchFamily="34" charset="0"/>
              <a:buChar char="•"/>
            </a:pPr>
            <a:r>
              <a:rPr lang="en-US" sz="1600" i="1" dirty="0">
                <a:solidFill>
                  <a:srgbClr val="343433"/>
                </a:solidFill>
                <a:latin typeface="Arial" panose="020B0604020202020204" pitchFamily="34" charset="0"/>
                <a:cs typeface="Arial" panose="020B0604020202020204" pitchFamily="34" charset="0"/>
              </a:rPr>
              <a:t>Write down total and circle it.</a:t>
            </a:r>
          </a:p>
          <a:p>
            <a:pPr marL="285750" indent="-285750" algn="l">
              <a:lnSpc>
                <a:spcPct val="100000"/>
              </a:lnSpc>
              <a:spcBef>
                <a:spcPts val="500"/>
              </a:spcBef>
              <a:buFont typeface="Arial" panose="020B0604020202020204" pitchFamily="34" charset="0"/>
              <a:buChar char="•"/>
            </a:pPr>
            <a:endParaRPr lang="en-US" dirty="0">
              <a:solidFill>
                <a:srgbClr val="343433"/>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F2E266F8-BCEC-AFF3-E8A8-2C15190938A3}"/>
              </a:ext>
            </a:extLst>
          </p:cNvPr>
          <p:cNvGrpSpPr/>
          <p:nvPr/>
        </p:nvGrpSpPr>
        <p:grpSpPr>
          <a:xfrm>
            <a:off x="6330275" y="429764"/>
            <a:ext cx="2323727" cy="3657600"/>
            <a:chOff x="3214107" y="1282672"/>
            <a:chExt cx="2323727" cy="3485591"/>
          </a:xfrm>
        </p:grpSpPr>
        <p:pic>
          <p:nvPicPr>
            <p:cNvPr id="4" name="Picture 3" descr="A close-up of a graph paper">
              <a:extLst>
                <a:ext uri="{FF2B5EF4-FFF2-40B4-BE49-F238E27FC236}">
                  <a16:creationId xmlns:a16="http://schemas.microsoft.com/office/drawing/2014/main" id="{2A2CB2F5-D753-03DD-3CDB-53958D88912F}"/>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214107" y="1282672"/>
              <a:ext cx="2323727" cy="3485591"/>
            </a:xfrm>
            <a:prstGeom prst="rect">
              <a:avLst/>
            </a:prstGeom>
          </p:spPr>
        </p:pic>
        <p:cxnSp>
          <p:nvCxnSpPr>
            <p:cNvPr id="6" name="Straight Connector 5">
              <a:extLst>
                <a:ext uri="{FF2B5EF4-FFF2-40B4-BE49-F238E27FC236}">
                  <a16:creationId xmlns:a16="http://schemas.microsoft.com/office/drawing/2014/main" id="{946BD75D-91D6-92D8-323E-F7470ECBF09C}"/>
                </a:ext>
              </a:extLst>
            </p:cNvPr>
            <p:cNvCxnSpPr>
              <a:cxnSpLocks/>
            </p:cNvCxnSpPr>
            <p:nvPr/>
          </p:nvCxnSpPr>
          <p:spPr>
            <a:xfrm>
              <a:off x="3401292" y="2022762"/>
              <a:ext cx="194656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D87E514-51E1-AC5B-8B6E-554D848BFB66}"/>
                </a:ext>
              </a:extLst>
            </p:cNvPr>
            <p:cNvCxnSpPr/>
            <p:nvPr/>
          </p:nvCxnSpPr>
          <p:spPr bwMode="auto">
            <a:xfrm>
              <a:off x="4374574" y="1774421"/>
              <a:ext cx="0" cy="2708910"/>
            </a:xfrm>
            <a:prstGeom prst="line">
              <a:avLst/>
            </a:prstGeom>
            <a:noFill/>
            <a:ln w="38100" cap="flat" cmpd="sng" algn="ctr">
              <a:solidFill>
                <a:schemeClr val="tx1"/>
              </a:solidFill>
              <a:prstDash val="solid"/>
              <a:round/>
              <a:headEnd type="none" w="med" len="med"/>
              <a:tailEnd type="none" w="med" len="med"/>
            </a:ln>
            <a:effectLst/>
          </p:spPr>
        </p:cxnSp>
      </p:grpSp>
      <p:sp>
        <p:nvSpPr>
          <p:cNvPr id="8" name="Rectangle 7">
            <a:extLst>
              <a:ext uri="{FF2B5EF4-FFF2-40B4-BE49-F238E27FC236}">
                <a16:creationId xmlns:a16="http://schemas.microsoft.com/office/drawing/2014/main" id="{48C8458B-51AE-ED7A-407E-CF9A253C4283}"/>
              </a:ext>
            </a:extLst>
          </p:cNvPr>
          <p:cNvSpPr/>
          <p:nvPr/>
        </p:nvSpPr>
        <p:spPr>
          <a:xfrm>
            <a:off x="6476457" y="1315457"/>
            <a:ext cx="933397" cy="1384995"/>
          </a:xfrm>
          <a:prstGeom prst="rect">
            <a:avLst/>
          </a:prstGeom>
        </p:spPr>
        <p:txBody>
          <a:bodyPr wrap="none">
            <a:spAutoFit/>
          </a:bodyPr>
          <a:lstStyle/>
          <a:p>
            <a:pPr algn="ctr"/>
            <a:r>
              <a:rPr lang="en-US" sz="1200" b="1" dirty="0">
                <a:latin typeface="Dreaming Outloud Pro" panose="03050502040302030504" pitchFamily="66" charset="0"/>
                <a:cs typeface="Dreaming Outloud Pro" panose="03050502040302030504" pitchFamily="66" charset="0"/>
              </a:rPr>
              <a:t>$1200 – SS</a:t>
            </a:r>
          </a:p>
          <a:p>
            <a:pPr algn="ctr"/>
            <a:r>
              <a:rPr lang="en-US" sz="1200" b="1" dirty="0">
                <a:latin typeface="Dreaming Outloud Pro" panose="03050502040302030504" pitchFamily="66" charset="0"/>
                <a:cs typeface="Dreaming Outloud Pro" panose="03050502040302030504" pitchFamily="66" charset="0"/>
              </a:rPr>
              <a:t> $800 – SS</a:t>
            </a:r>
          </a:p>
          <a:p>
            <a:pPr algn="ctr"/>
            <a:r>
              <a:rPr lang="en-US" sz="1200" b="1" dirty="0">
                <a:latin typeface="Dreaming Outloud Pro" panose="03050502040302030504" pitchFamily="66" charset="0"/>
                <a:cs typeface="Dreaming Outloud Pro" panose="03050502040302030504" pitchFamily="66" charset="0"/>
              </a:rPr>
              <a:t> $650 – Pen</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$2,650</a:t>
            </a:r>
          </a:p>
          <a:p>
            <a:pPr algn="ctr"/>
            <a:endParaRPr lang="en-US" sz="1200" b="1" dirty="0">
              <a:latin typeface="Dreaming Outloud Pro" panose="03050502040302030504" pitchFamily="66" charset="0"/>
              <a:cs typeface="Dreaming Outloud Pro" panose="03050502040302030504" pitchFamily="66" charset="0"/>
            </a:endParaRPr>
          </a:p>
          <a:p>
            <a:pPr algn="ctr"/>
            <a:endParaRPr lang="en-US" sz="1200" dirty="0">
              <a:latin typeface="Dreaming Outloud Pro" panose="03050502040302030504" pitchFamily="66" charset="0"/>
              <a:cs typeface="Dreaming Outloud Pro" panose="03050502040302030504" pitchFamily="66" charset="0"/>
            </a:endParaRPr>
          </a:p>
        </p:txBody>
      </p:sp>
      <p:sp>
        <p:nvSpPr>
          <p:cNvPr id="9" name="Oval 8">
            <a:extLst>
              <a:ext uri="{FF2B5EF4-FFF2-40B4-BE49-F238E27FC236}">
                <a16:creationId xmlns:a16="http://schemas.microsoft.com/office/drawing/2014/main" id="{84E03729-F755-E29C-15AD-2D5628E5BB38}"/>
              </a:ext>
            </a:extLst>
          </p:cNvPr>
          <p:cNvSpPr/>
          <p:nvPr/>
        </p:nvSpPr>
        <p:spPr>
          <a:xfrm>
            <a:off x="6514362" y="1984688"/>
            <a:ext cx="888162" cy="390699"/>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EE8112-0442-46CC-2039-E2622EAFB50F}"/>
              </a:ext>
            </a:extLst>
          </p:cNvPr>
          <p:cNvSpPr/>
          <p:nvPr/>
        </p:nvSpPr>
        <p:spPr>
          <a:xfrm>
            <a:off x="6588931" y="874040"/>
            <a:ext cx="809837"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Income</a:t>
            </a:r>
          </a:p>
        </p:txBody>
      </p:sp>
      <p:sp>
        <p:nvSpPr>
          <p:cNvPr id="11" name="Rectangle 10">
            <a:extLst>
              <a:ext uri="{FF2B5EF4-FFF2-40B4-BE49-F238E27FC236}">
                <a16:creationId xmlns:a16="http://schemas.microsoft.com/office/drawing/2014/main" id="{09465767-C19C-52C1-DC80-72FF1F644B2D}"/>
              </a:ext>
            </a:extLst>
          </p:cNvPr>
          <p:cNvSpPr/>
          <p:nvPr/>
        </p:nvSpPr>
        <p:spPr>
          <a:xfrm>
            <a:off x="7612649" y="874040"/>
            <a:ext cx="827471"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Expense</a:t>
            </a:r>
          </a:p>
        </p:txBody>
      </p:sp>
    </p:spTree>
    <p:extLst>
      <p:ext uri="{BB962C8B-B14F-4D97-AF65-F5344CB8AC3E}">
        <p14:creationId xmlns:p14="http://schemas.microsoft.com/office/powerpoint/2010/main" val="497449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2CCBEA-B6A5-D071-8588-EDB578149160}"/>
              </a:ext>
            </a:extLst>
          </p:cNvPr>
          <p:cNvSpPr/>
          <p:nvPr/>
        </p:nvSpPr>
        <p:spPr>
          <a:xfrm>
            <a:off x="6898888" y="4401015"/>
            <a:ext cx="2022088"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E105F1CE-A5AA-898A-8B02-DF6A91E9CA54}"/>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BE4E9039-C799-2115-4570-A3C05F8E0585}"/>
                </a:ext>
              </a:extLst>
            </p:cNvPr>
            <p:cNvSpPr/>
            <p:nvPr/>
          </p:nvSpPr>
          <p:spPr>
            <a:xfrm>
              <a:off x="0" y="1"/>
              <a:ext cx="3303037" cy="5143500"/>
            </a:xfrm>
            <a:prstGeom prst="rect">
              <a:avLst/>
            </a:prstGeom>
            <a:solidFill>
              <a:srgbClr val="1A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010443C-A5A1-44D8-CC7F-B51CD45D078C}"/>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p:spPr>
        </p:pic>
      </p:grpSp>
      <p:sp>
        <p:nvSpPr>
          <p:cNvPr id="4" name="Content Placeholder 1">
            <a:extLst>
              <a:ext uri="{FF2B5EF4-FFF2-40B4-BE49-F238E27FC236}">
                <a16:creationId xmlns:a16="http://schemas.microsoft.com/office/drawing/2014/main" id="{1D10BAAC-8C01-AEE5-8793-5483A9989B4B}"/>
              </a:ext>
            </a:extLst>
          </p:cNvPr>
          <p:cNvSpPr txBox="1">
            <a:spLocks/>
          </p:cNvSpPr>
          <p:nvPr/>
        </p:nvSpPr>
        <p:spPr>
          <a:xfrm>
            <a:off x="3573005" y="0"/>
            <a:ext cx="5203442" cy="2382187"/>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b="1" dirty="0">
                <a:solidFill>
                  <a:srgbClr val="0E5993"/>
                </a:solidFill>
                <a:latin typeface="Arial Black" panose="020B0604020202020204" pitchFamily="34" charset="0"/>
                <a:cs typeface="Arial Black" panose="020B0604020202020204" pitchFamily="34" charset="0"/>
              </a:rPr>
              <a:t>I Hear Reverse Mortgages Are Expensive</a:t>
            </a:r>
          </a:p>
          <a:p>
            <a:pPr marL="342900" indent="-342900">
              <a:spcBef>
                <a:spcPts val="20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As compared to what?</a:t>
            </a:r>
          </a:p>
          <a:p>
            <a:pPr marL="342900" indent="-34290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Don’t we all expect to pay more for premium products? Why not mortgages?</a:t>
            </a:r>
          </a:p>
        </p:txBody>
      </p:sp>
      <p:graphicFrame>
        <p:nvGraphicFramePr>
          <p:cNvPr id="8" name="Table 5">
            <a:extLst>
              <a:ext uri="{FF2B5EF4-FFF2-40B4-BE49-F238E27FC236}">
                <a16:creationId xmlns:a16="http://schemas.microsoft.com/office/drawing/2014/main" id="{9D0ABCBB-363B-A454-DBFB-D271FA67E618}"/>
              </a:ext>
            </a:extLst>
          </p:cNvPr>
          <p:cNvGraphicFramePr>
            <a:graphicFrameLocks noGrp="1"/>
          </p:cNvGraphicFramePr>
          <p:nvPr>
            <p:extLst>
              <p:ext uri="{D42A27DB-BD31-4B8C-83A1-F6EECF244321}">
                <p14:modId xmlns:p14="http://schemas.microsoft.com/office/powerpoint/2010/main" val="3997985046"/>
              </p:ext>
            </p:extLst>
          </p:nvPr>
        </p:nvGraphicFramePr>
        <p:xfrm>
          <a:off x="3753889" y="2382187"/>
          <a:ext cx="4948908" cy="1889700"/>
        </p:xfrm>
        <a:graphic>
          <a:graphicData uri="http://schemas.openxmlformats.org/drawingml/2006/table">
            <a:tbl>
              <a:tblPr firstRow="1" bandRow="1">
                <a:tableStyleId>{5C22544A-7EE6-4342-B048-85BDC9FD1C3A}</a:tableStyleId>
              </a:tblPr>
              <a:tblGrid>
                <a:gridCol w="2692111">
                  <a:extLst>
                    <a:ext uri="{9D8B030D-6E8A-4147-A177-3AD203B41FA5}">
                      <a16:colId xmlns:a16="http://schemas.microsoft.com/office/drawing/2014/main" val="1498777958"/>
                    </a:ext>
                  </a:extLst>
                </a:gridCol>
                <a:gridCol w="1228151">
                  <a:extLst>
                    <a:ext uri="{9D8B030D-6E8A-4147-A177-3AD203B41FA5}">
                      <a16:colId xmlns:a16="http://schemas.microsoft.com/office/drawing/2014/main" val="1643707996"/>
                    </a:ext>
                  </a:extLst>
                </a:gridCol>
                <a:gridCol w="1028646">
                  <a:extLst>
                    <a:ext uri="{9D8B030D-6E8A-4147-A177-3AD203B41FA5}">
                      <a16:colId xmlns:a16="http://schemas.microsoft.com/office/drawing/2014/main" val="1484767936"/>
                    </a:ext>
                  </a:extLst>
                </a:gridCol>
              </a:tblGrid>
              <a:tr h="560236">
                <a:tc>
                  <a:txBody>
                    <a:bodyPr/>
                    <a:lstStyle/>
                    <a:p>
                      <a:pPr algn="l"/>
                      <a:r>
                        <a:rPr lang="en-US" sz="1400" dirty="0">
                          <a:solidFill>
                            <a:schemeClr val="bg1"/>
                          </a:solidFill>
                          <a:latin typeface="Arial" panose="020B0604020202020204" pitchFamily="34" charset="0"/>
                          <a:cs typeface="Arial" panose="020B0604020202020204" pitchFamily="34" charset="0"/>
                        </a:rPr>
                        <a:t>Value</a:t>
                      </a:r>
                      <a:endParaRPr lang="en-US" sz="1400" i="1" dirty="0">
                        <a:solidFill>
                          <a:schemeClr val="bg1"/>
                        </a:solidFill>
                        <a:latin typeface="Arial" panose="020B0604020202020204" pitchFamily="34" charset="0"/>
                        <a:cs typeface="Arial" panose="020B0604020202020204" pitchFamily="34" charset="0"/>
                      </a:endParaRPr>
                    </a:p>
                  </a:txBody>
                  <a:tcPr marL="68580" marR="68580" marT="34290" marB="34290" anchor="ctr">
                    <a:solidFill>
                      <a:srgbClr val="0E5993"/>
                    </a:solidFill>
                  </a:tcPr>
                </a:tc>
                <a:tc>
                  <a:txBody>
                    <a:bodyPr/>
                    <a:lstStyle/>
                    <a:p>
                      <a:pPr algn="ctr"/>
                      <a:r>
                        <a:rPr lang="en-US" sz="1400" dirty="0">
                          <a:solidFill>
                            <a:schemeClr val="bg1"/>
                          </a:solidFill>
                          <a:latin typeface="Arial" panose="020B0604020202020204" pitchFamily="34" charset="0"/>
                          <a:cs typeface="Arial" panose="020B0604020202020204" pitchFamily="34" charset="0"/>
                        </a:rPr>
                        <a:t>Traditional Mortgage </a:t>
                      </a:r>
                      <a:endParaRPr lang="en-US" sz="1400" i="1" dirty="0">
                        <a:solidFill>
                          <a:schemeClr val="bg1"/>
                        </a:solidFill>
                        <a:latin typeface="Arial" panose="020B0604020202020204" pitchFamily="34" charset="0"/>
                        <a:cs typeface="Arial" panose="020B0604020202020204" pitchFamily="34" charset="0"/>
                      </a:endParaRPr>
                    </a:p>
                  </a:txBody>
                  <a:tcPr marL="68580" marR="68580" marT="34290" marB="34290" anchor="ctr">
                    <a:solidFill>
                      <a:srgbClr val="0E5993"/>
                    </a:solidFill>
                  </a:tcPr>
                </a:tc>
                <a:tc>
                  <a:txBody>
                    <a:bodyPr/>
                    <a:lstStyle/>
                    <a:p>
                      <a:pPr algn="ctr"/>
                      <a:r>
                        <a:rPr lang="en-US" sz="1400" dirty="0">
                          <a:solidFill>
                            <a:schemeClr val="bg1"/>
                          </a:solidFill>
                          <a:latin typeface="Arial" panose="020B0604020202020204" pitchFamily="34" charset="0"/>
                          <a:cs typeface="Arial" panose="020B0604020202020204" pitchFamily="34" charset="0"/>
                        </a:rPr>
                        <a:t>Reverse Mortgage</a:t>
                      </a:r>
                      <a:endParaRPr lang="en-US" sz="1400" i="1" dirty="0">
                        <a:solidFill>
                          <a:schemeClr val="bg1"/>
                        </a:solidFill>
                        <a:latin typeface="Arial" panose="020B0604020202020204" pitchFamily="34" charset="0"/>
                        <a:cs typeface="Arial" panose="020B0604020202020204" pitchFamily="34" charset="0"/>
                      </a:endParaRPr>
                    </a:p>
                  </a:txBody>
                  <a:tcPr marL="68580" marR="68580" marT="34290" marB="34290" anchor="ctr">
                    <a:solidFill>
                      <a:srgbClr val="0E5993"/>
                    </a:solidFill>
                  </a:tcPr>
                </a:tc>
                <a:extLst>
                  <a:ext uri="{0D108BD9-81ED-4DB2-BD59-A6C34878D82A}">
                    <a16:rowId xmlns:a16="http://schemas.microsoft.com/office/drawing/2014/main" val="2771162518"/>
                  </a:ext>
                </a:extLst>
              </a:tr>
              <a:tr h="321699">
                <a:tc>
                  <a:txBody>
                    <a:bodyPr/>
                    <a:lstStyle/>
                    <a:p>
                      <a:r>
                        <a:rPr lang="en-US" sz="1400" dirty="0">
                          <a:solidFill>
                            <a:srgbClr val="343433"/>
                          </a:solidFill>
                          <a:latin typeface="Arial" panose="020B0604020202020204" pitchFamily="34" charset="0"/>
                          <a:cs typeface="Arial" panose="020B0604020202020204" pitchFamily="34" charset="0"/>
                        </a:rPr>
                        <a:t>No monthly P&amp;I payments</a:t>
                      </a:r>
                    </a:p>
                  </a:txBody>
                  <a:tcPr marL="68580" marR="68580" marT="34290" marB="34290" anchor="ctr">
                    <a:solidFill>
                      <a:srgbClr val="DEDFDE"/>
                    </a:solidFill>
                  </a:tcPr>
                </a:tc>
                <a:tc>
                  <a:txBody>
                    <a:bodyPr/>
                    <a:lstStyle/>
                    <a:p>
                      <a:endParaRPr lang="en-US" sz="1000" dirty="0">
                        <a:solidFill>
                          <a:srgbClr val="343433"/>
                        </a:solidFill>
                        <a:latin typeface="Arial" panose="020B0604020202020204" pitchFamily="34" charset="0"/>
                        <a:cs typeface="Arial" panose="020B0604020202020204" pitchFamily="34" charset="0"/>
                      </a:endParaRPr>
                    </a:p>
                  </a:txBody>
                  <a:tcPr marL="68580" marR="68580" marT="34290" marB="34290" anchor="ctr">
                    <a:solidFill>
                      <a:srgbClr val="DEDFDE"/>
                    </a:solidFill>
                  </a:tcPr>
                </a:tc>
                <a:tc>
                  <a:txBody>
                    <a:bodyPr/>
                    <a:lstStyle/>
                    <a:p>
                      <a:pPr algn="ctr"/>
                      <a:r>
                        <a:rPr lang="en-US" sz="1600" b="1" dirty="0">
                          <a:solidFill>
                            <a:srgbClr val="343433"/>
                          </a:solidFill>
                          <a:latin typeface="Arial" panose="020B0604020202020204" pitchFamily="34" charset="0"/>
                          <a:cs typeface="Arial" panose="020B0604020202020204" pitchFamily="34" charset="0"/>
                          <a:sym typeface="Wingdings" panose="05000000000000000000" pitchFamily="2" charset="2"/>
                        </a:rPr>
                        <a:t></a:t>
                      </a:r>
                      <a:endParaRPr lang="en-US" sz="1600" b="1" dirty="0">
                        <a:solidFill>
                          <a:srgbClr val="343433"/>
                        </a:solidFill>
                        <a:latin typeface="Arial" panose="020B0604020202020204" pitchFamily="34" charset="0"/>
                        <a:cs typeface="Arial" panose="020B0604020202020204" pitchFamily="34" charset="0"/>
                      </a:endParaRPr>
                    </a:p>
                  </a:txBody>
                  <a:tcPr marL="68580" marR="68580" marT="34290" marB="34290" anchor="ctr">
                    <a:solidFill>
                      <a:srgbClr val="DEDFDE"/>
                    </a:solidFill>
                  </a:tcPr>
                </a:tc>
                <a:extLst>
                  <a:ext uri="{0D108BD9-81ED-4DB2-BD59-A6C34878D82A}">
                    <a16:rowId xmlns:a16="http://schemas.microsoft.com/office/drawing/2014/main" val="273578536"/>
                  </a:ext>
                </a:extLst>
              </a:tr>
              <a:tr h="327281">
                <a:tc>
                  <a:txBody>
                    <a:bodyPr/>
                    <a:lstStyle/>
                    <a:p>
                      <a:r>
                        <a:rPr lang="en-US" sz="1400" dirty="0">
                          <a:solidFill>
                            <a:srgbClr val="343433"/>
                          </a:solidFill>
                          <a:latin typeface="Arial" panose="020B0604020202020204" pitchFamily="34" charset="0"/>
                          <a:cs typeface="Arial" panose="020B0604020202020204" pitchFamily="34" charset="0"/>
                        </a:rPr>
                        <a:t>Non-Recourse</a:t>
                      </a:r>
                      <a:r>
                        <a:rPr lang="en-US" sz="1400" baseline="30000" dirty="0">
                          <a:solidFill>
                            <a:srgbClr val="343433"/>
                          </a:solidFill>
                          <a:latin typeface="Arial" panose="020B0604020202020204" pitchFamily="34" charset="0"/>
                          <a:cs typeface="Arial" panose="020B0604020202020204" pitchFamily="34" charset="0"/>
                          <a:sym typeface="Wingdings 2" panose="05020102010507070707" pitchFamily="18" charset="2"/>
                        </a:rPr>
                        <a:t></a:t>
                      </a:r>
                      <a:endParaRPr lang="en-US" sz="1400" baseline="30000" dirty="0">
                        <a:solidFill>
                          <a:srgbClr val="343433"/>
                        </a:solidFill>
                        <a:latin typeface="Arial" panose="020B0604020202020204" pitchFamily="34" charset="0"/>
                        <a:cs typeface="Arial" panose="020B0604020202020204" pitchFamily="34" charset="0"/>
                      </a:endParaRPr>
                    </a:p>
                  </a:txBody>
                  <a:tcPr marL="68580" marR="68580" marT="34290" marB="34290" anchor="ctr">
                    <a:solidFill>
                      <a:srgbClr val="F2F2F1"/>
                    </a:solidFill>
                  </a:tcPr>
                </a:tc>
                <a:tc>
                  <a:txBody>
                    <a:bodyPr/>
                    <a:lstStyle/>
                    <a:p>
                      <a:endParaRPr lang="en-US" sz="1000" dirty="0">
                        <a:solidFill>
                          <a:srgbClr val="343433"/>
                        </a:solidFill>
                        <a:latin typeface="Arial" panose="020B0604020202020204" pitchFamily="34" charset="0"/>
                        <a:cs typeface="Arial" panose="020B0604020202020204" pitchFamily="34" charset="0"/>
                      </a:endParaRPr>
                    </a:p>
                  </a:txBody>
                  <a:tcPr marL="68580" marR="68580" marT="34290" marB="34290" anchor="ctr">
                    <a:solidFill>
                      <a:srgbClr val="F2F2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343433"/>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1600" b="1" i="0" u="none" strike="noStrike" kern="1200" cap="none" spc="0" normalizeH="0" baseline="0" noProof="0" dirty="0">
                        <a:ln>
                          <a:noFill/>
                        </a:ln>
                        <a:solidFill>
                          <a:srgbClr val="343433"/>
                        </a:solidFill>
                        <a:effectLst/>
                        <a:uLnTx/>
                        <a:uFillTx/>
                        <a:latin typeface="Arial" panose="020B0604020202020204" pitchFamily="34" charset="0"/>
                        <a:ea typeface="+mn-ea"/>
                        <a:cs typeface="Arial" panose="020B0604020202020204" pitchFamily="34" charset="0"/>
                      </a:endParaRPr>
                    </a:p>
                  </a:txBody>
                  <a:tcPr marL="68580" marR="68580" marT="34290" marB="34290" anchor="ctr">
                    <a:solidFill>
                      <a:srgbClr val="F2F2F1"/>
                    </a:solidFill>
                  </a:tcPr>
                </a:tc>
                <a:extLst>
                  <a:ext uri="{0D108BD9-81ED-4DB2-BD59-A6C34878D82A}">
                    <a16:rowId xmlns:a16="http://schemas.microsoft.com/office/drawing/2014/main" val="2250189951"/>
                  </a:ext>
                </a:extLst>
              </a:tr>
              <a:tr h="354419">
                <a:tc>
                  <a:txBody>
                    <a:bodyPr/>
                    <a:lstStyle/>
                    <a:p>
                      <a:r>
                        <a:rPr lang="en-US" sz="1400" dirty="0">
                          <a:solidFill>
                            <a:srgbClr val="343433"/>
                          </a:solidFill>
                          <a:latin typeface="Arial" panose="020B0604020202020204" pitchFamily="34" charset="0"/>
                          <a:cs typeface="Arial" panose="020B0604020202020204" pitchFamily="34" charset="0"/>
                        </a:rPr>
                        <a:t>Government insured (HECMs)</a:t>
                      </a:r>
                    </a:p>
                  </a:txBody>
                  <a:tcPr marL="68580" marR="68580" marT="34290" marB="34290" anchor="ctr">
                    <a:solidFill>
                      <a:srgbClr val="DEDFDE"/>
                    </a:solidFill>
                  </a:tcPr>
                </a:tc>
                <a:tc>
                  <a:txBody>
                    <a:bodyPr/>
                    <a:lstStyle/>
                    <a:p>
                      <a:endParaRPr lang="en-US" sz="1000" dirty="0">
                        <a:solidFill>
                          <a:srgbClr val="343433"/>
                        </a:solidFill>
                        <a:latin typeface="Arial" panose="020B0604020202020204" pitchFamily="34" charset="0"/>
                        <a:cs typeface="Arial" panose="020B0604020202020204" pitchFamily="34" charset="0"/>
                      </a:endParaRPr>
                    </a:p>
                  </a:txBody>
                  <a:tcPr marL="68580" marR="68580" marT="34290" marB="34290" anchor="ctr">
                    <a:solidFill>
                      <a:srgbClr val="DEDFD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343433"/>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1600" b="1" i="0" u="none" strike="noStrike" kern="1200" cap="none" spc="0" normalizeH="0" baseline="0" noProof="0" dirty="0">
                        <a:ln>
                          <a:noFill/>
                        </a:ln>
                        <a:solidFill>
                          <a:srgbClr val="343433"/>
                        </a:solidFill>
                        <a:effectLst/>
                        <a:uLnTx/>
                        <a:uFillTx/>
                        <a:latin typeface="Arial" panose="020B0604020202020204" pitchFamily="34" charset="0"/>
                        <a:ea typeface="+mn-ea"/>
                        <a:cs typeface="Arial" panose="020B0604020202020204" pitchFamily="34" charset="0"/>
                      </a:endParaRPr>
                    </a:p>
                  </a:txBody>
                  <a:tcPr marL="68580" marR="68580" marT="34290" marB="34290" anchor="ctr">
                    <a:solidFill>
                      <a:srgbClr val="DEDFDE"/>
                    </a:solidFill>
                  </a:tcPr>
                </a:tc>
                <a:extLst>
                  <a:ext uri="{0D108BD9-81ED-4DB2-BD59-A6C34878D82A}">
                    <a16:rowId xmlns:a16="http://schemas.microsoft.com/office/drawing/2014/main" val="1499032351"/>
                  </a:ext>
                </a:extLst>
              </a:tr>
              <a:tr h="326065">
                <a:tc>
                  <a:txBody>
                    <a:bodyPr/>
                    <a:lstStyle/>
                    <a:p>
                      <a:r>
                        <a:rPr lang="en-US" sz="1400" dirty="0">
                          <a:solidFill>
                            <a:srgbClr val="343433"/>
                          </a:solidFill>
                          <a:latin typeface="Arial" panose="020B0604020202020204" pitchFamily="34" charset="0"/>
                          <a:cs typeface="Arial" panose="020B0604020202020204" pitchFamily="34" charset="0"/>
                        </a:rPr>
                        <a:t>Unused LOC grows*</a:t>
                      </a:r>
                    </a:p>
                  </a:txBody>
                  <a:tcPr marL="68580" marR="68580" marT="34290" marB="34290" anchor="ctr">
                    <a:solidFill>
                      <a:srgbClr val="F2F2F1"/>
                    </a:solidFill>
                  </a:tcPr>
                </a:tc>
                <a:tc>
                  <a:txBody>
                    <a:bodyPr/>
                    <a:lstStyle/>
                    <a:p>
                      <a:endParaRPr lang="en-US" sz="1000" dirty="0">
                        <a:solidFill>
                          <a:srgbClr val="343433"/>
                        </a:solidFill>
                        <a:latin typeface="Arial" panose="020B0604020202020204" pitchFamily="34" charset="0"/>
                        <a:cs typeface="Arial" panose="020B0604020202020204" pitchFamily="34" charset="0"/>
                      </a:endParaRPr>
                    </a:p>
                  </a:txBody>
                  <a:tcPr marL="68580" marR="68580" marT="34290" marB="34290" anchor="ctr">
                    <a:solidFill>
                      <a:srgbClr val="F2F2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343433"/>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1600" b="1" i="0" u="none" strike="noStrike" kern="1200" cap="none" spc="0" normalizeH="0" baseline="0" noProof="0" dirty="0">
                        <a:ln>
                          <a:noFill/>
                        </a:ln>
                        <a:solidFill>
                          <a:srgbClr val="343433"/>
                        </a:solidFill>
                        <a:effectLst/>
                        <a:uLnTx/>
                        <a:uFillTx/>
                        <a:latin typeface="Arial" panose="020B0604020202020204" pitchFamily="34" charset="0"/>
                        <a:ea typeface="+mn-ea"/>
                        <a:cs typeface="Arial" panose="020B0604020202020204" pitchFamily="34" charset="0"/>
                      </a:endParaRPr>
                    </a:p>
                  </a:txBody>
                  <a:tcPr marL="68580" marR="68580" marT="34290" marB="34290" anchor="ctr">
                    <a:solidFill>
                      <a:srgbClr val="F2F2F1"/>
                    </a:solidFill>
                  </a:tcPr>
                </a:tc>
                <a:extLst>
                  <a:ext uri="{0D108BD9-81ED-4DB2-BD59-A6C34878D82A}">
                    <a16:rowId xmlns:a16="http://schemas.microsoft.com/office/drawing/2014/main" val="115902548"/>
                  </a:ext>
                </a:extLst>
              </a:tr>
            </a:tbl>
          </a:graphicData>
        </a:graphic>
      </p:graphicFrame>
      <p:pic>
        <p:nvPicPr>
          <p:cNvPr id="11" name="Picture 10">
            <a:extLst>
              <a:ext uri="{FF2B5EF4-FFF2-40B4-BE49-F238E27FC236}">
                <a16:creationId xmlns:a16="http://schemas.microsoft.com/office/drawing/2014/main" id="{5CA02098-9016-AF44-BAC9-256A42E0534C}"/>
              </a:ext>
            </a:extLst>
          </p:cNvPr>
          <p:cNvPicPr>
            <a:picLocks noChangeAspect="1"/>
          </p:cNvPicPr>
          <p:nvPr/>
        </p:nvPicPr>
        <p:blipFill>
          <a:blip r:embed="rId4"/>
          <a:stretch>
            <a:fillRect/>
          </a:stretch>
        </p:blipFill>
        <p:spPr>
          <a:xfrm>
            <a:off x="655110" y="1696408"/>
            <a:ext cx="1749206" cy="1749206"/>
          </a:xfrm>
          <a:prstGeom prst="rect">
            <a:avLst/>
          </a:prstGeom>
        </p:spPr>
      </p:pic>
      <p:sp>
        <p:nvSpPr>
          <p:cNvPr id="9" name="TextBox 8">
            <a:extLst>
              <a:ext uri="{FF2B5EF4-FFF2-40B4-BE49-F238E27FC236}">
                <a16:creationId xmlns:a16="http://schemas.microsoft.com/office/drawing/2014/main" id="{DF81488A-0F48-38D7-516A-7447777DB07C}"/>
              </a:ext>
            </a:extLst>
          </p:cNvPr>
          <p:cNvSpPr txBox="1"/>
          <p:nvPr/>
        </p:nvSpPr>
        <p:spPr>
          <a:xfrm>
            <a:off x="3669657" y="4449442"/>
            <a:ext cx="5060035" cy="553998"/>
          </a:xfrm>
          <a:prstGeom prst="rect">
            <a:avLst/>
          </a:prstGeom>
          <a:noFill/>
        </p:spPr>
        <p:txBody>
          <a:bodyPr wrap="square">
            <a:spAutoFit/>
          </a:bodyPr>
          <a:lstStyle/>
          <a:p>
            <a:r>
              <a:rPr lang="en-US" sz="1000" u="none" strike="noStrike" dirty="0">
                <a:solidFill>
                  <a:srgbClr val="343433"/>
                </a:solidFill>
                <a:effectLst/>
                <a:latin typeface="Arial Narrow" panose="020B0604020202020204" pitchFamily="34" charset="0"/>
                <a:cs typeface="Arial Narrow" panose="020B0604020202020204" pitchFamily="34" charset="0"/>
              </a:rPr>
              <a:t>*On SEQ loans the LOC grows for 7 years.</a:t>
            </a:r>
          </a:p>
          <a:p>
            <a:r>
              <a:rPr lang="en-US" sz="1000" baseline="30000" dirty="0">
                <a:solidFill>
                  <a:srgbClr val="343433"/>
                </a:solidFill>
                <a:latin typeface="Arial Narrow" panose="020B0604020202020204" pitchFamily="34" charset="0"/>
                <a:cs typeface="Arial Narrow" panose="020B0604020202020204" pitchFamily="34" charset="0"/>
                <a:sym typeface="Wingdings 2" panose="05020102010507070707" pitchFamily="18" charset="2"/>
              </a:rPr>
              <a:t></a:t>
            </a:r>
            <a:r>
              <a:rPr lang="en-US" sz="1000" u="none" strike="noStrike" dirty="0">
                <a:solidFill>
                  <a:srgbClr val="343433"/>
                </a:solidFill>
                <a:effectLst/>
                <a:latin typeface="Arial Narrow" panose="020B0604020202020204" pitchFamily="34" charset="0"/>
                <a:cs typeface="Arial Narrow" panose="020B0604020202020204" pitchFamily="34" charset="0"/>
              </a:rPr>
              <a:t>Borrower must occupy home as primary residence and remain current on property taxes, homeowner's insurance, the costs of home maintenance, and any HOA fees.</a:t>
            </a:r>
            <a:endParaRPr lang="en-US" sz="1000" dirty="0">
              <a:solidFill>
                <a:srgbClr val="343433"/>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8129557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DCFC5-B714-DD80-0C91-5F18931D7E9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C4FB43D-29AF-B7FA-4859-BE5E8D172CB8}"/>
              </a:ext>
            </a:extLst>
          </p:cNvPr>
          <p:cNvSpPr/>
          <p:nvPr/>
        </p:nvSpPr>
        <p:spPr>
          <a:xfrm>
            <a:off x="6827520" y="4185920"/>
            <a:ext cx="2082800" cy="7416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D8886B8-95F4-E3F9-7476-9042145E8F83}"/>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779163B1-B8C5-B790-07E5-7C53ECEEA77C}"/>
              </a:ext>
            </a:extLst>
          </p:cNvPr>
          <p:cNvSpPr txBox="1">
            <a:spLocks/>
          </p:cNvSpPr>
          <p:nvPr/>
        </p:nvSpPr>
        <p:spPr>
          <a:xfrm>
            <a:off x="609601" y="1"/>
            <a:ext cx="8068270" cy="95630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Expense Questions</a:t>
            </a:r>
            <a:endParaRPr lang="en-US" sz="2400" dirty="0">
              <a:solidFill>
                <a:srgbClr val="343433"/>
              </a:solidFill>
              <a:latin typeface="Arial" panose="020B0604020202020204" pitchFamily="34" charset="0"/>
              <a:cs typeface="Arial" panose="020B0604020202020204" pitchFamily="34" charset="0"/>
            </a:endParaRPr>
          </a:p>
        </p:txBody>
      </p:sp>
      <p:graphicFrame>
        <p:nvGraphicFramePr>
          <p:cNvPr id="20" name="Table 19">
            <a:extLst>
              <a:ext uri="{FF2B5EF4-FFF2-40B4-BE49-F238E27FC236}">
                <a16:creationId xmlns:a16="http://schemas.microsoft.com/office/drawing/2014/main" id="{9A3342FD-ACDD-15EA-BBC0-CDF48A8ED2E6}"/>
              </a:ext>
            </a:extLst>
          </p:cNvPr>
          <p:cNvGraphicFramePr>
            <a:graphicFrameLocks noGrp="1"/>
          </p:cNvGraphicFramePr>
          <p:nvPr>
            <p:extLst>
              <p:ext uri="{D42A27DB-BD31-4B8C-83A1-F6EECF244321}">
                <p14:modId xmlns:p14="http://schemas.microsoft.com/office/powerpoint/2010/main" val="3671307838"/>
              </p:ext>
            </p:extLst>
          </p:nvPr>
        </p:nvGraphicFramePr>
        <p:xfrm>
          <a:off x="609600" y="956310"/>
          <a:ext cx="8068270" cy="3722116"/>
        </p:xfrm>
        <a:graphic>
          <a:graphicData uri="http://schemas.openxmlformats.org/drawingml/2006/table">
            <a:tbl>
              <a:tblPr bandRow="1">
                <a:tableStyleId>{5C22544A-7EE6-4342-B048-85BDC9FD1C3A}</a:tableStyleId>
              </a:tblPr>
              <a:tblGrid>
                <a:gridCol w="2438400">
                  <a:extLst>
                    <a:ext uri="{9D8B030D-6E8A-4147-A177-3AD203B41FA5}">
                      <a16:colId xmlns:a16="http://schemas.microsoft.com/office/drawing/2014/main" val="1240815234"/>
                    </a:ext>
                  </a:extLst>
                </a:gridCol>
                <a:gridCol w="5629870">
                  <a:extLst>
                    <a:ext uri="{9D8B030D-6E8A-4147-A177-3AD203B41FA5}">
                      <a16:colId xmlns:a16="http://schemas.microsoft.com/office/drawing/2014/main" val="3009407048"/>
                    </a:ext>
                  </a:extLst>
                </a:gridCol>
              </a:tblGrid>
              <a:tr h="550418">
                <a:tc>
                  <a:txBody>
                    <a:bodyPr/>
                    <a:lstStyle/>
                    <a:p>
                      <a:pPr algn="ctr"/>
                      <a:r>
                        <a:rPr lang="en-US" sz="1600" b="1" dirty="0">
                          <a:solidFill>
                            <a:schemeClr val="bg1"/>
                          </a:solidFill>
                          <a:latin typeface="Arial" panose="020B0604020202020204" pitchFamily="34" charset="0"/>
                          <a:cs typeface="Arial" panose="020B0604020202020204" pitchFamily="34" charset="0"/>
                        </a:rPr>
                        <a:t>Taxes and Insurance</a:t>
                      </a:r>
                    </a:p>
                  </a:txBody>
                  <a:tcPr anchor="ctr">
                    <a:solidFill>
                      <a:srgbClr val="0E5993"/>
                    </a:solidFill>
                  </a:tcPr>
                </a:tc>
                <a:tc>
                  <a:txBody>
                    <a:bodyPr/>
                    <a:lstStyle/>
                    <a:p>
                      <a:pPr lvl="0"/>
                      <a:r>
                        <a:rPr lang="en-US" sz="1400" dirty="0">
                          <a:solidFill>
                            <a:srgbClr val="343433"/>
                          </a:solidFill>
                          <a:latin typeface="Arial" panose="020B0604020202020204" pitchFamily="34" charset="0"/>
                          <a:cs typeface="Arial" panose="020B0604020202020204" pitchFamily="34" charset="0"/>
                        </a:rPr>
                        <a:t>What is your annual property tax &amp; homeowner’s insurance?</a:t>
                      </a:r>
                    </a:p>
                  </a:txBody>
                  <a:tcPr anchor="ctr">
                    <a:solidFill>
                      <a:srgbClr val="DEDFDE"/>
                    </a:solidFill>
                  </a:tcPr>
                </a:tc>
                <a:extLst>
                  <a:ext uri="{0D108BD9-81ED-4DB2-BD59-A6C34878D82A}">
                    <a16:rowId xmlns:a16="http://schemas.microsoft.com/office/drawing/2014/main" val="3116453508"/>
                  </a:ext>
                </a:extLst>
              </a:tr>
              <a:tr h="55041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Utilities and Maintenance</a:t>
                      </a:r>
                      <a:endParaRPr lang="en-US" sz="1600" dirty="0"/>
                    </a:p>
                  </a:txBody>
                  <a:tcPr anchor="ctr">
                    <a:solidFill>
                      <a:srgbClr val="0E5993"/>
                    </a:solidFill>
                  </a:tcPr>
                </a:tc>
                <a:tc>
                  <a:txBody>
                    <a:bodyPr/>
                    <a:lstStyle/>
                    <a:p>
                      <a:pPr lvl="0"/>
                      <a:r>
                        <a:rPr lang="en-US" sz="1400" dirty="0">
                          <a:solidFill>
                            <a:srgbClr val="343433"/>
                          </a:solidFill>
                          <a:latin typeface="Arial" panose="020B0604020202020204" pitchFamily="34" charset="0"/>
                          <a:cs typeface="Arial" panose="020B0604020202020204" pitchFamily="34" charset="0"/>
                        </a:rPr>
                        <a:t>How big is your home? (above grade square feet)</a:t>
                      </a:r>
                    </a:p>
                  </a:txBody>
                  <a:tcPr anchor="ctr">
                    <a:solidFill>
                      <a:srgbClr val="F2F2F1"/>
                    </a:solidFill>
                  </a:tcPr>
                </a:tc>
                <a:extLst>
                  <a:ext uri="{0D108BD9-81ED-4DB2-BD59-A6C34878D82A}">
                    <a16:rowId xmlns:a16="http://schemas.microsoft.com/office/drawing/2014/main" val="3603215150"/>
                  </a:ext>
                </a:extLst>
              </a:tr>
              <a:tr h="55041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Installments</a:t>
                      </a:r>
                    </a:p>
                  </a:txBody>
                  <a:tcPr anchor="ctr">
                    <a:solidFill>
                      <a:srgbClr val="0E5993"/>
                    </a:solidFill>
                  </a:tcPr>
                </a:tc>
                <a:tc>
                  <a:txBody>
                    <a:bodyPr/>
                    <a:lstStyle/>
                    <a:p>
                      <a:pPr lvl="0"/>
                      <a:r>
                        <a:rPr lang="en-US" sz="1400" dirty="0">
                          <a:solidFill>
                            <a:srgbClr val="343433"/>
                          </a:solidFill>
                          <a:latin typeface="Arial" panose="020B0604020202020204" pitchFamily="34" charset="0"/>
                          <a:cs typeface="Arial" panose="020B0604020202020204" pitchFamily="34" charset="0"/>
                        </a:rPr>
                        <a:t>Do you have a car payment? If yes, what is the monthly payment? (use minimum due if they are paying more) How many more payments until it is paid off? (If 10 or less, can be excluded)</a:t>
                      </a:r>
                    </a:p>
                  </a:txBody>
                  <a:tcPr anchor="ctr">
                    <a:solidFill>
                      <a:srgbClr val="DEDFDE"/>
                    </a:solidFill>
                  </a:tcPr>
                </a:tc>
                <a:extLst>
                  <a:ext uri="{0D108BD9-81ED-4DB2-BD59-A6C34878D82A}">
                    <a16:rowId xmlns:a16="http://schemas.microsoft.com/office/drawing/2014/main" val="4182887240"/>
                  </a:ext>
                </a:extLst>
              </a:tr>
              <a:tr h="55041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Revolving Debt</a:t>
                      </a:r>
                    </a:p>
                  </a:txBody>
                  <a:tcPr anchor="ctr">
                    <a:solidFill>
                      <a:srgbClr val="0E5993"/>
                    </a:solidFill>
                  </a:tcPr>
                </a:tc>
                <a:tc>
                  <a:txBody>
                    <a:bodyPr/>
                    <a:lstStyle/>
                    <a:p>
                      <a:pPr lvl="0"/>
                      <a:r>
                        <a:rPr lang="en-US" sz="1400" dirty="0">
                          <a:solidFill>
                            <a:srgbClr val="343433"/>
                          </a:solidFill>
                          <a:latin typeface="Arial" panose="020B0604020202020204" pitchFamily="34" charset="0"/>
                          <a:cs typeface="Arial" panose="020B0604020202020204" pitchFamily="34" charset="0"/>
                        </a:rPr>
                        <a:t>Do you have any credit card debt? If yes, how much do you owe and what is the monthly payment? (use minimum payment due if they are paying more) </a:t>
                      </a:r>
                    </a:p>
                  </a:txBody>
                  <a:tcPr anchor="ctr">
                    <a:solidFill>
                      <a:srgbClr val="F2F2F1"/>
                    </a:solidFill>
                  </a:tcPr>
                </a:tc>
                <a:extLst>
                  <a:ext uri="{0D108BD9-81ED-4DB2-BD59-A6C34878D82A}">
                    <a16:rowId xmlns:a16="http://schemas.microsoft.com/office/drawing/2014/main" val="1016773821"/>
                  </a:ext>
                </a:extLst>
              </a:tr>
              <a:tr h="55041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Other Property Charges</a:t>
                      </a:r>
                    </a:p>
                  </a:txBody>
                  <a:tcPr anchor="ctr">
                    <a:solidFill>
                      <a:srgbClr val="0E5993"/>
                    </a:solidFill>
                  </a:tcPr>
                </a:tc>
                <a:tc>
                  <a:txBody>
                    <a:bodyPr/>
                    <a:lstStyle/>
                    <a:p>
                      <a:pPr lvl="0"/>
                      <a:r>
                        <a:rPr lang="en-US" sz="1400" dirty="0">
                          <a:solidFill>
                            <a:srgbClr val="343433"/>
                          </a:solidFill>
                          <a:latin typeface="Arial" panose="020B0604020202020204" pitchFamily="34" charset="0"/>
                          <a:cs typeface="Arial" panose="020B0604020202020204" pitchFamily="34" charset="0"/>
                        </a:rPr>
                        <a:t>Do you have any HOA, Condo or PUD dues?</a:t>
                      </a:r>
                    </a:p>
                  </a:txBody>
                  <a:tcPr anchor="ctr">
                    <a:solidFill>
                      <a:srgbClr val="DEDFDE"/>
                    </a:solidFill>
                  </a:tcPr>
                </a:tc>
                <a:extLst>
                  <a:ext uri="{0D108BD9-81ED-4DB2-BD59-A6C34878D82A}">
                    <a16:rowId xmlns:a16="http://schemas.microsoft.com/office/drawing/2014/main" val="171266587"/>
                  </a:ext>
                </a:extLst>
              </a:tr>
              <a:tr h="55041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Other Debt</a:t>
                      </a:r>
                    </a:p>
                  </a:txBody>
                  <a:tcPr anchor="ctr">
                    <a:solidFill>
                      <a:srgbClr val="0E5993"/>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solidFill>
                            <a:srgbClr val="343433"/>
                          </a:solidFill>
                          <a:latin typeface="Arial" panose="020B0604020202020204" pitchFamily="34" charset="0"/>
                          <a:cs typeface="Arial" panose="020B0604020202020204" pitchFamily="34" charset="0"/>
                        </a:rPr>
                        <a:t>Do you have any other debt we haven’t talked about yet? (looking for installment debt with 10 or more monthly payments left) </a:t>
                      </a:r>
                    </a:p>
                  </a:txBody>
                  <a:tcPr anchor="ctr">
                    <a:solidFill>
                      <a:srgbClr val="DEDFDE"/>
                    </a:solidFill>
                  </a:tcPr>
                </a:tc>
                <a:extLst>
                  <a:ext uri="{0D108BD9-81ED-4DB2-BD59-A6C34878D82A}">
                    <a16:rowId xmlns:a16="http://schemas.microsoft.com/office/drawing/2014/main" val="1967023795"/>
                  </a:ext>
                </a:extLst>
              </a:tr>
            </a:tbl>
          </a:graphicData>
        </a:graphic>
      </p:graphicFrame>
    </p:spTree>
    <p:extLst>
      <p:ext uri="{BB962C8B-B14F-4D97-AF65-F5344CB8AC3E}">
        <p14:creationId xmlns:p14="http://schemas.microsoft.com/office/powerpoint/2010/main" val="42367980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C4073-6E43-9CB7-C8B1-B9FE83331E8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9F66241-8C86-1957-93FF-6DA4603D8C69}"/>
              </a:ext>
            </a:extLst>
          </p:cNvPr>
          <p:cNvPicPr>
            <a:picLocks noChangeAspect="1"/>
          </p:cNvPicPr>
          <p:nvPr/>
        </p:nvPicPr>
        <p:blipFill>
          <a:blip r:embed="rId3"/>
          <a:srcRect r="74247"/>
          <a:stretch>
            <a:fillRect/>
          </a:stretch>
        </p:blipFill>
        <p:spPr>
          <a:xfrm>
            <a:off x="-148319" y="-167463"/>
            <a:ext cx="395526" cy="5447081"/>
          </a:xfrm>
          <a:prstGeom prst="rect">
            <a:avLst/>
          </a:prstGeom>
        </p:spPr>
      </p:pic>
      <p:grpSp>
        <p:nvGrpSpPr>
          <p:cNvPr id="3" name="Group 2">
            <a:extLst>
              <a:ext uri="{FF2B5EF4-FFF2-40B4-BE49-F238E27FC236}">
                <a16:creationId xmlns:a16="http://schemas.microsoft.com/office/drawing/2014/main" id="{079F3775-B7B3-E916-9E98-CD7497633A5F}"/>
              </a:ext>
            </a:extLst>
          </p:cNvPr>
          <p:cNvGrpSpPr/>
          <p:nvPr/>
        </p:nvGrpSpPr>
        <p:grpSpPr>
          <a:xfrm>
            <a:off x="6212337" y="448422"/>
            <a:ext cx="2509318" cy="3657600"/>
            <a:chOff x="5835905" y="610983"/>
            <a:chExt cx="2509318" cy="3485591"/>
          </a:xfrm>
        </p:grpSpPr>
        <p:grpSp>
          <p:nvGrpSpPr>
            <p:cNvPr id="4" name="Group 3">
              <a:extLst>
                <a:ext uri="{FF2B5EF4-FFF2-40B4-BE49-F238E27FC236}">
                  <a16:creationId xmlns:a16="http://schemas.microsoft.com/office/drawing/2014/main" id="{B37920BD-3BFB-915E-5179-5917336F6C2C}"/>
                </a:ext>
              </a:extLst>
            </p:cNvPr>
            <p:cNvGrpSpPr/>
            <p:nvPr/>
          </p:nvGrpSpPr>
          <p:grpSpPr>
            <a:xfrm>
              <a:off x="5835905" y="610983"/>
              <a:ext cx="2509318" cy="3485591"/>
              <a:chOff x="981272" y="765117"/>
              <a:chExt cx="2509318" cy="3485591"/>
            </a:xfrm>
          </p:grpSpPr>
          <p:grpSp>
            <p:nvGrpSpPr>
              <p:cNvPr id="7" name="Group 6">
                <a:extLst>
                  <a:ext uri="{FF2B5EF4-FFF2-40B4-BE49-F238E27FC236}">
                    <a16:creationId xmlns:a16="http://schemas.microsoft.com/office/drawing/2014/main" id="{7886711A-2276-8D94-8E2C-A2AED5CD57F7}"/>
                  </a:ext>
                </a:extLst>
              </p:cNvPr>
              <p:cNvGrpSpPr/>
              <p:nvPr/>
            </p:nvGrpSpPr>
            <p:grpSpPr>
              <a:xfrm>
                <a:off x="981272" y="765117"/>
                <a:ext cx="2323727" cy="3485591"/>
                <a:chOff x="3214107" y="1282672"/>
                <a:chExt cx="2323727" cy="3485591"/>
              </a:xfrm>
            </p:grpSpPr>
            <p:pic>
              <p:nvPicPr>
                <p:cNvPr id="10" name="Picture 9" descr="A close-up of a graph paper">
                  <a:extLst>
                    <a:ext uri="{FF2B5EF4-FFF2-40B4-BE49-F238E27FC236}">
                      <a16:creationId xmlns:a16="http://schemas.microsoft.com/office/drawing/2014/main" id="{9F3C92B8-4773-6E0E-B994-6FD655F4C8C5}"/>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214107" y="1282672"/>
                  <a:ext cx="2323727" cy="3485591"/>
                </a:xfrm>
                <a:prstGeom prst="rect">
                  <a:avLst/>
                </a:prstGeom>
              </p:spPr>
            </p:pic>
            <p:cxnSp>
              <p:nvCxnSpPr>
                <p:cNvPr id="11" name="Straight Connector 10">
                  <a:extLst>
                    <a:ext uri="{FF2B5EF4-FFF2-40B4-BE49-F238E27FC236}">
                      <a16:creationId xmlns:a16="http://schemas.microsoft.com/office/drawing/2014/main" id="{30F6A560-52A6-50FB-DAC4-A54DA450E912}"/>
                    </a:ext>
                  </a:extLst>
                </p:cNvPr>
                <p:cNvCxnSpPr>
                  <a:cxnSpLocks/>
                </p:cNvCxnSpPr>
                <p:nvPr/>
              </p:nvCxnSpPr>
              <p:spPr>
                <a:xfrm>
                  <a:off x="3401292" y="2022762"/>
                  <a:ext cx="194656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06A59E3-3971-5A7B-8883-975C01AFCEBC}"/>
                    </a:ext>
                  </a:extLst>
                </p:cNvPr>
                <p:cNvCxnSpPr/>
                <p:nvPr/>
              </p:nvCxnSpPr>
              <p:spPr bwMode="auto">
                <a:xfrm>
                  <a:off x="4374574" y="1774421"/>
                  <a:ext cx="0" cy="2708910"/>
                </a:xfrm>
                <a:prstGeom prst="line">
                  <a:avLst/>
                </a:prstGeom>
                <a:noFill/>
                <a:ln w="38100" cap="flat" cmpd="sng" algn="ctr">
                  <a:solidFill>
                    <a:schemeClr val="tx1"/>
                  </a:solidFill>
                  <a:prstDash val="solid"/>
                  <a:round/>
                  <a:headEnd type="none" w="med" len="med"/>
                  <a:tailEnd type="none" w="med" len="med"/>
                </a:ln>
                <a:effectLst/>
              </p:spPr>
            </p:cxnSp>
          </p:grpSp>
          <p:sp>
            <p:nvSpPr>
              <p:cNvPr id="8" name="Rectangle 7">
                <a:extLst>
                  <a:ext uri="{FF2B5EF4-FFF2-40B4-BE49-F238E27FC236}">
                    <a16:creationId xmlns:a16="http://schemas.microsoft.com/office/drawing/2014/main" id="{EF7724FD-DB6C-3C51-231A-D468B54EDA7E}"/>
                  </a:ext>
                </a:extLst>
              </p:cNvPr>
              <p:cNvSpPr/>
              <p:nvPr/>
            </p:nvSpPr>
            <p:spPr>
              <a:xfrm>
                <a:off x="1112135" y="1592480"/>
                <a:ext cx="1032719" cy="1319862"/>
              </a:xfrm>
              <a:prstGeom prst="rect">
                <a:avLst/>
              </a:prstGeom>
            </p:spPr>
            <p:txBody>
              <a:bodyPr wrap="none">
                <a:spAutoFit/>
              </a:bodyPr>
              <a:lstStyle/>
              <a:p>
                <a:pPr algn="ctr"/>
                <a:r>
                  <a:rPr lang="en-US" sz="1200" b="1" dirty="0">
                    <a:latin typeface="Dreaming Outloud Pro" panose="03050502040302030504" pitchFamily="66" charset="0"/>
                    <a:cs typeface="Dreaming Outloud Pro" panose="03050502040302030504" pitchFamily="66" charset="0"/>
                  </a:rPr>
                  <a:t>$1200 – SS</a:t>
                </a:r>
              </a:p>
              <a:p>
                <a:pPr algn="ctr"/>
                <a:r>
                  <a:rPr lang="en-US" sz="1200" b="1" dirty="0">
                    <a:latin typeface="Dreaming Outloud Pro" panose="03050502040302030504" pitchFamily="66" charset="0"/>
                    <a:cs typeface="Dreaming Outloud Pro" panose="03050502040302030504" pitchFamily="66" charset="0"/>
                  </a:rPr>
                  <a:t> $800 – SS</a:t>
                </a:r>
              </a:p>
              <a:p>
                <a:pPr algn="ctr"/>
                <a:r>
                  <a:rPr lang="en-US" sz="1200" b="1" dirty="0">
                    <a:latin typeface="Dreaming Outloud Pro" panose="03050502040302030504" pitchFamily="66" charset="0"/>
                    <a:cs typeface="Dreaming Outloud Pro" panose="03050502040302030504" pitchFamily="66" charset="0"/>
                  </a:rPr>
                  <a:t> $650 – Pen</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$2,650</a:t>
                </a:r>
              </a:p>
              <a:p>
                <a:endParaRPr lang="en-US" sz="1200" b="1" dirty="0">
                  <a:latin typeface="Dreaming Outloud Pro" panose="03050502040302030504" pitchFamily="66" charset="0"/>
                  <a:cs typeface="Dreaming Outloud Pro" panose="03050502040302030504" pitchFamily="66" charset="0"/>
                </a:endParaRPr>
              </a:p>
              <a:p>
                <a:endParaRPr lang="en-US" sz="1200" dirty="0">
                  <a:latin typeface="Dreaming Outloud Pro" panose="03050502040302030504" pitchFamily="66" charset="0"/>
                  <a:cs typeface="Dreaming Outloud Pro" panose="03050502040302030504" pitchFamily="66" charset="0"/>
                </a:endParaRPr>
              </a:p>
            </p:txBody>
          </p:sp>
          <p:sp>
            <p:nvSpPr>
              <p:cNvPr id="9" name="Rectangle 8">
                <a:extLst>
                  <a:ext uri="{FF2B5EF4-FFF2-40B4-BE49-F238E27FC236}">
                    <a16:creationId xmlns:a16="http://schemas.microsoft.com/office/drawing/2014/main" id="{F1A83F45-E49E-46B5-C642-E09DF03BACB8}"/>
                  </a:ext>
                </a:extLst>
              </p:cNvPr>
              <p:cNvSpPr/>
              <p:nvPr/>
            </p:nvSpPr>
            <p:spPr>
              <a:xfrm>
                <a:off x="1900924" y="1592479"/>
                <a:ext cx="1589666" cy="1671824"/>
              </a:xfrm>
              <a:prstGeom prst="rect">
                <a:avLst/>
              </a:prstGeom>
            </p:spPr>
            <p:txBody>
              <a:bodyPr wrap="none">
                <a:spAutoFit/>
              </a:bodyPr>
              <a:lstStyle/>
              <a:p>
                <a:pPr algn="ctr"/>
                <a:r>
                  <a:rPr lang="en-US" sz="1200" b="1" dirty="0">
                    <a:latin typeface="Dreaming Outloud Pro" panose="03050502040302030504" pitchFamily="66" charset="0"/>
                    <a:cs typeface="Dreaming Outloud Pro" panose="03050502040302030504" pitchFamily="66" charset="0"/>
                  </a:rPr>
                  <a:t>$900 – P&amp;I</a:t>
                </a:r>
              </a:p>
              <a:p>
                <a:pPr algn="ctr"/>
                <a:r>
                  <a:rPr lang="en-US" sz="1200" b="1" dirty="0">
                    <a:latin typeface="Dreaming Outloud Pro" panose="03050502040302030504" pitchFamily="66" charset="0"/>
                    <a:cs typeface="Dreaming Outloud Pro" panose="03050502040302030504" pitchFamily="66" charset="0"/>
                  </a:rPr>
                  <a:t>$350 – T&amp;I</a:t>
                </a:r>
              </a:p>
              <a:p>
                <a:pPr algn="ctr"/>
                <a:endParaRPr lang="en-US" sz="1200" b="1" dirty="0">
                  <a:latin typeface="Dreaming Outloud Pro" panose="03050502040302030504" pitchFamily="66" charset="0"/>
                  <a:cs typeface="Dreaming Outloud Pro" panose="03050502040302030504" pitchFamily="66" charset="0"/>
                </a:endParaRP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$250 CC ($8K)</a:t>
                </a:r>
              </a:p>
              <a:p>
                <a:pPr algn="ctr"/>
                <a:r>
                  <a:rPr lang="en-US" sz="1200" b="1" dirty="0">
                    <a:latin typeface="Dreaming Outloud Pro" panose="03050502040302030504" pitchFamily="66" charset="0"/>
                    <a:cs typeface="Dreaming Outloud Pro" panose="03050502040302030504" pitchFamily="66" charset="0"/>
                  </a:rPr>
                  <a:t>$400 Car ($18K)</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$400 Food</a:t>
                </a:r>
              </a:p>
              <a:p>
                <a:endParaRPr lang="en-US" sz="1200" dirty="0">
                  <a:latin typeface="Dreaming Outloud Pro" panose="03050502040302030504" pitchFamily="66" charset="0"/>
                  <a:cs typeface="Dreaming Outloud Pro" panose="03050502040302030504" pitchFamily="66" charset="0"/>
                </a:endParaRPr>
              </a:p>
            </p:txBody>
          </p:sp>
        </p:grpSp>
        <p:sp>
          <p:nvSpPr>
            <p:cNvPr id="6" name="Oval 5">
              <a:extLst>
                <a:ext uri="{FF2B5EF4-FFF2-40B4-BE49-F238E27FC236}">
                  <a16:creationId xmlns:a16="http://schemas.microsoft.com/office/drawing/2014/main" id="{C534B00B-53DB-B132-F1FA-0B182705CA27}"/>
                </a:ext>
              </a:extLst>
            </p:cNvPr>
            <p:cNvSpPr/>
            <p:nvPr/>
          </p:nvSpPr>
          <p:spPr>
            <a:xfrm>
              <a:off x="6057406" y="2066488"/>
              <a:ext cx="888162" cy="390699"/>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28EC3CBB-5861-BCFF-0535-48B37F663647}"/>
              </a:ext>
            </a:extLst>
          </p:cNvPr>
          <p:cNvSpPr/>
          <p:nvPr/>
        </p:nvSpPr>
        <p:spPr>
          <a:xfrm>
            <a:off x="6461359" y="888967"/>
            <a:ext cx="809837"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Income</a:t>
            </a:r>
          </a:p>
        </p:txBody>
      </p:sp>
      <p:sp>
        <p:nvSpPr>
          <p:cNvPr id="14" name="Rectangle 13">
            <a:extLst>
              <a:ext uri="{FF2B5EF4-FFF2-40B4-BE49-F238E27FC236}">
                <a16:creationId xmlns:a16="http://schemas.microsoft.com/office/drawing/2014/main" id="{8072E320-33C9-B99F-AF5D-04B128A3A685}"/>
              </a:ext>
            </a:extLst>
          </p:cNvPr>
          <p:cNvSpPr/>
          <p:nvPr/>
        </p:nvSpPr>
        <p:spPr>
          <a:xfrm>
            <a:off x="7488676" y="888967"/>
            <a:ext cx="827471"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Expense</a:t>
            </a:r>
          </a:p>
        </p:txBody>
      </p:sp>
      <p:sp>
        <p:nvSpPr>
          <p:cNvPr id="15" name="Content Placeholder 5">
            <a:extLst>
              <a:ext uri="{FF2B5EF4-FFF2-40B4-BE49-F238E27FC236}">
                <a16:creationId xmlns:a16="http://schemas.microsoft.com/office/drawing/2014/main" id="{DB598154-7041-35B6-CB86-B6420E396F24}"/>
              </a:ext>
            </a:extLst>
          </p:cNvPr>
          <p:cNvSpPr txBox="1">
            <a:spLocks/>
          </p:cNvSpPr>
          <p:nvPr/>
        </p:nvSpPr>
        <p:spPr>
          <a:xfrm>
            <a:off x="486451" y="0"/>
            <a:ext cx="4898350"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Expenses</a:t>
            </a:r>
            <a:endParaRPr lang="en-US" sz="32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You mentioned that your mortgage was $85k. How much is your monthly payment? Does that include T&amp;I? </a:t>
            </a:r>
          </a:p>
          <a:p>
            <a:pPr marL="628650" lvl="1" indent="-285750" algn="l">
              <a:lnSpc>
                <a:spcPct val="100000"/>
              </a:lnSpc>
              <a:spcBef>
                <a:spcPts val="500"/>
              </a:spcBef>
              <a:buFont typeface="Arial" panose="020B0604020202020204" pitchFamily="34" charset="0"/>
              <a:buChar char="•"/>
            </a:pPr>
            <a:r>
              <a:rPr lang="en-US" sz="1600" i="1" dirty="0">
                <a:solidFill>
                  <a:srgbClr val="343433"/>
                </a:solidFill>
                <a:latin typeface="Arial" panose="020B0604020202020204" pitchFamily="34" charset="0"/>
                <a:cs typeface="Arial" panose="020B0604020202020204" pitchFamily="34" charset="0"/>
              </a:rPr>
              <a:t>Please write down $900 under Expense and P&amp;I next to it, under that write down $350 and T&amp;I.</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Review revolving and installment debt?</a:t>
            </a:r>
          </a:p>
          <a:p>
            <a:pPr marL="628650" lvl="1" indent="-285750" algn="l">
              <a:lnSpc>
                <a:spcPct val="100000"/>
              </a:lnSpc>
              <a:spcBef>
                <a:spcPts val="500"/>
              </a:spcBef>
              <a:buFont typeface="Arial" panose="020B0604020202020204" pitchFamily="34" charset="0"/>
              <a:buChar char="•"/>
            </a:pPr>
            <a:r>
              <a:rPr lang="en-US" sz="1600" i="1" dirty="0">
                <a:solidFill>
                  <a:srgbClr val="343433"/>
                </a:solidFill>
                <a:latin typeface="Arial" panose="020B0604020202020204" pitchFamily="34" charset="0"/>
                <a:cs typeface="Arial" panose="020B0604020202020204" pitchFamily="34" charset="0"/>
              </a:rPr>
              <a:t>Write down the total minimum payments and the balance.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How much do you spend each month on groceries?</a:t>
            </a:r>
          </a:p>
          <a:p>
            <a:pPr marL="628650" lvl="1" indent="-285750" algn="l">
              <a:lnSpc>
                <a:spcPct val="100000"/>
              </a:lnSpc>
              <a:spcBef>
                <a:spcPts val="500"/>
              </a:spcBef>
              <a:buFont typeface="Arial" panose="020B0604020202020204" pitchFamily="34" charset="0"/>
              <a:buChar char="•"/>
            </a:pPr>
            <a:r>
              <a:rPr lang="en-US" sz="1600" i="1" dirty="0">
                <a:solidFill>
                  <a:srgbClr val="343433"/>
                </a:solidFill>
                <a:latin typeface="Arial" panose="020B0604020202020204" pitchFamily="34" charset="0"/>
                <a:cs typeface="Arial" panose="020B0604020202020204" pitchFamily="34" charset="0"/>
              </a:rPr>
              <a:t>Write that amount down too.</a:t>
            </a:r>
          </a:p>
        </p:txBody>
      </p:sp>
    </p:spTree>
    <p:extLst>
      <p:ext uri="{BB962C8B-B14F-4D97-AF65-F5344CB8AC3E}">
        <p14:creationId xmlns:p14="http://schemas.microsoft.com/office/powerpoint/2010/main" val="196938427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CDF92-1EEB-244E-B16A-D4E95E59A1B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0A4144A-C06A-04F7-CFE3-481D736785CE}"/>
              </a:ext>
            </a:extLst>
          </p:cNvPr>
          <p:cNvPicPr>
            <a:picLocks noChangeAspect="1"/>
          </p:cNvPicPr>
          <p:nvPr/>
        </p:nvPicPr>
        <p:blipFill>
          <a:blip r:embed="rId2"/>
          <a:srcRect r="74247"/>
          <a:stretch>
            <a:fillRect/>
          </a:stretch>
        </p:blipFill>
        <p:spPr>
          <a:xfrm>
            <a:off x="-148319" y="-167463"/>
            <a:ext cx="395526" cy="5447081"/>
          </a:xfrm>
          <a:prstGeom prst="rect">
            <a:avLst/>
          </a:prstGeom>
        </p:spPr>
      </p:pic>
      <p:grpSp>
        <p:nvGrpSpPr>
          <p:cNvPr id="15" name="Group 14">
            <a:extLst>
              <a:ext uri="{FF2B5EF4-FFF2-40B4-BE49-F238E27FC236}">
                <a16:creationId xmlns:a16="http://schemas.microsoft.com/office/drawing/2014/main" id="{4B613B33-B406-707F-9CCB-DBA2B0C6D206}"/>
              </a:ext>
            </a:extLst>
          </p:cNvPr>
          <p:cNvGrpSpPr/>
          <p:nvPr/>
        </p:nvGrpSpPr>
        <p:grpSpPr>
          <a:xfrm>
            <a:off x="6235488" y="425742"/>
            <a:ext cx="2344718" cy="3657600"/>
            <a:chOff x="6184688" y="608623"/>
            <a:chExt cx="2344718" cy="3485591"/>
          </a:xfrm>
        </p:grpSpPr>
        <p:grpSp>
          <p:nvGrpSpPr>
            <p:cNvPr id="16" name="Group 15">
              <a:extLst>
                <a:ext uri="{FF2B5EF4-FFF2-40B4-BE49-F238E27FC236}">
                  <a16:creationId xmlns:a16="http://schemas.microsoft.com/office/drawing/2014/main" id="{F5B06AA2-801D-3757-0F42-11AC7E6D7CD7}"/>
                </a:ext>
              </a:extLst>
            </p:cNvPr>
            <p:cNvGrpSpPr/>
            <p:nvPr/>
          </p:nvGrpSpPr>
          <p:grpSpPr>
            <a:xfrm>
              <a:off x="6184688" y="608623"/>
              <a:ext cx="2344718" cy="3485591"/>
              <a:chOff x="5835905" y="610983"/>
              <a:chExt cx="2344718" cy="3485591"/>
            </a:xfrm>
          </p:grpSpPr>
          <p:grpSp>
            <p:nvGrpSpPr>
              <p:cNvPr id="18" name="Group 17">
                <a:extLst>
                  <a:ext uri="{FF2B5EF4-FFF2-40B4-BE49-F238E27FC236}">
                    <a16:creationId xmlns:a16="http://schemas.microsoft.com/office/drawing/2014/main" id="{650F3326-D27C-23F9-7F25-DF755421A400}"/>
                  </a:ext>
                </a:extLst>
              </p:cNvPr>
              <p:cNvGrpSpPr/>
              <p:nvPr/>
            </p:nvGrpSpPr>
            <p:grpSpPr>
              <a:xfrm>
                <a:off x="5835905" y="610983"/>
                <a:ext cx="2344718" cy="3485591"/>
                <a:chOff x="981272" y="765117"/>
                <a:chExt cx="2344718" cy="3485591"/>
              </a:xfrm>
            </p:grpSpPr>
            <p:grpSp>
              <p:nvGrpSpPr>
                <p:cNvPr id="20" name="Group 19">
                  <a:extLst>
                    <a:ext uri="{FF2B5EF4-FFF2-40B4-BE49-F238E27FC236}">
                      <a16:creationId xmlns:a16="http://schemas.microsoft.com/office/drawing/2014/main" id="{15148613-8570-5D26-5CBA-A2AF1BC2C4DF}"/>
                    </a:ext>
                  </a:extLst>
                </p:cNvPr>
                <p:cNvGrpSpPr/>
                <p:nvPr/>
              </p:nvGrpSpPr>
              <p:grpSpPr>
                <a:xfrm>
                  <a:off x="981272" y="765117"/>
                  <a:ext cx="2323727" cy="3485591"/>
                  <a:chOff x="3214107" y="1282672"/>
                  <a:chExt cx="2323727" cy="3485591"/>
                </a:xfrm>
              </p:grpSpPr>
              <p:pic>
                <p:nvPicPr>
                  <p:cNvPr id="23" name="Picture 22" descr="A close-up of a graph paper">
                    <a:extLst>
                      <a:ext uri="{FF2B5EF4-FFF2-40B4-BE49-F238E27FC236}">
                        <a16:creationId xmlns:a16="http://schemas.microsoft.com/office/drawing/2014/main" id="{2044E8B6-5993-42E3-747C-7C050263048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214107" y="1282672"/>
                    <a:ext cx="2323727" cy="3485591"/>
                  </a:xfrm>
                  <a:prstGeom prst="rect">
                    <a:avLst/>
                  </a:prstGeom>
                </p:spPr>
              </p:pic>
              <p:cxnSp>
                <p:nvCxnSpPr>
                  <p:cNvPr id="24" name="Straight Connector 23">
                    <a:extLst>
                      <a:ext uri="{FF2B5EF4-FFF2-40B4-BE49-F238E27FC236}">
                        <a16:creationId xmlns:a16="http://schemas.microsoft.com/office/drawing/2014/main" id="{3DCAD3F7-01D1-9E37-DD47-492F668E32DF}"/>
                      </a:ext>
                    </a:extLst>
                  </p:cNvPr>
                  <p:cNvCxnSpPr>
                    <a:cxnSpLocks/>
                  </p:cNvCxnSpPr>
                  <p:nvPr/>
                </p:nvCxnSpPr>
                <p:spPr>
                  <a:xfrm>
                    <a:off x="3401292" y="2022762"/>
                    <a:ext cx="194656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51EE6DA-1D72-50D7-9E12-BC92E6471CEE}"/>
                      </a:ext>
                    </a:extLst>
                  </p:cNvPr>
                  <p:cNvCxnSpPr/>
                  <p:nvPr/>
                </p:nvCxnSpPr>
                <p:spPr bwMode="auto">
                  <a:xfrm>
                    <a:off x="4374574" y="1774421"/>
                    <a:ext cx="0" cy="2708910"/>
                  </a:xfrm>
                  <a:prstGeom prst="line">
                    <a:avLst/>
                  </a:prstGeom>
                  <a:noFill/>
                  <a:ln w="38100" cap="flat" cmpd="sng" algn="ctr">
                    <a:solidFill>
                      <a:schemeClr val="tx1"/>
                    </a:solidFill>
                    <a:prstDash val="solid"/>
                    <a:round/>
                    <a:headEnd type="none" w="med" len="med"/>
                    <a:tailEnd type="none" w="med" len="med"/>
                  </a:ln>
                  <a:effectLst/>
                </p:spPr>
              </p:cxnSp>
            </p:grpSp>
            <p:sp>
              <p:nvSpPr>
                <p:cNvPr id="21" name="Rectangle 20">
                  <a:extLst>
                    <a:ext uri="{FF2B5EF4-FFF2-40B4-BE49-F238E27FC236}">
                      <a16:creationId xmlns:a16="http://schemas.microsoft.com/office/drawing/2014/main" id="{4A99AD7F-C1A8-204F-D35D-842F08E1C14C}"/>
                    </a:ext>
                  </a:extLst>
                </p:cNvPr>
                <p:cNvSpPr/>
                <p:nvPr/>
              </p:nvSpPr>
              <p:spPr>
                <a:xfrm>
                  <a:off x="1161797" y="1592480"/>
                  <a:ext cx="933397" cy="1319862"/>
                </a:xfrm>
                <a:prstGeom prst="rect">
                  <a:avLst/>
                </a:prstGeom>
              </p:spPr>
              <p:txBody>
                <a:bodyPr wrap="none">
                  <a:spAutoFit/>
                </a:bodyPr>
                <a:lstStyle/>
                <a:p>
                  <a:pPr algn="ctr"/>
                  <a:r>
                    <a:rPr lang="en-US" sz="1200" b="1" dirty="0">
                      <a:latin typeface="Dreaming Outloud Pro" panose="03050502040302030504" pitchFamily="66" charset="0"/>
                      <a:cs typeface="Dreaming Outloud Pro" panose="03050502040302030504" pitchFamily="66" charset="0"/>
                    </a:rPr>
                    <a:t>$1200 – SS</a:t>
                  </a:r>
                </a:p>
                <a:p>
                  <a:pPr algn="ctr"/>
                  <a:r>
                    <a:rPr lang="en-US" sz="1200" b="1" dirty="0">
                      <a:latin typeface="Dreaming Outloud Pro" panose="03050502040302030504" pitchFamily="66" charset="0"/>
                      <a:cs typeface="Dreaming Outloud Pro" panose="03050502040302030504" pitchFamily="66" charset="0"/>
                    </a:rPr>
                    <a:t> $800 – SS</a:t>
                  </a:r>
                </a:p>
                <a:p>
                  <a:pPr algn="ctr"/>
                  <a:r>
                    <a:rPr lang="en-US" sz="1200" b="1" dirty="0">
                      <a:latin typeface="Dreaming Outloud Pro" panose="03050502040302030504" pitchFamily="66" charset="0"/>
                      <a:cs typeface="Dreaming Outloud Pro" panose="03050502040302030504" pitchFamily="66" charset="0"/>
                    </a:rPr>
                    <a:t> $650 – Pen</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$2,650</a:t>
                  </a:r>
                </a:p>
                <a:p>
                  <a:pPr algn="ctr"/>
                  <a:endParaRPr lang="en-US" sz="1200" b="1" dirty="0">
                    <a:latin typeface="Dreaming Outloud Pro" panose="03050502040302030504" pitchFamily="66" charset="0"/>
                    <a:cs typeface="Dreaming Outloud Pro" panose="03050502040302030504" pitchFamily="66" charset="0"/>
                  </a:endParaRPr>
                </a:p>
                <a:p>
                  <a:pPr algn="ctr"/>
                  <a:endParaRPr lang="en-US" sz="1200" dirty="0">
                    <a:latin typeface="Dreaming Outloud Pro" panose="03050502040302030504" pitchFamily="66" charset="0"/>
                    <a:cs typeface="Dreaming Outloud Pro" panose="03050502040302030504" pitchFamily="66" charset="0"/>
                  </a:endParaRPr>
                </a:p>
              </p:txBody>
            </p:sp>
            <p:sp>
              <p:nvSpPr>
                <p:cNvPr id="22" name="Rectangle 21">
                  <a:extLst>
                    <a:ext uri="{FF2B5EF4-FFF2-40B4-BE49-F238E27FC236}">
                      <a16:creationId xmlns:a16="http://schemas.microsoft.com/office/drawing/2014/main" id="{149C7841-B500-2B35-4F09-DCCF4BD84BDA}"/>
                    </a:ext>
                  </a:extLst>
                </p:cNvPr>
                <p:cNvSpPr/>
                <p:nvPr/>
              </p:nvSpPr>
              <p:spPr>
                <a:xfrm>
                  <a:off x="2115402" y="1592479"/>
                  <a:ext cx="1210588" cy="1847805"/>
                </a:xfrm>
                <a:prstGeom prst="rect">
                  <a:avLst/>
                </a:prstGeom>
              </p:spPr>
              <p:txBody>
                <a:bodyPr wrap="none">
                  <a:spAutoFit/>
                </a:bodyPr>
                <a:lstStyle/>
                <a:p>
                  <a:pPr algn="ctr"/>
                  <a:r>
                    <a:rPr lang="en-US" sz="1200" b="1" dirty="0">
                      <a:latin typeface="Dreaming Outloud Pro" panose="03050502040302030504" pitchFamily="66" charset="0"/>
                      <a:cs typeface="Dreaming Outloud Pro" panose="03050502040302030504" pitchFamily="66" charset="0"/>
                    </a:rPr>
                    <a:t>$900 – P&amp;I</a:t>
                  </a:r>
                </a:p>
                <a:p>
                  <a:pPr algn="ctr"/>
                  <a:r>
                    <a:rPr lang="en-US" sz="1200" b="1" dirty="0">
                      <a:latin typeface="Dreaming Outloud Pro" panose="03050502040302030504" pitchFamily="66" charset="0"/>
                      <a:cs typeface="Dreaming Outloud Pro" panose="03050502040302030504" pitchFamily="66" charset="0"/>
                    </a:rPr>
                    <a:t>$350 – T&amp;I</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$250 CC ($8K)</a:t>
                  </a:r>
                </a:p>
                <a:p>
                  <a:pPr algn="ctr"/>
                  <a:r>
                    <a:rPr lang="en-US" sz="1200" b="1" dirty="0">
                      <a:latin typeface="Dreaming Outloud Pro" panose="03050502040302030504" pitchFamily="66" charset="0"/>
                      <a:cs typeface="Dreaming Outloud Pro" panose="03050502040302030504" pitchFamily="66" charset="0"/>
                    </a:rPr>
                    <a:t>$400 Car ($18k)</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$400 Food</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$2,650</a:t>
                  </a:r>
                </a:p>
                <a:p>
                  <a:pPr algn="ctr"/>
                  <a:endParaRPr lang="en-US" sz="1200" dirty="0">
                    <a:latin typeface="Dreaming Outloud Pro" panose="03050502040302030504" pitchFamily="66" charset="0"/>
                    <a:cs typeface="Dreaming Outloud Pro" panose="03050502040302030504" pitchFamily="66" charset="0"/>
                  </a:endParaRPr>
                </a:p>
              </p:txBody>
            </p:sp>
          </p:grpSp>
          <p:sp>
            <p:nvSpPr>
              <p:cNvPr id="19" name="Oval 18">
                <a:extLst>
                  <a:ext uri="{FF2B5EF4-FFF2-40B4-BE49-F238E27FC236}">
                    <a16:creationId xmlns:a16="http://schemas.microsoft.com/office/drawing/2014/main" id="{C328F6D2-2B72-D140-EA55-072D9A2FEA6E}"/>
                  </a:ext>
                </a:extLst>
              </p:cNvPr>
              <p:cNvSpPr/>
              <p:nvPr/>
            </p:nvSpPr>
            <p:spPr>
              <a:xfrm>
                <a:off x="6016930" y="2005050"/>
                <a:ext cx="888162" cy="390699"/>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Oval 16">
              <a:extLst>
                <a:ext uri="{FF2B5EF4-FFF2-40B4-BE49-F238E27FC236}">
                  <a16:creationId xmlns:a16="http://schemas.microsoft.com/office/drawing/2014/main" id="{CC40F049-9E83-F844-C28C-BBBAC72E48D8}"/>
                </a:ext>
              </a:extLst>
            </p:cNvPr>
            <p:cNvSpPr/>
            <p:nvPr/>
          </p:nvSpPr>
          <p:spPr>
            <a:xfrm>
              <a:off x="7480031" y="2755847"/>
              <a:ext cx="888162" cy="390699"/>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E15C4B47-00D6-D770-F07E-20F54B426761}"/>
              </a:ext>
            </a:extLst>
          </p:cNvPr>
          <p:cNvSpPr/>
          <p:nvPr/>
        </p:nvSpPr>
        <p:spPr>
          <a:xfrm>
            <a:off x="6474498" y="870135"/>
            <a:ext cx="809837"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Income</a:t>
            </a:r>
          </a:p>
        </p:txBody>
      </p:sp>
      <p:sp>
        <p:nvSpPr>
          <p:cNvPr id="27" name="Rectangle 26">
            <a:extLst>
              <a:ext uri="{FF2B5EF4-FFF2-40B4-BE49-F238E27FC236}">
                <a16:creationId xmlns:a16="http://schemas.microsoft.com/office/drawing/2014/main" id="{A74ED951-F0CD-10C4-BBCB-883A0D300F3D}"/>
              </a:ext>
            </a:extLst>
          </p:cNvPr>
          <p:cNvSpPr/>
          <p:nvPr/>
        </p:nvSpPr>
        <p:spPr>
          <a:xfrm>
            <a:off x="7487236" y="870135"/>
            <a:ext cx="827471"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Expense</a:t>
            </a:r>
          </a:p>
        </p:txBody>
      </p:sp>
      <p:sp>
        <p:nvSpPr>
          <p:cNvPr id="3" name="Content Placeholder 5">
            <a:extLst>
              <a:ext uri="{FF2B5EF4-FFF2-40B4-BE49-F238E27FC236}">
                <a16:creationId xmlns:a16="http://schemas.microsoft.com/office/drawing/2014/main" id="{AD714EEA-0D68-8D33-7313-448C555BA943}"/>
              </a:ext>
            </a:extLst>
          </p:cNvPr>
          <p:cNvSpPr txBox="1">
            <a:spLocks/>
          </p:cNvSpPr>
          <p:nvPr/>
        </p:nvSpPr>
        <p:spPr>
          <a:xfrm>
            <a:off x="486451" y="0"/>
            <a:ext cx="4898350"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Expense Total</a:t>
            </a:r>
            <a:endParaRPr lang="en-US" sz="32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dirty="0">
                <a:latin typeface="Arial" panose="020B0604020202020204" pitchFamily="34" charset="0"/>
                <a:cs typeface="Arial" panose="020B0604020202020204" pitchFamily="34" charset="0"/>
              </a:rPr>
              <a:t>We talked about your monthly income is $2650. Would you say that your expenses are more than that, less than that or the same? By how much?</a:t>
            </a:r>
          </a:p>
          <a:p>
            <a:pPr marL="628650" lvl="1" indent="-285750" algn="l">
              <a:lnSpc>
                <a:spcPct val="100000"/>
              </a:lnSpc>
              <a:spcBef>
                <a:spcPts val="500"/>
              </a:spcBef>
              <a:buFont typeface="Arial" panose="020B0604020202020204" pitchFamily="34" charset="0"/>
              <a:buChar char="•"/>
            </a:pPr>
            <a:r>
              <a:rPr lang="en-US" sz="1600" i="1" dirty="0">
                <a:latin typeface="Arial" panose="020B0604020202020204" pitchFamily="34" charset="0"/>
                <a:cs typeface="Arial" panose="020B0604020202020204" pitchFamily="34" charset="0"/>
              </a:rPr>
              <a:t>Please write down XXXX and circle it.</a:t>
            </a:r>
          </a:p>
        </p:txBody>
      </p:sp>
    </p:spTree>
    <p:extLst>
      <p:ext uri="{BB962C8B-B14F-4D97-AF65-F5344CB8AC3E}">
        <p14:creationId xmlns:p14="http://schemas.microsoft.com/office/powerpoint/2010/main" val="160131824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F17BB-4592-BCE9-13A6-C35D8D05920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4565C50-B9EC-D83C-4DF9-57F9B0DC792F}"/>
              </a:ext>
            </a:extLst>
          </p:cNvPr>
          <p:cNvPicPr>
            <a:picLocks noChangeAspect="1"/>
          </p:cNvPicPr>
          <p:nvPr/>
        </p:nvPicPr>
        <p:blipFill>
          <a:blip r:embed="rId2"/>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DF267893-869C-F6C2-E6E6-C56E7FB6325A}"/>
              </a:ext>
            </a:extLst>
          </p:cNvPr>
          <p:cNvSpPr txBox="1">
            <a:spLocks/>
          </p:cNvSpPr>
          <p:nvPr/>
        </p:nvSpPr>
        <p:spPr>
          <a:xfrm>
            <a:off x="486450" y="0"/>
            <a:ext cx="5182829"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Savings</a:t>
            </a:r>
            <a:endParaRPr lang="en-US" sz="24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How much do you have in savings (can be savings account, 401(k), IRA, etc.). </a:t>
            </a:r>
          </a:p>
          <a:p>
            <a:pPr marL="628650" lvl="1" indent="-285750" algn="l">
              <a:lnSpc>
                <a:spcPct val="100000"/>
              </a:lnSpc>
              <a:spcBef>
                <a:spcPts val="500"/>
              </a:spcBef>
              <a:buFont typeface="Arial" panose="020B0604020202020204" pitchFamily="34" charset="0"/>
              <a:buChar char="•"/>
            </a:pPr>
            <a:r>
              <a:rPr lang="en-US" sz="1600" i="1" dirty="0">
                <a:solidFill>
                  <a:srgbClr val="343433"/>
                </a:solidFill>
                <a:latin typeface="Arial" panose="020B0604020202020204" pitchFamily="34" charset="0"/>
                <a:cs typeface="Arial" panose="020B0604020202020204" pitchFamily="34" charset="0"/>
              </a:rPr>
              <a:t>Please write that down below the income section of the page.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How much was in that account two years ago?</a:t>
            </a:r>
          </a:p>
        </p:txBody>
      </p:sp>
      <p:grpSp>
        <p:nvGrpSpPr>
          <p:cNvPr id="15" name="Group 14">
            <a:extLst>
              <a:ext uri="{FF2B5EF4-FFF2-40B4-BE49-F238E27FC236}">
                <a16:creationId xmlns:a16="http://schemas.microsoft.com/office/drawing/2014/main" id="{15BACDE9-00D8-BC74-21C0-6767C600BD92}"/>
              </a:ext>
            </a:extLst>
          </p:cNvPr>
          <p:cNvGrpSpPr/>
          <p:nvPr/>
        </p:nvGrpSpPr>
        <p:grpSpPr>
          <a:xfrm>
            <a:off x="6305404" y="346061"/>
            <a:ext cx="2344718" cy="3657600"/>
            <a:chOff x="6184688" y="608623"/>
            <a:chExt cx="2344718" cy="3485591"/>
          </a:xfrm>
        </p:grpSpPr>
        <p:grpSp>
          <p:nvGrpSpPr>
            <p:cNvPr id="16" name="Group 15">
              <a:extLst>
                <a:ext uri="{FF2B5EF4-FFF2-40B4-BE49-F238E27FC236}">
                  <a16:creationId xmlns:a16="http://schemas.microsoft.com/office/drawing/2014/main" id="{E77055F1-8CF2-EF7B-F258-0484F92AFF84}"/>
                </a:ext>
              </a:extLst>
            </p:cNvPr>
            <p:cNvGrpSpPr/>
            <p:nvPr/>
          </p:nvGrpSpPr>
          <p:grpSpPr>
            <a:xfrm>
              <a:off x="6184688" y="608623"/>
              <a:ext cx="2344718" cy="3485591"/>
              <a:chOff x="5835905" y="610983"/>
              <a:chExt cx="2344718" cy="3485591"/>
            </a:xfrm>
          </p:grpSpPr>
          <p:grpSp>
            <p:nvGrpSpPr>
              <p:cNvPr id="18" name="Group 17">
                <a:extLst>
                  <a:ext uri="{FF2B5EF4-FFF2-40B4-BE49-F238E27FC236}">
                    <a16:creationId xmlns:a16="http://schemas.microsoft.com/office/drawing/2014/main" id="{12390BF2-1E49-69DD-29C7-6F56DB53F47C}"/>
                  </a:ext>
                </a:extLst>
              </p:cNvPr>
              <p:cNvGrpSpPr/>
              <p:nvPr/>
            </p:nvGrpSpPr>
            <p:grpSpPr>
              <a:xfrm>
                <a:off x="5835905" y="610983"/>
                <a:ext cx="2344718" cy="3485591"/>
                <a:chOff x="981272" y="765117"/>
                <a:chExt cx="2344718" cy="3485591"/>
              </a:xfrm>
            </p:grpSpPr>
            <p:grpSp>
              <p:nvGrpSpPr>
                <p:cNvPr id="20" name="Group 19">
                  <a:extLst>
                    <a:ext uri="{FF2B5EF4-FFF2-40B4-BE49-F238E27FC236}">
                      <a16:creationId xmlns:a16="http://schemas.microsoft.com/office/drawing/2014/main" id="{4CDB0841-2432-C625-AE60-8F65710C3B3F}"/>
                    </a:ext>
                  </a:extLst>
                </p:cNvPr>
                <p:cNvGrpSpPr/>
                <p:nvPr/>
              </p:nvGrpSpPr>
              <p:grpSpPr>
                <a:xfrm>
                  <a:off x="981272" y="765117"/>
                  <a:ext cx="2323727" cy="3485591"/>
                  <a:chOff x="3214107" y="1282672"/>
                  <a:chExt cx="2323727" cy="3485591"/>
                </a:xfrm>
              </p:grpSpPr>
              <p:pic>
                <p:nvPicPr>
                  <p:cNvPr id="23" name="Picture 22" descr="A close-up of a graph paper">
                    <a:extLst>
                      <a:ext uri="{FF2B5EF4-FFF2-40B4-BE49-F238E27FC236}">
                        <a16:creationId xmlns:a16="http://schemas.microsoft.com/office/drawing/2014/main" id="{5FAEC319-125E-23D0-FA19-61E3A3ED812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214107" y="1282672"/>
                    <a:ext cx="2323727" cy="3485591"/>
                  </a:xfrm>
                  <a:prstGeom prst="rect">
                    <a:avLst/>
                  </a:prstGeom>
                </p:spPr>
              </p:pic>
              <p:cxnSp>
                <p:nvCxnSpPr>
                  <p:cNvPr id="24" name="Straight Connector 23">
                    <a:extLst>
                      <a:ext uri="{FF2B5EF4-FFF2-40B4-BE49-F238E27FC236}">
                        <a16:creationId xmlns:a16="http://schemas.microsoft.com/office/drawing/2014/main" id="{320DC9D9-F009-B150-DD11-FED68BBAE872}"/>
                      </a:ext>
                    </a:extLst>
                  </p:cNvPr>
                  <p:cNvCxnSpPr>
                    <a:cxnSpLocks/>
                  </p:cNvCxnSpPr>
                  <p:nvPr/>
                </p:nvCxnSpPr>
                <p:spPr>
                  <a:xfrm>
                    <a:off x="3401292" y="2022762"/>
                    <a:ext cx="194656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E4C094D-C67B-EF19-C2A2-07493AD6BF7D}"/>
                      </a:ext>
                    </a:extLst>
                  </p:cNvPr>
                  <p:cNvCxnSpPr/>
                  <p:nvPr/>
                </p:nvCxnSpPr>
                <p:spPr bwMode="auto">
                  <a:xfrm>
                    <a:off x="4374574" y="1774421"/>
                    <a:ext cx="0" cy="2708910"/>
                  </a:xfrm>
                  <a:prstGeom prst="line">
                    <a:avLst/>
                  </a:prstGeom>
                  <a:noFill/>
                  <a:ln w="38100" cap="flat" cmpd="sng" algn="ctr">
                    <a:solidFill>
                      <a:schemeClr val="tx1"/>
                    </a:solidFill>
                    <a:prstDash val="solid"/>
                    <a:round/>
                    <a:headEnd type="none" w="med" len="med"/>
                    <a:tailEnd type="none" w="med" len="med"/>
                  </a:ln>
                  <a:effectLst/>
                </p:spPr>
              </p:cxnSp>
            </p:grpSp>
            <p:sp>
              <p:nvSpPr>
                <p:cNvPr id="21" name="Rectangle 20">
                  <a:extLst>
                    <a:ext uri="{FF2B5EF4-FFF2-40B4-BE49-F238E27FC236}">
                      <a16:creationId xmlns:a16="http://schemas.microsoft.com/office/drawing/2014/main" id="{230F5947-9904-FE26-C3DF-416B35465B86}"/>
                    </a:ext>
                  </a:extLst>
                </p:cNvPr>
                <p:cNvSpPr/>
                <p:nvPr/>
              </p:nvSpPr>
              <p:spPr>
                <a:xfrm>
                  <a:off x="1154647" y="1592480"/>
                  <a:ext cx="1010213" cy="1671824"/>
                </a:xfrm>
                <a:prstGeom prst="rect">
                  <a:avLst/>
                </a:prstGeom>
              </p:spPr>
              <p:txBody>
                <a:bodyPr wrap="none">
                  <a:spAutoFit/>
                </a:bodyPr>
                <a:lstStyle/>
                <a:p>
                  <a:pPr algn="ctr"/>
                  <a:r>
                    <a:rPr lang="en-US" sz="1200" b="1" dirty="0">
                      <a:latin typeface="Dreaming Outloud Pro" panose="03050502040302030504" pitchFamily="66" charset="0"/>
                      <a:cs typeface="Dreaming Outloud Pro" panose="03050502040302030504" pitchFamily="66" charset="0"/>
                    </a:rPr>
                    <a:t>$1200 – SS</a:t>
                  </a:r>
                </a:p>
                <a:p>
                  <a:pPr algn="ctr"/>
                  <a:r>
                    <a:rPr lang="en-US" sz="1200" b="1" dirty="0">
                      <a:latin typeface="Dreaming Outloud Pro" panose="03050502040302030504" pitchFamily="66" charset="0"/>
                      <a:cs typeface="Dreaming Outloud Pro" panose="03050502040302030504" pitchFamily="66" charset="0"/>
                    </a:rPr>
                    <a:t> $800 – SS</a:t>
                  </a:r>
                </a:p>
                <a:p>
                  <a:pPr algn="ctr"/>
                  <a:r>
                    <a:rPr lang="en-US" sz="1200" b="1" dirty="0">
                      <a:latin typeface="Dreaming Outloud Pro" panose="03050502040302030504" pitchFamily="66" charset="0"/>
                      <a:cs typeface="Dreaming Outloud Pro" panose="03050502040302030504" pitchFamily="66" charset="0"/>
                    </a:rPr>
                    <a:t> $650 – Pen</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$2,650</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$5,000 – Sav</a:t>
                  </a:r>
                </a:p>
                <a:p>
                  <a:pPr algn="ctr"/>
                  <a:r>
                    <a:rPr lang="en-US" sz="1200" b="1" dirty="0">
                      <a:latin typeface="Dreaming Outloud Pro" panose="03050502040302030504" pitchFamily="66" charset="0"/>
                      <a:cs typeface="Dreaming Outloud Pro" panose="03050502040302030504" pitchFamily="66" charset="0"/>
                    </a:rPr>
                    <a:t>$10,000 - CD</a:t>
                  </a:r>
                </a:p>
                <a:p>
                  <a:pPr algn="ctr"/>
                  <a:endParaRPr lang="en-US" sz="1200" dirty="0">
                    <a:latin typeface="Dreaming Outloud Pro" panose="03050502040302030504" pitchFamily="66" charset="0"/>
                    <a:cs typeface="Dreaming Outloud Pro" panose="03050502040302030504" pitchFamily="66" charset="0"/>
                  </a:endParaRPr>
                </a:p>
              </p:txBody>
            </p:sp>
            <p:sp>
              <p:nvSpPr>
                <p:cNvPr id="22" name="Rectangle 21">
                  <a:extLst>
                    <a:ext uri="{FF2B5EF4-FFF2-40B4-BE49-F238E27FC236}">
                      <a16:creationId xmlns:a16="http://schemas.microsoft.com/office/drawing/2014/main" id="{6DA3D2F8-DF36-D14F-D373-9F6932DE7B1B}"/>
                    </a:ext>
                  </a:extLst>
                </p:cNvPr>
                <p:cNvSpPr/>
                <p:nvPr/>
              </p:nvSpPr>
              <p:spPr>
                <a:xfrm>
                  <a:off x="2115402" y="1592479"/>
                  <a:ext cx="1210588" cy="1847805"/>
                </a:xfrm>
                <a:prstGeom prst="rect">
                  <a:avLst/>
                </a:prstGeom>
              </p:spPr>
              <p:txBody>
                <a:bodyPr wrap="none">
                  <a:spAutoFit/>
                </a:bodyPr>
                <a:lstStyle/>
                <a:p>
                  <a:pPr algn="ctr"/>
                  <a:r>
                    <a:rPr lang="en-US" sz="1200" b="1" dirty="0">
                      <a:latin typeface="Dreaming Outloud Pro" panose="03050502040302030504" pitchFamily="66" charset="0"/>
                      <a:cs typeface="Dreaming Outloud Pro" panose="03050502040302030504" pitchFamily="66" charset="0"/>
                    </a:rPr>
                    <a:t>$900 – P&amp;I</a:t>
                  </a:r>
                </a:p>
                <a:p>
                  <a:pPr algn="ctr"/>
                  <a:r>
                    <a:rPr lang="en-US" sz="1200" b="1" dirty="0">
                      <a:latin typeface="Dreaming Outloud Pro" panose="03050502040302030504" pitchFamily="66" charset="0"/>
                      <a:cs typeface="Dreaming Outloud Pro" panose="03050502040302030504" pitchFamily="66" charset="0"/>
                    </a:rPr>
                    <a:t>$350 – T&amp;I</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$250 CC ($8K)</a:t>
                  </a:r>
                </a:p>
                <a:p>
                  <a:pPr algn="ctr"/>
                  <a:r>
                    <a:rPr lang="en-US" sz="1200" b="1" dirty="0">
                      <a:latin typeface="Dreaming Outloud Pro" panose="03050502040302030504" pitchFamily="66" charset="0"/>
                      <a:cs typeface="Dreaming Outloud Pro" panose="03050502040302030504" pitchFamily="66" charset="0"/>
                    </a:rPr>
                    <a:t>$400 Car ($18k)</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$400 Food</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$2,650</a:t>
                  </a:r>
                </a:p>
                <a:p>
                  <a:pPr algn="ctr"/>
                  <a:endParaRPr lang="en-US" sz="1200" dirty="0">
                    <a:latin typeface="Dreaming Outloud Pro" panose="03050502040302030504" pitchFamily="66" charset="0"/>
                    <a:cs typeface="Dreaming Outloud Pro" panose="03050502040302030504" pitchFamily="66" charset="0"/>
                  </a:endParaRPr>
                </a:p>
              </p:txBody>
            </p:sp>
          </p:grpSp>
          <p:sp>
            <p:nvSpPr>
              <p:cNvPr id="19" name="Oval 18">
                <a:extLst>
                  <a:ext uri="{FF2B5EF4-FFF2-40B4-BE49-F238E27FC236}">
                    <a16:creationId xmlns:a16="http://schemas.microsoft.com/office/drawing/2014/main" id="{1B278020-1213-04F8-50E0-0FE33B519136}"/>
                  </a:ext>
                </a:extLst>
              </p:cNvPr>
              <p:cNvSpPr/>
              <p:nvPr/>
            </p:nvSpPr>
            <p:spPr>
              <a:xfrm>
                <a:off x="6087428" y="2066488"/>
                <a:ext cx="888162" cy="390699"/>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Oval 16">
              <a:extLst>
                <a:ext uri="{FF2B5EF4-FFF2-40B4-BE49-F238E27FC236}">
                  <a16:creationId xmlns:a16="http://schemas.microsoft.com/office/drawing/2014/main" id="{08052440-A498-0E44-C22E-31CA09370394}"/>
                </a:ext>
              </a:extLst>
            </p:cNvPr>
            <p:cNvSpPr/>
            <p:nvPr/>
          </p:nvSpPr>
          <p:spPr>
            <a:xfrm>
              <a:off x="7469555" y="2739798"/>
              <a:ext cx="888162" cy="390699"/>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191D3AB2-4656-4249-9ECF-0AE7DB32A33D}"/>
              </a:ext>
            </a:extLst>
          </p:cNvPr>
          <p:cNvSpPr/>
          <p:nvPr/>
        </p:nvSpPr>
        <p:spPr>
          <a:xfrm>
            <a:off x="6545767" y="771163"/>
            <a:ext cx="809837"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Income</a:t>
            </a:r>
          </a:p>
        </p:txBody>
      </p:sp>
      <p:sp>
        <p:nvSpPr>
          <p:cNvPr id="27" name="Rectangle 26">
            <a:extLst>
              <a:ext uri="{FF2B5EF4-FFF2-40B4-BE49-F238E27FC236}">
                <a16:creationId xmlns:a16="http://schemas.microsoft.com/office/drawing/2014/main" id="{A1A6799D-18C4-5E56-BB92-7A6DDB498787}"/>
              </a:ext>
            </a:extLst>
          </p:cNvPr>
          <p:cNvSpPr/>
          <p:nvPr/>
        </p:nvSpPr>
        <p:spPr>
          <a:xfrm>
            <a:off x="7590271" y="786804"/>
            <a:ext cx="827471"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Expense</a:t>
            </a:r>
          </a:p>
        </p:txBody>
      </p:sp>
    </p:spTree>
    <p:extLst>
      <p:ext uri="{BB962C8B-B14F-4D97-AF65-F5344CB8AC3E}">
        <p14:creationId xmlns:p14="http://schemas.microsoft.com/office/powerpoint/2010/main" val="232293263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8108B-1827-6A88-3BC8-1F92D7AE634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000D24D-74EE-8C7F-7C9C-19D0A90166B3}"/>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C2E2D72F-1754-FC43-4776-618912E52161}"/>
              </a:ext>
            </a:extLst>
          </p:cNvPr>
          <p:cNvSpPr txBox="1">
            <a:spLocks/>
          </p:cNvSpPr>
          <p:nvPr/>
        </p:nvSpPr>
        <p:spPr>
          <a:xfrm>
            <a:off x="486451" y="0"/>
            <a:ext cx="4898350"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Be A Detective</a:t>
            </a:r>
            <a:endParaRPr lang="en-US" sz="32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Compare income, expense and savings amount to see if everything lines up.</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If income and expense match, find out how/why savings went down.</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If they are short every month, how are they making up shortfall?</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If they have excess income, does savings account show it?</a:t>
            </a:r>
          </a:p>
        </p:txBody>
      </p:sp>
      <p:grpSp>
        <p:nvGrpSpPr>
          <p:cNvPr id="15" name="Group 14">
            <a:extLst>
              <a:ext uri="{FF2B5EF4-FFF2-40B4-BE49-F238E27FC236}">
                <a16:creationId xmlns:a16="http://schemas.microsoft.com/office/drawing/2014/main" id="{CEF3960D-22F3-F080-8BE7-91A4CE4C6645}"/>
              </a:ext>
            </a:extLst>
          </p:cNvPr>
          <p:cNvGrpSpPr/>
          <p:nvPr/>
        </p:nvGrpSpPr>
        <p:grpSpPr>
          <a:xfrm>
            <a:off x="6287846" y="432057"/>
            <a:ext cx="2344717" cy="3657600"/>
            <a:chOff x="6184688" y="608623"/>
            <a:chExt cx="2344717" cy="3485591"/>
          </a:xfrm>
        </p:grpSpPr>
        <p:grpSp>
          <p:nvGrpSpPr>
            <p:cNvPr id="16" name="Group 15">
              <a:extLst>
                <a:ext uri="{FF2B5EF4-FFF2-40B4-BE49-F238E27FC236}">
                  <a16:creationId xmlns:a16="http://schemas.microsoft.com/office/drawing/2014/main" id="{21AE10BF-191A-3D0B-9DE5-397151E95D47}"/>
                </a:ext>
              </a:extLst>
            </p:cNvPr>
            <p:cNvGrpSpPr/>
            <p:nvPr/>
          </p:nvGrpSpPr>
          <p:grpSpPr>
            <a:xfrm>
              <a:off x="6184688" y="608623"/>
              <a:ext cx="2344717" cy="3485591"/>
              <a:chOff x="5835905" y="610983"/>
              <a:chExt cx="2344717" cy="3485591"/>
            </a:xfrm>
          </p:grpSpPr>
          <p:grpSp>
            <p:nvGrpSpPr>
              <p:cNvPr id="18" name="Group 17">
                <a:extLst>
                  <a:ext uri="{FF2B5EF4-FFF2-40B4-BE49-F238E27FC236}">
                    <a16:creationId xmlns:a16="http://schemas.microsoft.com/office/drawing/2014/main" id="{25675D97-01E0-7420-0C73-8EB436452DB4}"/>
                  </a:ext>
                </a:extLst>
              </p:cNvPr>
              <p:cNvGrpSpPr/>
              <p:nvPr/>
            </p:nvGrpSpPr>
            <p:grpSpPr>
              <a:xfrm>
                <a:off x="5835905" y="610983"/>
                <a:ext cx="2344717" cy="3485591"/>
                <a:chOff x="981272" y="765117"/>
                <a:chExt cx="2344717" cy="3485591"/>
              </a:xfrm>
            </p:grpSpPr>
            <p:grpSp>
              <p:nvGrpSpPr>
                <p:cNvPr id="20" name="Group 19">
                  <a:extLst>
                    <a:ext uri="{FF2B5EF4-FFF2-40B4-BE49-F238E27FC236}">
                      <a16:creationId xmlns:a16="http://schemas.microsoft.com/office/drawing/2014/main" id="{31009A0C-5D09-269B-11F6-C69CAEFB9A7C}"/>
                    </a:ext>
                  </a:extLst>
                </p:cNvPr>
                <p:cNvGrpSpPr/>
                <p:nvPr/>
              </p:nvGrpSpPr>
              <p:grpSpPr>
                <a:xfrm>
                  <a:off x="981272" y="765117"/>
                  <a:ext cx="2323727" cy="3485591"/>
                  <a:chOff x="3214107" y="1282672"/>
                  <a:chExt cx="2323727" cy="3485591"/>
                </a:xfrm>
              </p:grpSpPr>
              <p:pic>
                <p:nvPicPr>
                  <p:cNvPr id="23" name="Picture 22" descr="A close-up of a graph paper">
                    <a:extLst>
                      <a:ext uri="{FF2B5EF4-FFF2-40B4-BE49-F238E27FC236}">
                        <a16:creationId xmlns:a16="http://schemas.microsoft.com/office/drawing/2014/main" id="{0F9304AB-BE44-444D-D42E-879AD6B5FE14}"/>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214107" y="1282672"/>
                    <a:ext cx="2323727" cy="3485591"/>
                  </a:xfrm>
                  <a:prstGeom prst="rect">
                    <a:avLst/>
                  </a:prstGeom>
                </p:spPr>
              </p:pic>
              <p:cxnSp>
                <p:nvCxnSpPr>
                  <p:cNvPr id="24" name="Straight Connector 23">
                    <a:extLst>
                      <a:ext uri="{FF2B5EF4-FFF2-40B4-BE49-F238E27FC236}">
                        <a16:creationId xmlns:a16="http://schemas.microsoft.com/office/drawing/2014/main" id="{DA6D0670-C0DC-8DED-1D55-3C44BD4E72BB}"/>
                      </a:ext>
                    </a:extLst>
                  </p:cNvPr>
                  <p:cNvCxnSpPr>
                    <a:cxnSpLocks/>
                  </p:cNvCxnSpPr>
                  <p:nvPr/>
                </p:nvCxnSpPr>
                <p:spPr>
                  <a:xfrm>
                    <a:off x="3401292" y="2022762"/>
                    <a:ext cx="194656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E763F84-C6F4-EA44-5EA4-DAFCF453C124}"/>
                      </a:ext>
                    </a:extLst>
                  </p:cNvPr>
                  <p:cNvCxnSpPr/>
                  <p:nvPr/>
                </p:nvCxnSpPr>
                <p:spPr bwMode="auto">
                  <a:xfrm>
                    <a:off x="4374574" y="1774421"/>
                    <a:ext cx="0" cy="2708910"/>
                  </a:xfrm>
                  <a:prstGeom prst="line">
                    <a:avLst/>
                  </a:prstGeom>
                  <a:noFill/>
                  <a:ln w="38100" cap="flat" cmpd="sng" algn="ctr">
                    <a:solidFill>
                      <a:schemeClr val="tx1"/>
                    </a:solidFill>
                    <a:prstDash val="solid"/>
                    <a:round/>
                    <a:headEnd type="none" w="med" len="med"/>
                    <a:tailEnd type="none" w="med" len="med"/>
                  </a:ln>
                  <a:effectLst/>
                </p:spPr>
              </p:cxnSp>
            </p:grpSp>
            <p:sp>
              <p:nvSpPr>
                <p:cNvPr id="21" name="Rectangle 20">
                  <a:extLst>
                    <a:ext uri="{FF2B5EF4-FFF2-40B4-BE49-F238E27FC236}">
                      <a16:creationId xmlns:a16="http://schemas.microsoft.com/office/drawing/2014/main" id="{A4601D89-48DA-28D7-1769-022F9DA5974E}"/>
                    </a:ext>
                  </a:extLst>
                </p:cNvPr>
                <p:cNvSpPr/>
                <p:nvPr/>
              </p:nvSpPr>
              <p:spPr>
                <a:xfrm>
                  <a:off x="1120094" y="1592480"/>
                  <a:ext cx="1010213" cy="1554503"/>
                </a:xfrm>
                <a:prstGeom prst="rect">
                  <a:avLst/>
                </a:prstGeom>
              </p:spPr>
              <p:txBody>
                <a:bodyPr wrap="none">
                  <a:spAutoFit/>
                </a:bodyPr>
                <a:lstStyle/>
                <a:p>
                  <a:pPr algn="ctr"/>
                  <a:r>
                    <a:rPr lang="en-US" sz="1200" b="1" dirty="0">
                      <a:latin typeface="Dreaming Outloud Pro" panose="03050502040302030504" pitchFamily="66" charset="0"/>
                      <a:cs typeface="Dreaming Outloud Pro" panose="03050502040302030504" pitchFamily="66" charset="0"/>
                    </a:rPr>
                    <a:t>$1200 – SS</a:t>
                  </a:r>
                </a:p>
                <a:p>
                  <a:pPr algn="ctr"/>
                  <a:r>
                    <a:rPr lang="en-US" sz="1200" b="1" dirty="0">
                      <a:latin typeface="Dreaming Outloud Pro" panose="03050502040302030504" pitchFamily="66" charset="0"/>
                      <a:cs typeface="Dreaming Outloud Pro" panose="03050502040302030504" pitchFamily="66" charset="0"/>
                    </a:rPr>
                    <a:t>$800 – SS</a:t>
                  </a:r>
                </a:p>
                <a:p>
                  <a:pPr algn="ctr"/>
                  <a:r>
                    <a:rPr lang="en-US" sz="1200" b="1" dirty="0">
                      <a:latin typeface="Dreaming Outloud Pro" panose="03050502040302030504" pitchFamily="66" charset="0"/>
                      <a:cs typeface="Dreaming Outloud Pro" panose="03050502040302030504" pitchFamily="66" charset="0"/>
                    </a:rPr>
                    <a:t> $650 – Pen</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$2,650</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$5,000 – Sav</a:t>
                  </a:r>
                </a:p>
                <a:p>
                  <a:pPr algn="ctr"/>
                  <a:r>
                    <a:rPr lang="en-US" sz="1200" b="1" dirty="0">
                      <a:latin typeface="Dreaming Outloud Pro" panose="03050502040302030504" pitchFamily="66" charset="0"/>
                      <a:cs typeface="Dreaming Outloud Pro" panose="03050502040302030504" pitchFamily="66" charset="0"/>
                    </a:rPr>
                    <a:t>$10,000 - CD</a:t>
                  </a:r>
                </a:p>
                <a:p>
                  <a:pPr algn="ctr"/>
                  <a:endParaRPr lang="en-US" sz="400" dirty="0">
                    <a:latin typeface="Dreaming Outloud Pro" panose="03050502040302030504" pitchFamily="66" charset="0"/>
                    <a:cs typeface="Dreaming Outloud Pro" panose="03050502040302030504" pitchFamily="66" charset="0"/>
                  </a:endParaRPr>
                </a:p>
              </p:txBody>
            </p:sp>
            <p:sp>
              <p:nvSpPr>
                <p:cNvPr id="22" name="Rectangle 21">
                  <a:extLst>
                    <a:ext uri="{FF2B5EF4-FFF2-40B4-BE49-F238E27FC236}">
                      <a16:creationId xmlns:a16="http://schemas.microsoft.com/office/drawing/2014/main" id="{97477BC4-2B9F-24CA-B2FE-968BF325A649}"/>
                    </a:ext>
                  </a:extLst>
                </p:cNvPr>
                <p:cNvSpPr/>
                <p:nvPr/>
              </p:nvSpPr>
              <p:spPr>
                <a:xfrm>
                  <a:off x="2115401" y="1592479"/>
                  <a:ext cx="1210588" cy="1847805"/>
                </a:xfrm>
                <a:prstGeom prst="rect">
                  <a:avLst/>
                </a:prstGeom>
              </p:spPr>
              <p:txBody>
                <a:bodyPr wrap="none">
                  <a:spAutoFit/>
                </a:bodyPr>
                <a:lstStyle/>
                <a:p>
                  <a:pPr algn="ctr"/>
                  <a:r>
                    <a:rPr lang="en-US" sz="1200" b="1" dirty="0">
                      <a:latin typeface="Dreaming Outloud Pro" panose="03050502040302030504" pitchFamily="66" charset="0"/>
                      <a:cs typeface="Dreaming Outloud Pro" panose="03050502040302030504" pitchFamily="66" charset="0"/>
                    </a:rPr>
                    <a:t>$900 – P&amp;I</a:t>
                  </a:r>
                </a:p>
                <a:p>
                  <a:pPr algn="ctr"/>
                  <a:r>
                    <a:rPr lang="en-US" sz="1200" b="1" dirty="0">
                      <a:latin typeface="Dreaming Outloud Pro" panose="03050502040302030504" pitchFamily="66" charset="0"/>
                      <a:cs typeface="Dreaming Outloud Pro" panose="03050502040302030504" pitchFamily="66" charset="0"/>
                    </a:rPr>
                    <a:t>$350 – T&amp;I</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$250 CC ($8K)</a:t>
                  </a:r>
                </a:p>
                <a:p>
                  <a:pPr algn="ctr"/>
                  <a:r>
                    <a:rPr lang="en-US" sz="1200" b="1" dirty="0">
                      <a:latin typeface="Dreaming Outloud Pro" panose="03050502040302030504" pitchFamily="66" charset="0"/>
                      <a:cs typeface="Dreaming Outloud Pro" panose="03050502040302030504" pitchFamily="66" charset="0"/>
                    </a:rPr>
                    <a:t>$400 Car ($18k)</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$400 Food</a:t>
                  </a:r>
                </a:p>
                <a:p>
                  <a:pPr algn="ctr"/>
                  <a:endParaRPr lang="en-US" sz="1200" b="1" dirty="0">
                    <a:latin typeface="Dreaming Outloud Pro" panose="03050502040302030504" pitchFamily="66" charset="0"/>
                    <a:cs typeface="Dreaming Outloud Pro" panose="03050502040302030504" pitchFamily="66" charset="0"/>
                  </a:endParaRPr>
                </a:p>
                <a:p>
                  <a:pPr algn="ctr"/>
                  <a:r>
                    <a:rPr lang="en-US" sz="1200" b="1" dirty="0">
                      <a:latin typeface="Dreaming Outloud Pro" panose="03050502040302030504" pitchFamily="66" charset="0"/>
                      <a:cs typeface="Dreaming Outloud Pro" panose="03050502040302030504" pitchFamily="66" charset="0"/>
                    </a:rPr>
                    <a:t>$2,650</a:t>
                  </a:r>
                </a:p>
                <a:p>
                  <a:pPr algn="ctr"/>
                  <a:endParaRPr lang="en-US" sz="1200" dirty="0">
                    <a:latin typeface="Dreaming Outloud Pro" panose="03050502040302030504" pitchFamily="66" charset="0"/>
                    <a:cs typeface="Dreaming Outloud Pro" panose="03050502040302030504" pitchFamily="66" charset="0"/>
                  </a:endParaRPr>
                </a:p>
              </p:txBody>
            </p:sp>
          </p:grpSp>
          <p:sp>
            <p:nvSpPr>
              <p:cNvPr id="19" name="Oval 18">
                <a:extLst>
                  <a:ext uri="{FF2B5EF4-FFF2-40B4-BE49-F238E27FC236}">
                    <a16:creationId xmlns:a16="http://schemas.microsoft.com/office/drawing/2014/main" id="{898CE4FA-000D-C41A-E63A-1ECD4C62DA02}"/>
                  </a:ext>
                </a:extLst>
              </p:cNvPr>
              <p:cNvSpPr/>
              <p:nvPr/>
            </p:nvSpPr>
            <p:spPr>
              <a:xfrm>
                <a:off x="6035753" y="2037915"/>
                <a:ext cx="888162" cy="390699"/>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Oval 16">
              <a:extLst>
                <a:ext uri="{FF2B5EF4-FFF2-40B4-BE49-F238E27FC236}">
                  <a16:creationId xmlns:a16="http://schemas.microsoft.com/office/drawing/2014/main" id="{62203DA0-C715-C533-EEAB-FF88B68627C1}"/>
                </a:ext>
              </a:extLst>
            </p:cNvPr>
            <p:cNvSpPr/>
            <p:nvPr/>
          </p:nvSpPr>
          <p:spPr>
            <a:xfrm>
              <a:off x="7471271" y="2795139"/>
              <a:ext cx="888162" cy="390699"/>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CA38D723-4615-9182-6607-347A1D0C786B}"/>
              </a:ext>
            </a:extLst>
          </p:cNvPr>
          <p:cNvSpPr/>
          <p:nvPr/>
        </p:nvSpPr>
        <p:spPr>
          <a:xfrm>
            <a:off x="6528209" y="854955"/>
            <a:ext cx="809837"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Income</a:t>
            </a:r>
          </a:p>
        </p:txBody>
      </p:sp>
      <p:sp>
        <p:nvSpPr>
          <p:cNvPr id="27" name="Rectangle 26">
            <a:extLst>
              <a:ext uri="{FF2B5EF4-FFF2-40B4-BE49-F238E27FC236}">
                <a16:creationId xmlns:a16="http://schemas.microsoft.com/office/drawing/2014/main" id="{AA977F50-EC00-4E78-9932-7C779033B078}"/>
              </a:ext>
            </a:extLst>
          </p:cNvPr>
          <p:cNvSpPr/>
          <p:nvPr/>
        </p:nvSpPr>
        <p:spPr>
          <a:xfrm>
            <a:off x="7537836" y="870114"/>
            <a:ext cx="827471"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Expense</a:t>
            </a:r>
          </a:p>
        </p:txBody>
      </p:sp>
    </p:spTree>
    <p:extLst>
      <p:ext uri="{BB962C8B-B14F-4D97-AF65-F5344CB8AC3E}">
        <p14:creationId xmlns:p14="http://schemas.microsoft.com/office/powerpoint/2010/main" val="129453155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925C7-893C-7E19-3DFD-C82FC75FD61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3443D63-CEE2-D888-4809-F7B4A9841AE8}"/>
              </a:ext>
            </a:extLst>
          </p:cNvPr>
          <p:cNvSpPr/>
          <p:nvPr/>
        </p:nvSpPr>
        <p:spPr>
          <a:xfrm>
            <a:off x="0" y="1"/>
            <a:ext cx="3362841"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73B267CE-0A28-114C-6D31-CAC333A90D45}"/>
              </a:ext>
            </a:extLst>
          </p:cNvPr>
          <p:cNvPicPr>
            <a:picLocks noChangeAspect="1"/>
          </p:cNvPicPr>
          <p:nvPr/>
        </p:nvPicPr>
        <p:blipFill rotWithShape="1">
          <a:blip r:embed="rId3"/>
          <a:srcRect l="45210" t="16897" r="22217" b="59963"/>
          <a:stretch/>
        </p:blipFill>
        <p:spPr>
          <a:xfrm rot="16200000">
            <a:off x="582811" y="2343151"/>
            <a:ext cx="5143499" cy="457199"/>
          </a:xfrm>
          <a:prstGeom prst="rect">
            <a:avLst/>
          </a:prstGeom>
          <a:ln>
            <a:noFill/>
          </a:ln>
        </p:spPr>
      </p:pic>
      <p:sp>
        <p:nvSpPr>
          <p:cNvPr id="2" name="Content Placeholder 1">
            <a:extLst>
              <a:ext uri="{FF2B5EF4-FFF2-40B4-BE49-F238E27FC236}">
                <a16:creationId xmlns:a16="http://schemas.microsoft.com/office/drawing/2014/main" id="{E264E2D9-0A9F-72CD-7BFE-B5A54234E478}"/>
              </a:ext>
            </a:extLst>
          </p:cNvPr>
          <p:cNvSpPr txBox="1">
            <a:spLocks/>
          </p:cNvSpPr>
          <p:nvPr/>
        </p:nvSpPr>
        <p:spPr>
          <a:xfrm>
            <a:off x="447317" y="0"/>
            <a:ext cx="2915523"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Call Wrap-up and Scheduling Follow-up</a:t>
            </a:r>
          </a:p>
        </p:txBody>
      </p:sp>
      <p:graphicFrame>
        <p:nvGraphicFramePr>
          <p:cNvPr id="5" name="Content Placeholder 5">
            <a:extLst>
              <a:ext uri="{FF2B5EF4-FFF2-40B4-BE49-F238E27FC236}">
                <a16:creationId xmlns:a16="http://schemas.microsoft.com/office/drawing/2014/main" id="{0F35317C-B3ED-1272-AE4E-9F634E8ECB79}"/>
              </a:ext>
            </a:extLst>
          </p:cNvPr>
          <p:cNvGraphicFramePr>
            <a:graphicFrameLocks noGrp="1"/>
          </p:cNvGraphicFramePr>
          <p:nvPr>
            <p:ph idx="1"/>
            <p:extLst>
              <p:ext uri="{D42A27DB-BD31-4B8C-83A1-F6EECF244321}">
                <p14:modId xmlns:p14="http://schemas.microsoft.com/office/powerpoint/2010/main" val="3175063006"/>
              </p:ext>
            </p:extLst>
          </p:nvPr>
        </p:nvGraphicFramePr>
        <p:xfrm>
          <a:off x="3733611" y="563969"/>
          <a:ext cx="5006401" cy="40527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6685391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8EDF1-0D63-3B7E-406B-31C2B2C68D2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A0BFAF8-5D6D-695B-23F3-7BE0A5E5BBEA}"/>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E40B2E25-51E8-521F-5020-4D7203E3FB94}"/>
              </a:ext>
            </a:extLst>
          </p:cNvPr>
          <p:cNvSpPr txBox="1">
            <a:spLocks/>
          </p:cNvSpPr>
          <p:nvPr/>
        </p:nvSpPr>
        <p:spPr>
          <a:xfrm>
            <a:off x="486450" y="1"/>
            <a:ext cx="8397667" cy="1349778"/>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Agreement Options</a:t>
            </a:r>
            <a:endParaRPr lang="en-US" sz="2000" dirty="0">
              <a:solidFill>
                <a:srgbClr val="343433"/>
              </a:solidFill>
              <a:latin typeface="Arial" panose="020B0604020202020204" pitchFamily="34" charset="0"/>
              <a:cs typeface="Arial" panose="020B0604020202020204" pitchFamily="34" charset="0"/>
            </a:endParaRPr>
          </a:p>
        </p:txBody>
      </p:sp>
      <p:graphicFrame>
        <p:nvGraphicFramePr>
          <p:cNvPr id="3" name="Content Placeholder 5">
            <a:extLst>
              <a:ext uri="{FF2B5EF4-FFF2-40B4-BE49-F238E27FC236}">
                <a16:creationId xmlns:a16="http://schemas.microsoft.com/office/drawing/2014/main" id="{11B07849-0C23-5EA2-0080-CBCF9B29EF92}"/>
              </a:ext>
            </a:extLst>
          </p:cNvPr>
          <p:cNvGraphicFramePr>
            <a:graphicFrameLocks/>
          </p:cNvGraphicFramePr>
          <p:nvPr>
            <p:extLst>
              <p:ext uri="{D42A27DB-BD31-4B8C-83A1-F6EECF244321}">
                <p14:modId xmlns:p14="http://schemas.microsoft.com/office/powerpoint/2010/main" val="1292826167"/>
              </p:ext>
            </p:extLst>
          </p:nvPr>
        </p:nvGraphicFramePr>
        <p:xfrm>
          <a:off x="518160" y="973884"/>
          <a:ext cx="8229600" cy="1828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4" name="Content Placeholder 5">
            <a:extLst>
              <a:ext uri="{FF2B5EF4-FFF2-40B4-BE49-F238E27FC236}">
                <a16:creationId xmlns:a16="http://schemas.microsoft.com/office/drawing/2014/main" id="{129BC1AE-6F0F-1DE9-B381-D1548153E2B0}"/>
              </a:ext>
            </a:extLst>
          </p:cNvPr>
          <p:cNvGraphicFramePr>
            <a:graphicFrameLocks/>
          </p:cNvGraphicFramePr>
          <p:nvPr>
            <p:extLst>
              <p:ext uri="{D42A27DB-BD31-4B8C-83A1-F6EECF244321}">
                <p14:modId xmlns:p14="http://schemas.microsoft.com/office/powerpoint/2010/main" val="88120681"/>
              </p:ext>
            </p:extLst>
          </p:nvPr>
        </p:nvGraphicFramePr>
        <p:xfrm>
          <a:off x="808169" y="2779424"/>
          <a:ext cx="7649582" cy="134977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10188041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BF568-929F-2200-3BF7-9B5364CDF51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E0844A6-663B-3B31-1C58-BF2F3F7491B2}"/>
              </a:ext>
            </a:extLst>
          </p:cNvPr>
          <p:cNvSpPr/>
          <p:nvPr/>
        </p:nvSpPr>
        <p:spPr>
          <a:xfrm>
            <a:off x="6909048" y="4401015"/>
            <a:ext cx="1991112" cy="5164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3C923E5-D856-FC32-59F4-5F64F5EF648F}"/>
              </a:ext>
            </a:extLst>
          </p:cNvPr>
          <p:cNvSpPr/>
          <p:nvPr/>
        </p:nvSpPr>
        <p:spPr>
          <a:xfrm>
            <a:off x="0" y="1"/>
            <a:ext cx="3362841"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83A8E422-017B-76B3-33E4-7EABB0643C0C}"/>
              </a:ext>
            </a:extLst>
          </p:cNvPr>
          <p:cNvPicPr>
            <a:picLocks noChangeAspect="1"/>
          </p:cNvPicPr>
          <p:nvPr/>
        </p:nvPicPr>
        <p:blipFill rotWithShape="1">
          <a:blip r:embed="rId3"/>
          <a:srcRect l="45210" t="16897" r="22217" b="59963"/>
          <a:stretch/>
        </p:blipFill>
        <p:spPr>
          <a:xfrm rot="16200000">
            <a:off x="582811" y="2343151"/>
            <a:ext cx="5143499" cy="457199"/>
          </a:xfrm>
          <a:prstGeom prst="rect">
            <a:avLst/>
          </a:prstGeom>
          <a:ln>
            <a:noFill/>
          </a:ln>
        </p:spPr>
      </p:pic>
      <p:sp>
        <p:nvSpPr>
          <p:cNvPr id="2" name="Content Placeholder 1">
            <a:extLst>
              <a:ext uri="{FF2B5EF4-FFF2-40B4-BE49-F238E27FC236}">
                <a16:creationId xmlns:a16="http://schemas.microsoft.com/office/drawing/2014/main" id="{BC1E9E79-B412-77BB-E3EA-A85AF489871D}"/>
              </a:ext>
            </a:extLst>
          </p:cNvPr>
          <p:cNvSpPr txBox="1">
            <a:spLocks/>
          </p:cNvSpPr>
          <p:nvPr/>
        </p:nvSpPr>
        <p:spPr>
          <a:xfrm>
            <a:off x="447318" y="0"/>
            <a:ext cx="2621002"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Next Call</a:t>
            </a:r>
          </a:p>
        </p:txBody>
      </p:sp>
      <p:grpSp>
        <p:nvGrpSpPr>
          <p:cNvPr id="9" name="Group 8">
            <a:extLst>
              <a:ext uri="{FF2B5EF4-FFF2-40B4-BE49-F238E27FC236}">
                <a16:creationId xmlns:a16="http://schemas.microsoft.com/office/drawing/2014/main" id="{AE63DB40-0792-67E3-BDDC-0F5ADAABED38}"/>
              </a:ext>
            </a:extLst>
          </p:cNvPr>
          <p:cNvGrpSpPr/>
          <p:nvPr/>
        </p:nvGrpSpPr>
        <p:grpSpPr>
          <a:xfrm>
            <a:off x="3710601" y="3626565"/>
            <a:ext cx="5006401" cy="1001304"/>
            <a:chOff x="0" y="3050690"/>
            <a:chExt cx="5006401" cy="1001304"/>
          </a:xfrm>
          <a:solidFill>
            <a:srgbClr val="0E5993"/>
          </a:solidFill>
        </p:grpSpPr>
        <p:sp>
          <p:nvSpPr>
            <p:cNvPr id="16" name="Rectangle 15">
              <a:extLst>
                <a:ext uri="{FF2B5EF4-FFF2-40B4-BE49-F238E27FC236}">
                  <a16:creationId xmlns:a16="http://schemas.microsoft.com/office/drawing/2014/main" id="{E3F969A7-1680-1B11-1130-033686E34EAA}"/>
                </a:ext>
              </a:extLst>
            </p:cNvPr>
            <p:cNvSpPr/>
            <p:nvPr/>
          </p:nvSpPr>
          <p:spPr>
            <a:xfrm>
              <a:off x="0" y="3050690"/>
              <a:ext cx="5006401" cy="1001304"/>
            </a:xfrm>
            <a:prstGeom prst="rect">
              <a:avLst/>
            </a:prstGeom>
            <a:grp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solidFill>
                  <a:schemeClr val="bg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04A7D7C6-B3C7-899E-EA7E-09C9C40D2305}"/>
                </a:ext>
              </a:extLst>
            </p:cNvPr>
            <p:cNvSpPr txBox="1"/>
            <p:nvPr/>
          </p:nvSpPr>
          <p:spPr>
            <a:xfrm>
              <a:off x="0" y="3050690"/>
              <a:ext cx="5006401" cy="100130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Arial" panose="020B0604020202020204" pitchFamily="34" charset="0"/>
                  <a:cs typeface="Arial" panose="020B0604020202020204" pitchFamily="34" charset="0"/>
                </a:rPr>
                <a:t>If yes: That is a great idea, where would you put that in relation to your other goals? What else would you like to accomplish?</a:t>
              </a:r>
            </a:p>
          </p:txBody>
        </p:sp>
      </p:grpSp>
      <p:grpSp>
        <p:nvGrpSpPr>
          <p:cNvPr id="10" name="Group 9">
            <a:extLst>
              <a:ext uri="{FF2B5EF4-FFF2-40B4-BE49-F238E27FC236}">
                <a16:creationId xmlns:a16="http://schemas.microsoft.com/office/drawing/2014/main" id="{F995A4C5-6881-2A8E-70CF-A3F3C3958D4D}"/>
              </a:ext>
            </a:extLst>
          </p:cNvPr>
          <p:cNvGrpSpPr/>
          <p:nvPr/>
        </p:nvGrpSpPr>
        <p:grpSpPr>
          <a:xfrm>
            <a:off x="3710601" y="2101578"/>
            <a:ext cx="5006401" cy="1540006"/>
            <a:chOff x="0" y="1525703"/>
            <a:chExt cx="5006401" cy="1540006"/>
          </a:xfrm>
          <a:solidFill>
            <a:srgbClr val="0E5993"/>
          </a:solidFill>
        </p:grpSpPr>
        <p:sp>
          <p:nvSpPr>
            <p:cNvPr id="14" name="Up Arrow Callout 13">
              <a:extLst>
                <a:ext uri="{FF2B5EF4-FFF2-40B4-BE49-F238E27FC236}">
                  <a16:creationId xmlns:a16="http://schemas.microsoft.com/office/drawing/2014/main" id="{C96339C1-905B-6DC8-F6DB-2835E7DAECE0}"/>
                </a:ext>
              </a:extLst>
            </p:cNvPr>
            <p:cNvSpPr/>
            <p:nvPr/>
          </p:nvSpPr>
          <p:spPr>
            <a:xfrm rot="10800000">
              <a:off x="0" y="1525703"/>
              <a:ext cx="5006401" cy="1540006"/>
            </a:xfrm>
            <a:prstGeom prst="upArrowCallout">
              <a:avLst/>
            </a:prstGeom>
            <a:grp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solidFill>
                  <a:schemeClr val="bg1"/>
                </a:solidFill>
                <a:latin typeface="Arial" panose="020B0604020202020204" pitchFamily="34" charset="0"/>
                <a:cs typeface="Arial" panose="020B0604020202020204" pitchFamily="34" charset="0"/>
              </a:endParaRPr>
            </a:p>
          </p:txBody>
        </p:sp>
        <p:sp>
          <p:nvSpPr>
            <p:cNvPr id="15" name="Up Arrow Callout 6">
              <a:extLst>
                <a:ext uri="{FF2B5EF4-FFF2-40B4-BE49-F238E27FC236}">
                  <a16:creationId xmlns:a16="http://schemas.microsoft.com/office/drawing/2014/main" id="{2A8C11D5-ED93-645C-C6AD-DCBA51C9D502}"/>
                </a:ext>
              </a:extLst>
            </p:cNvPr>
            <p:cNvSpPr txBox="1"/>
            <p:nvPr/>
          </p:nvSpPr>
          <p:spPr>
            <a:xfrm rot="21600000">
              <a:off x="0" y="1525703"/>
              <a:ext cx="5006401" cy="100065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Arial" panose="020B0604020202020204" pitchFamily="34" charset="0"/>
                  <a:cs typeface="Arial" panose="020B0604020202020204" pitchFamily="34" charset="0"/>
                </a:rPr>
                <a:t>Since we last spoke have you thought of anything additional you would like to accomplish? </a:t>
              </a:r>
            </a:p>
          </p:txBody>
        </p:sp>
      </p:grpSp>
      <p:grpSp>
        <p:nvGrpSpPr>
          <p:cNvPr id="11" name="Group 10">
            <a:extLst>
              <a:ext uri="{FF2B5EF4-FFF2-40B4-BE49-F238E27FC236}">
                <a16:creationId xmlns:a16="http://schemas.microsoft.com/office/drawing/2014/main" id="{6D0DA8CA-4828-A67F-C9BE-669889EB6B2D}"/>
              </a:ext>
            </a:extLst>
          </p:cNvPr>
          <p:cNvGrpSpPr/>
          <p:nvPr/>
        </p:nvGrpSpPr>
        <p:grpSpPr>
          <a:xfrm>
            <a:off x="3710601" y="576591"/>
            <a:ext cx="5006401" cy="1540006"/>
            <a:chOff x="0" y="716"/>
            <a:chExt cx="5006401" cy="1540006"/>
          </a:xfrm>
          <a:solidFill>
            <a:srgbClr val="0E5993"/>
          </a:solidFill>
        </p:grpSpPr>
        <p:sp>
          <p:nvSpPr>
            <p:cNvPr id="12" name="Up Arrow Callout 11">
              <a:extLst>
                <a:ext uri="{FF2B5EF4-FFF2-40B4-BE49-F238E27FC236}">
                  <a16:creationId xmlns:a16="http://schemas.microsoft.com/office/drawing/2014/main" id="{3B73C027-678E-FD23-E975-437FBC47CBE7}"/>
                </a:ext>
              </a:extLst>
            </p:cNvPr>
            <p:cNvSpPr/>
            <p:nvPr/>
          </p:nvSpPr>
          <p:spPr>
            <a:xfrm rot="10800000">
              <a:off x="0" y="716"/>
              <a:ext cx="5006401" cy="1540006"/>
            </a:xfrm>
            <a:prstGeom prst="upArrowCallout">
              <a:avLst/>
            </a:prstGeom>
            <a:grp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solidFill>
                  <a:schemeClr val="bg1"/>
                </a:solidFill>
                <a:latin typeface="Arial" panose="020B0604020202020204" pitchFamily="34" charset="0"/>
                <a:cs typeface="Arial" panose="020B0604020202020204" pitchFamily="34" charset="0"/>
              </a:endParaRPr>
            </a:p>
          </p:txBody>
        </p:sp>
        <p:sp>
          <p:nvSpPr>
            <p:cNvPr id="13" name="Up Arrow Callout 8">
              <a:extLst>
                <a:ext uri="{FF2B5EF4-FFF2-40B4-BE49-F238E27FC236}">
                  <a16:creationId xmlns:a16="http://schemas.microsoft.com/office/drawing/2014/main" id="{8A9A1ABD-E506-1C55-4BEF-06598245ADAA}"/>
                </a:ext>
              </a:extLst>
            </p:cNvPr>
            <p:cNvSpPr txBox="1"/>
            <p:nvPr/>
          </p:nvSpPr>
          <p:spPr>
            <a:xfrm rot="21600000">
              <a:off x="0" y="716"/>
              <a:ext cx="5006401" cy="100065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Arial" panose="020B0604020202020204" pitchFamily="34" charset="0"/>
                  <a:cs typeface="Arial" panose="020B0604020202020204" pitchFamily="34" charset="0"/>
                </a:rPr>
                <a:t>Review all goals the borrower has shared (intro, quadrants, financial worksheet) </a:t>
              </a:r>
            </a:p>
          </p:txBody>
        </p:sp>
      </p:grpSp>
    </p:spTree>
    <p:extLst>
      <p:ext uri="{BB962C8B-B14F-4D97-AF65-F5344CB8AC3E}">
        <p14:creationId xmlns:p14="http://schemas.microsoft.com/office/powerpoint/2010/main" val="351854530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9DEDD-A61D-0A4B-67A7-44F889380F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38039C6-1655-BFC4-675D-7D672DB6468C}"/>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896A4680-E64F-AC59-5E11-4C9B7F5FE4C7}"/>
              </a:ext>
            </a:extLst>
          </p:cNvPr>
          <p:cNvSpPr txBox="1">
            <a:spLocks/>
          </p:cNvSpPr>
          <p:nvPr/>
        </p:nvSpPr>
        <p:spPr>
          <a:xfrm>
            <a:off x="609601" y="1"/>
            <a:ext cx="8068270" cy="95630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Satisfactory Credit</a:t>
            </a:r>
            <a:endParaRPr lang="en-US" sz="2400" dirty="0">
              <a:solidFill>
                <a:srgbClr val="343433"/>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A14F02EF-5E4A-BBE9-F773-8B8DD8F7400A}"/>
              </a:ext>
            </a:extLst>
          </p:cNvPr>
          <p:cNvGraphicFramePr>
            <a:graphicFrameLocks noGrp="1"/>
          </p:cNvGraphicFramePr>
          <p:nvPr>
            <p:extLst>
              <p:ext uri="{D42A27DB-BD31-4B8C-83A1-F6EECF244321}">
                <p14:modId xmlns:p14="http://schemas.microsoft.com/office/powerpoint/2010/main" val="815839504"/>
              </p:ext>
            </p:extLst>
          </p:nvPr>
        </p:nvGraphicFramePr>
        <p:xfrm>
          <a:off x="609600" y="956310"/>
          <a:ext cx="8068270" cy="3302508"/>
        </p:xfrm>
        <a:graphic>
          <a:graphicData uri="http://schemas.openxmlformats.org/drawingml/2006/table">
            <a:tbl>
              <a:tblPr bandRow="1">
                <a:tableStyleId>{5C22544A-7EE6-4342-B048-85BDC9FD1C3A}</a:tableStyleId>
              </a:tblPr>
              <a:tblGrid>
                <a:gridCol w="2438400">
                  <a:extLst>
                    <a:ext uri="{9D8B030D-6E8A-4147-A177-3AD203B41FA5}">
                      <a16:colId xmlns:a16="http://schemas.microsoft.com/office/drawing/2014/main" val="1240815234"/>
                    </a:ext>
                  </a:extLst>
                </a:gridCol>
                <a:gridCol w="5629870">
                  <a:extLst>
                    <a:ext uri="{9D8B030D-6E8A-4147-A177-3AD203B41FA5}">
                      <a16:colId xmlns:a16="http://schemas.microsoft.com/office/drawing/2014/main" val="3009407048"/>
                    </a:ext>
                  </a:extLst>
                </a:gridCol>
              </a:tblGrid>
              <a:tr h="550418">
                <a:tc>
                  <a:txBody>
                    <a:bodyPr/>
                    <a:lstStyle/>
                    <a:p>
                      <a:pPr algn="ctr"/>
                      <a:r>
                        <a:rPr lang="en-US" sz="1600" b="1" dirty="0">
                          <a:solidFill>
                            <a:schemeClr val="bg1"/>
                          </a:solidFill>
                          <a:latin typeface="Arial" panose="020B0604020202020204" pitchFamily="34" charset="0"/>
                          <a:cs typeface="Arial" panose="020B0604020202020204" pitchFamily="34" charset="0"/>
                        </a:rPr>
                        <a:t>Mortgage</a:t>
                      </a:r>
                    </a:p>
                  </a:txBody>
                  <a:tcPr anchor="ctr">
                    <a:solidFill>
                      <a:srgbClr val="0E5993"/>
                    </a:solidFill>
                  </a:tcPr>
                </a:tc>
                <a:tc>
                  <a:txBody>
                    <a:bodyPr/>
                    <a:lstStyle/>
                    <a:p>
                      <a:pPr lvl="0"/>
                      <a:r>
                        <a:rPr lang="en-US" sz="1400" i="0" dirty="0">
                          <a:solidFill>
                            <a:srgbClr val="343433"/>
                          </a:solidFill>
                          <a:latin typeface="Arial" panose="020B0604020202020204" pitchFamily="34" charset="0"/>
                          <a:cs typeface="Arial" panose="020B0604020202020204" pitchFamily="34" charset="0"/>
                        </a:rPr>
                        <a:t>Have you paid your mortgage on time for the last 2 years?</a:t>
                      </a:r>
                    </a:p>
                  </a:txBody>
                  <a:tcPr anchor="ctr">
                    <a:solidFill>
                      <a:srgbClr val="DEDFDE"/>
                    </a:solidFill>
                  </a:tcPr>
                </a:tc>
                <a:extLst>
                  <a:ext uri="{0D108BD9-81ED-4DB2-BD59-A6C34878D82A}">
                    <a16:rowId xmlns:a16="http://schemas.microsoft.com/office/drawing/2014/main" val="3116453508"/>
                  </a:ext>
                </a:extLst>
              </a:tr>
              <a:tr h="55041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HOI</a:t>
                      </a:r>
                      <a:endParaRPr lang="en-US" sz="1600" dirty="0"/>
                    </a:p>
                  </a:txBody>
                  <a:tcPr anchor="ctr">
                    <a:solidFill>
                      <a:srgbClr val="0E5993"/>
                    </a:solidFill>
                  </a:tcPr>
                </a:tc>
                <a:tc>
                  <a:txBody>
                    <a:bodyPr/>
                    <a:lstStyle/>
                    <a:p>
                      <a:pPr lvl="0"/>
                      <a:r>
                        <a:rPr lang="en-US" sz="1400" i="1" dirty="0">
                          <a:solidFill>
                            <a:srgbClr val="343433"/>
                          </a:solidFill>
                          <a:latin typeface="Arial" panose="020B0604020202020204" pitchFamily="34" charset="0"/>
                          <a:cs typeface="Arial" panose="020B0604020202020204" pitchFamily="34" charset="0"/>
                        </a:rPr>
                        <a:t>Have you had homeowner’s insurance for the last 12 months? Did you pay it on time? </a:t>
                      </a:r>
                    </a:p>
                  </a:txBody>
                  <a:tcPr anchor="ctr">
                    <a:solidFill>
                      <a:srgbClr val="F2F2F1"/>
                    </a:solidFill>
                  </a:tcPr>
                </a:tc>
                <a:extLst>
                  <a:ext uri="{0D108BD9-81ED-4DB2-BD59-A6C34878D82A}">
                    <a16:rowId xmlns:a16="http://schemas.microsoft.com/office/drawing/2014/main" val="3603215150"/>
                  </a:ext>
                </a:extLst>
              </a:tr>
              <a:tr h="55041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Escrow Account</a:t>
                      </a:r>
                    </a:p>
                  </a:txBody>
                  <a:tcPr anchor="ctr">
                    <a:solidFill>
                      <a:srgbClr val="0E5993"/>
                    </a:solidFill>
                  </a:tcPr>
                </a:tc>
                <a:tc>
                  <a:txBody>
                    <a:bodyPr/>
                    <a:lstStyle/>
                    <a:p>
                      <a:pPr lvl="0">
                        <a:spcBef>
                          <a:spcPts val="500"/>
                        </a:spcBef>
                      </a:pPr>
                      <a:r>
                        <a:rPr lang="en-US" sz="1400" i="0" dirty="0">
                          <a:solidFill>
                            <a:srgbClr val="343433"/>
                          </a:solidFill>
                          <a:latin typeface="Arial" panose="020B0604020202020204" pitchFamily="34" charset="0"/>
                          <a:cs typeface="Arial" panose="020B0604020202020204" pitchFamily="34" charset="0"/>
                        </a:rPr>
                        <a:t>If T&amp;I paid via Escrow, can you provide copies of your mortgage statements for the last 2 years?</a:t>
                      </a:r>
                    </a:p>
                  </a:txBody>
                  <a:tcPr anchor="ctr">
                    <a:solidFill>
                      <a:srgbClr val="DEDFDE"/>
                    </a:solidFill>
                  </a:tcPr>
                </a:tc>
                <a:extLst>
                  <a:ext uri="{0D108BD9-81ED-4DB2-BD59-A6C34878D82A}">
                    <a16:rowId xmlns:a16="http://schemas.microsoft.com/office/drawing/2014/main" val="4182887240"/>
                  </a:ext>
                </a:extLst>
              </a:tr>
              <a:tr h="55041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No Escrow Account</a:t>
                      </a:r>
                    </a:p>
                  </a:txBody>
                  <a:tcPr anchor="ctr">
                    <a:solidFill>
                      <a:srgbClr val="0E5993"/>
                    </a:solidFill>
                  </a:tcPr>
                </a:tc>
                <a:tc>
                  <a:txBody>
                    <a:bodyPr/>
                    <a:lstStyle/>
                    <a:p>
                      <a:pPr lvl="0"/>
                      <a:r>
                        <a:rPr lang="en-US" sz="1400" i="0" dirty="0">
                          <a:solidFill>
                            <a:srgbClr val="343433"/>
                          </a:solidFill>
                          <a:latin typeface="Arial" panose="020B0604020202020204" pitchFamily="34" charset="0"/>
                          <a:cs typeface="Arial" panose="020B0604020202020204" pitchFamily="34" charset="0"/>
                        </a:rPr>
                        <a:t>Have they been paid on time for the last 2 years?</a:t>
                      </a:r>
                    </a:p>
                  </a:txBody>
                  <a:tcPr anchor="ctr">
                    <a:solidFill>
                      <a:srgbClr val="F2F2F1"/>
                    </a:solidFill>
                  </a:tcPr>
                </a:tc>
                <a:extLst>
                  <a:ext uri="{0D108BD9-81ED-4DB2-BD59-A6C34878D82A}">
                    <a16:rowId xmlns:a16="http://schemas.microsoft.com/office/drawing/2014/main" val="1016773821"/>
                  </a:ext>
                </a:extLst>
              </a:tr>
              <a:tr h="55041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Credit Report</a:t>
                      </a:r>
                    </a:p>
                  </a:txBody>
                  <a:tcPr anchor="ctr">
                    <a:solidFill>
                      <a:srgbClr val="0E5993"/>
                    </a:solidFill>
                  </a:tcPr>
                </a:tc>
                <a:tc>
                  <a:txBody>
                    <a:bodyPr/>
                    <a:lstStyle/>
                    <a:p>
                      <a:pPr lvl="0"/>
                      <a:r>
                        <a:rPr lang="en-US" sz="1400" i="0" dirty="0">
                          <a:solidFill>
                            <a:srgbClr val="343433"/>
                          </a:solidFill>
                          <a:latin typeface="Arial" panose="020B0604020202020204" pitchFamily="34" charset="0"/>
                          <a:cs typeface="Arial" panose="020B0604020202020204" pitchFamily="34" charset="0"/>
                        </a:rPr>
                        <a:t>Do I have your authorization to run your credit?</a:t>
                      </a:r>
                    </a:p>
                  </a:txBody>
                  <a:tcPr anchor="ctr">
                    <a:solidFill>
                      <a:srgbClr val="DEDFDE"/>
                    </a:solidFill>
                  </a:tcPr>
                </a:tc>
                <a:extLst>
                  <a:ext uri="{0D108BD9-81ED-4DB2-BD59-A6C34878D82A}">
                    <a16:rowId xmlns:a16="http://schemas.microsoft.com/office/drawing/2014/main" val="171266587"/>
                  </a:ext>
                </a:extLst>
              </a:tr>
              <a:tr h="550418">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Based on this discussion and credit report, is a LESA a possibility?</a:t>
                      </a:r>
                    </a:p>
                  </a:txBody>
                  <a:tcPr anchor="ctr">
                    <a:solidFill>
                      <a:srgbClr val="253661"/>
                    </a:solidFill>
                  </a:tcPr>
                </a:tc>
                <a:tc hMerge="1">
                  <a:txBody>
                    <a:bodyPr/>
                    <a:lstStyle/>
                    <a:p>
                      <a:pPr lvl="0"/>
                      <a:endParaRPr lang="en-US" sz="1400" i="0" dirty="0">
                        <a:solidFill>
                          <a:srgbClr val="343433"/>
                        </a:solidFill>
                        <a:latin typeface="Arial" panose="020B0604020202020204" pitchFamily="34" charset="0"/>
                        <a:cs typeface="Arial" panose="020B0604020202020204" pitchFamily="34" charset="0"/>
                      </a:endParaRPr>
                    </a:p>
                  </a:txBody>
                  <a:tcPr anchor="ctr">
                    <a:solidFill>
                      <a:srgbClr val="DEDFDE"/>
                    </a:solidFill>
                  </a:tcPr>
                </a:tc>
                <a:extLst>
                  <a:ext uri="{0D108BD9-81ED-4DB2-BD59-A6C34878D82A}">
                    <a16:rowId xmlns:a16="http://schemas.microsoft.com/office/drawing/2014/main" val="1547112620"/>
                  </a:ext>
                </a:extLst>
              </a:tr>
            </a:tbl>
          </a:graphicData>
        </a:graphic>
      </p:graphicFrame>
    </p:spTree>
    <p:extLst>
      <p:ext uri="{BB962C8B-B14F-4D97-AF65-F5344CB8AC3E}">
        <p14:creationId xmlns:p14="http://schemas.microsoft.com/office/powerpoint/2010/main" val="309290962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2F645-A251-7EB0-51E2-1A590D5CDB24}"/>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B0704771-6FE3-530A-9400-BB5F3698451F}"/>
              </a:ext>
            </a:extLst>
          </p:cNvPr>
          <p:cNvSpPr txBox="1">
            <a:spLocks/>
          </p:cNvSpPr>
          <p:nvPr/>
        </p:nvSpPr>
        <p:spPr>
          <a:xfrm>
            <a:off x="486451" y="0"/>
            <a:ext cx="4966936"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Update the Worksheet</a:t>
            </a:r>
            <a:endParaRPr lang="en-US" sz="28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Ask the borrower to grab the financial worksheet from the last call. </a:t>
            </a:r>
          </a:p>
          <a:p>
            <a:pPr marL="628650" lvl="1" indent="-285750" algn="l">
              <a:lnSpc>
                <a:spcPct val="100000"/>
              </a:lnSpc>
              <a:spcBef>
                <a:spcPts val="500"/>
              </a:spcBef>
              <a:buFont typeface="Arial" panose="020B0604020202020204" pitchFamily="34" charset="0"/>
              <a:buChar char="•"/>
            </a:pPr>
            <a:r>
              <a:rPr lang="en-US" sz="1600" i="1" dirty="0">
                <a:solidFill>
                  <a:srgbClr val="343433"/>
                </a:solidFill>
                <a:latin typeface="Arial" panose="020B0604020202020204" pitchFamily="34" charset="0"/>
                <a:cs typeface="Arial" panose="020B0604020202020204" pitchFamily="34" charset="0"/>
              </a:rPr>
              <a:t>Cross out the $900 P&amp;I and write $0 next to it</a:t>
            </a:r>
          </a:p>
          <a:p>
            <a:pPr marL="628650" lvl="1" indent="-285750" algn="l">
              <a:lnSpc>
                <a:spcPct val="100000"/>
              </a:lnSpc>
              <a:spcBef>
                <a:spcPts val="500"/>
              </a:spcBef>
              <a:buFont typeface="Arial" panose="020B0604020202020204" pitchFamily="34" charset="0"/>
              <a:buChar char="•"/>
            </a:pPr>
            <a:r>
              <a:rPr lang="en-US" sz="1600" i="1" dirty="0">
                <a:solidFill>
                  <a:srgbClr val="343433"/>
                </a:solidFill>
                <a:latin typeface="Arial" panose="020B0604020202020204" pitchFamily="34" charset="0"/>
                <a:cs typeface="Arial" panose="020B0604020202020204" pitchFamily="34" charset="0"/>
              </a:rPr>
              <a:t>Next, cross out the $350 and write 0 next to it </a:t>
            </a:r>
          </a:p>
          <a:p>
            <a:pPr marL="628650" lvl="1" indent="-285750" algn="l">
              <a:lnSpc>
                <a:spcPct val="100000"/>
              </a:lnSpc>
              <a:spcBef>
                <a:spcPts val="500"/>
              </a:spcBef>
              <a:buFont typeface="Arial" panose="020B0604020202020204" pitchFamily="34" charset="0"/>
              <a:buChar char="•"/>
            </a:pPr>
            <a:r>
              <a:rPr lang="en-US" sz="1600" i="1" dirty="0">
                <a:solidFill>
                  <a:srgbClr val="343433"/>
                </a:solidFill>
                <a:latin typeface="Arial" panose="020B0604020202020204" pitchFamily="34" charset="0"/>
                <a:cs typeface="Arial" panose="020B0604020202020204" pitchFamily="34" charset="0"/>
              </a:rPr>
              <a:t>Now do the same thing with the $8k credit card balance.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Now we are going to do the same thing with your car payment. </a:t>
            </a:r>
          </a:p>
          <a:p>
            <a:pPr marL="628650" lvl="1" indent="-285750" algn="l">
              <a:lnSpc>
                <a:spcPct val="100000"/>
              </a:lnSpc>
              <a:spcBef>
                <a:spcPts val="500"/>
              </a:spcBef>
              <a:buFont typeface="Arial" panose="020B0604020202020204" pitchFamily="34" charset="0"/>
              <a:buChar char="•"/>
            </a:pPr>
            <a:r>
              <a:rPr lang="en-US" sz="1600" i="1" dirty="0">
                <a:solidFill>
                  <a:srgbClr val="343433"/>
                </a:solidFill>
                <a:latin typeface="Arial" panose="020B0604020202020204" pitchFamily="34" charset="0"/>
                <a:cs typeface="Arial" panose="020B0604020202020204" pitchFamily="34" charset="0"/>
              </a:rPr>
              <a:t>Cross out the monthly payment and total</a:t>
            </a:r>
            <a:r>
              <a:rPr lang="en-US" sz="1600" dirty="0">
                <a:solidFill>
                  <a:srgbClr val="343433"/>
                </a:solidFill>
                <a:latin typeface="Arial" panose="020B0604020202020204" pitchFamily="34" charset="0"/>
                <a:cs typeface="Arial" panose="020B0604020202020204" pitchFamily="34" charset="0"/>
              </a:rPr>
              <a:t>.</a:t>
            </a:r>
          </a:p>
        </p:txBody>
      </p:sp>
      <p:grpSp>
        <p:nvGrpSpPr>
          <p:cNvPr id="3" name="Group 2">
            <a:extLst>
              <a:ext uri="{FF2B5EF4-FFF2-40B4-BE49-F238E27FC236}">
                <a16:creationId xmlns:a16="http://schemas.microsoft.com/office/drawing/2014/main" id="{34250B0F-0591-14D6-6F6D-DC6492B6ACDD}"/>
              </a:ext>
            </a:extLst>
          </p:cNvPr>
          <p:cNvGrpSpPr/>
          <p:nvPr/>
        </p:nvGrpSpPr>
        <p:grpSpPr>
          <a:xfrm>
            <a:off x="6200299" y="308480"/>
            <a:ext cx="2535718" cy="3657600"/>
            <a:chOff x="6138134" y="376255"/>
            <a:chExt cx="2323727" cy="3485591"/>
          </a:xfrm>
        </p:grpSpPr>
        <p:grpSp>
          <p:nvGrpSpPr>
            <p:cNvPr id="4" name="Group 3">
              <a:extLst>
                <a:ext uri="{FF2B5EF4-FFF2-40B4-BE49-F238E27FC236}">
                  <a16:creationId xmlns:a16="http://schemas.microsoft.com/office/drawing/2014/main" id="{BE70F51B-6A25-F03A-3E7C-5A9003CA8F25}"/>
                </a:ext>
              </a:extLst>
            </p:cNvPr>
            <p:cNvGrpSpPr/>
            <p:nvPr/>
          </p:nvGrpSpPr>
          <p:grpSpPr>
            <a:xfrm>
              <a:off x="6138134" y="376255"/>
              <a:ext cx="2323727" cy="3485591"/>
              <a:chOff x="5789351" y="378615"/>
              <a:chExt cx="2323727" cy="3485591"/>
            </a:xfrm>
          </p:grpSpPr>
          <p:grpSp>
            <p:nvGrpSpPr>
              <p:cNvPr id="7" name="Group 6">
                <a:extLst>
                  <a:ext uri="{FF2B5EF4-FFF2-40B4-BE49-F238E27FC236}">
                    <a16:creationId xmlns:a16="http://schemas.microsoft.com/office/drawing/2014/main" id="{547F41B3-2FD7-F8F9-1348-93EA1432E040}"/>
                  </a:ext>
                </a:extLst>
              </p:cNvPr>
              <p:cNvGrpSpPr/>
              <p:nvPr/>
            </p:nvGrpSpPr>
            <p:grpSpPr>
              <a:xfrm>
                <a:off x="5789351" y="378615"/>
                <a:ext cx="2323727" cy="3485591"/>
                <a:chOff x="934718" y="532749"/>
                <a:chExt cx="2323727" cy="3485591"/>
              </a:xfrm>
            </p:grpSpPr>
            <p:grpSp>
              <p:nvGrpSpPr>
                <p:cNvPr id="9" name="Group 8">
                  <a:extLst>
                    <a:ext uri="{FF2B5EF4-FFF2-40B4-BE49-F238E27FC236}">
                      <a16:creationId xmlns:a16="http://schemas.microsoft.com/office/drawing/2014/main" id="{B0FA559E-88B1-B1D0-227A-B5D6CFF90B47}"/>
                    </a:ext>
                  </a:extLst>
                </p:cNvPr>
                <p:cNvGrpSpPr/>
                <p:nvPr/>
              </p:nvGrpSpPr>
              <p:grpSpPr>
                <a:xfrm>
                  <a:off x="934718" y="532749"/>
                  <a:ext cx="2323727" cy="3485591"/>
                  <a:chOff x="3167553" y="1050304"/>
                  <a:chExt cx="2323727" cy="3485591"/>
                </a:xfrm>
              </p:grpSpPr>
              <p:pic>
                <p:nvPicPr>
                  <p:cNvPr id="12" name="Picture 11" descr="A close-up of a graph paper">
                    <a:extLst>
                      <a:ext uri="{FF2B5EF4-FFF2-40B4-BE49-F238E27FC236}">
                        <a16:creationId xmlns:a16="http://schemas.microsoft.com/office/drawing/2014/main" id="{70EDFF97-5628-0FCC-3232-981A4750D4D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167553" y="1050304"/>
                    <a:ext cx="2323727" cy="3485591"/>
                  </a:xfrm>
                  <a:prstGeom prst="rect">
                    <a:avLst/>
                  </a:prstGeom>
                </p:spPr>
              </p:pic>
              <p:cxnSp>
                <p:nvCxnSpPr>
                  <p:cNvPr id="13" name="Straight Connector 12">
                    <a:extLst>
                      <a:ext uri="{FF2B5EF4-FFF2-40B4-BE49-F238E27FC236}">
                        <a16:creationId xmlns:a16="http://schemas.microsoft.com/office/drawing/2014/main" id="{F3272198-3EA4-809F-93E2-4AFC1FF93E5F}"/>
                      </a:ext>
                    </a:extLst>
                  </p:cNvPr>
                  <p:cNvCxnSpPr>
                    <a:cxnSpLocks/>
                  </p:cNvCxnSpPr>
                  <p:nvPr/>
                </p:nvCxnSpPr>
                <p:spPr>
                  <a:xfrm>
                    <a:off x="3354739" y="1809753"/>
                    <a:ext cx="194656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E441466-8B1C-E0F1-C9D4-334886138C4A}"/>
                      </a:ext>
                    </a:extLst>
                  </p:cNvPr>
                  <p:cNvCxnSpPr/>
                  <p:nvPr/>
                </p:nvCxnSpPr>
                <p:spPr bwMode="auto">
                  <a:xfrm>
                    <a:off x="4337331" y="1561412"/>
                    <a:ext cx="0" cy="2708910"/>
                  </a:xfrm>
                  <a:prstGeom prst="line">
                    <a:avLst/>
                  </a:prstGeom>
                  <a:noFill/>
                  <a:ln w="38100" cap="flat" cmpd="sng" algn="ctr">
                    <a:solidFill>
                      <a:schemeClr val="tx1"/>
                    </a:solidFill>
                    <a:prstDash val="solid"/>
                    <a:round/>
                    <a:headEnd type="none" w="med" len="med"/>
                    <a:tailEnd type="none" w="med" len="med"/>
                  </a:ln>
                  <a:effectLst/>
                </p:spPr>
              </p:cxnSp>
              <p:sp>
                <p:nvSpPr>
                  <p:cNvPr id="28" name="Rectangle 27">
                    <a:extLst>
                      <a:ext uri="{FF2B5EF4-FFF2-40B4-BE49-F238E27FC236}">
                        <a16:creationId xmlns:a16="http://schemas.microsoft.com/office/drawing/2014/main" id="{DD70DB04-E978-9034-042F-238564C0D24B}"/>
                      </a:ext>
                    </a:extLst>
                  </p:cNvPr>
                  <p:cNvSpPr/>
                  <p:nvPr/>
                </p:nvSpPr>
                <p:spPr>
                  <a:xfrm>
                    <a:off x="4388644" y="1436546"/>
                    <a:ext cx="905192" cy="381294"/>
                  </a:xfrm>
                  <a:prstGeom prst="rect">
                    <a:avLst/>
                  </a:prstGeom>
                </p:spPr>
                <p:txBody>
                  <a:bodyPr wrap="none">
                    <a:spAutoFit/>
                  </a:bodyPr>
                  <a:lstStyle/>
                  <a:p>
                    <a:r>
                      <a:rPr lang="en-US" sz="2000" b="1" dirty="0">
                        <a:latin typeface="Dreaming Outloud Pro" panose="03050502040302030504" pitchFamily="66" charset="0"/>
                        <a:cs typeface="Dreaming Outloud Pro" panose="03050502040302030504" pitchFamily="66" charset="0"/>
                      </a:rPr>
                      <a:t>Expense</a:t>
                    </a:r>
                  </a:p>
                </p:txBody>
              </p:sp>
              <p:sp>
                <p:nvSpPr>
                  <p:cNvPr id="29" name="Rectangle 28">
                    <a:extLst>
                      <a:ext uri="{FF2B5EF4-FFF2-40B4-BE49-F238E27FC236}">
                        <a16:creationId xmlns:a16="http://schemas.microsoft.com/office/drawing/2014/main" id="{2245E51E-5BB2-8A0D-9B34-6576C0CFC141}"/>
                      </a:ext>
                    </a:extLst>
                  </p:cNvPr>
                  <p:cNvSpPr/>
                  <p:nvPr/>
                </p:nvSpPr>
                <p:spPr>
                  <a:xfrm>
                    <a:off x="3412788" y="1426197"/>
                    <a:ext cx="884626" cy="381294"/>
                  </a:xfrm>
                  <a:prstGeom prst="rect">
                    <a:avLst/>
                  </a:prstGeom>
                </p:spPr>
                <p:txBody>
                  <a:bodyPr wrap="none">
                    <a:spAutoFit/>
                  </a:bodyPr>
                  <a:lstStyle/>
                  <a:p>
                    <a:r>
                      <a:rPr lang="en-US" sz="2000" b="1" dirty="0">
                        <a:latin typeface="Dreaming Outloud Pro" panose="03050502040302030504" pitchFamily="66" charset="0"/>
                        <a:cs typeface="Dreaming Outloud Pro" panose="03050502040302030504" pitchFamily="66" charset="0"/>
                      </a:rPr>
                      <a:t>Income</a:t>
                    </a:r>
                  </a:p>
                </p:txBody>
              </p:sp>
            </p:grpSp>
            <p:sp>
              <p:nvSpPr>
                <p:cNvPr id="10" name="Rectangle 9">
                  <a:extLst>
                    <a:ext uri="{FF2B5EF4-FFF2-40B4-BE49-F238E27FC236}">
                      <a16:creationId xmlns:a16="http://schemas.microsoft.com/office/drawing/2014/main" id="{E62892A8-FD24-D8E9-4F19-7051C4F48A42}"/>
                    </a:ext>
                  </a:extLst>
                </p:cNvPr>
                <p:cNvSpPr/>
                <p:nvPr/>
              </p:nvSpPr>
              <p:spPr>
                <a:xfrm>
                  <a:off x="1083830" y="1592480"/>
                  <a:ext cx="1052090" cy="1935796"/>
                </a:xfrm>
                <a:prstGeom prst="rect">
                  <a:avLst/>
                </a:prstGeom>
              </p:spPr>
              <p:txBody>
                <a:bodyPr wrap="none">
                  <a:spAutoFit/>
                </a:bodyPr>
                <a:lstStyle/>
                <a:p>
                  <a:pPr algn="ctr"/>
                  <a:r>
                    <a:rPr lang="en-US" sz="1400" b="1" dirty="0">
                      <a:latin typeface="Dreaming Outloud Pro" panose="03050502040302030504" pitchFamily="66" charset="0"/>
                      <a:cs typeface="Dreaming Outloud Pro" panose="03050502040302030504" pitchFamily="66" charset="0"/>
                    </a:rPr>
                    <a:t>$1200 – SS</a:t>
                  </a:r>
                </a:p>
                <a:p>
                  <a:pPr algn="ctr"/>
                  <a:r>
                    <a:rPr lang="en-US" sz="1400" b="1" dirty="0">
                      <a:latin typeface="Dreaming Outloud Pro" panose="03050502040302030504" pitchFamily="66" charset="0"/>
                      <a:cs typeface="Dreaming Outloud Pro" panose="03050502040302030504" pitchFamily="66" charset="0"/>
                    </a:rPr>
                    <a:t> $800 – SS</a:t>
                  </a:r>
                </a:p>
                <a:p>
                  <a:pPr algn="ctr"/>
                  <a:r>
                    <a:rPr lang="en-US" sz="1400" b="1" dirty="0">
                      <a:latin typeface="Dreaming Outloud Pro" panose="03050502040302030504" pitchFamily="66" charset="0"/>
                      <a:cs typeface="Dreaming Outloud Pro" panose="03050502040302030504" pitchFamily="66" charset="0"/>
                    </a:rPr>
                    <a:t> $650 – Pen</a:t>
                  </a:r>
                </a:p>
                <a:p>
                  <a:pPr algn="ctr"/>
                  <a:endParaRPr lang="en-US" sz="1400" b="1" dirty="0">
                    <a:latin typeface="Dreaming Outloud Pro" panose="03050502040302030504" pitchFamily="66" charset="0"/>
                    <a:cs typeface="Dreaming Outloud Pro" panose="03050502040302030504" pitchFamily="66" charset="0"/>
                  </a:endParaRPr>
                </a:p>
                <a:p>
                  <a:pPr algn="ctr"/>
                  <a:r>
                    <a:rPr lang="en-US" sz="1400" b="1" dirty="0">
                      <a:latin typeface="Dreaming Outloud Pro" panose="03050502040302030504" pitchFamily="66" charset="0"/>
                      <a:cs typeface="Dreaming Outloud Pro" panose="03050502040302030504" pitchFamily="66" charset="0"/>
                    </a:rPr>
                    <a:t>$2,650</a:t>
                  </a:r>
                </a:p>
                <a:p>
                  <a:pPr algn="ctr"/>
                  <a:endParaRPr lang="en-US" sz="1400" b="1" dirty="0">
                    <a:latin typeface="Dreaming Outloud Pro" panose="03050502040302030504" pitchFamily="66" charset="0"/>
                    <a:cs typeface="Dreaming Outloud Pro" panose="03050502040302030504" pitchFamily="66" charset="0"/>
                  </a:endParaRPr>
                </a:p>
                <a:p>
                  <a:pPr algn="ctr"/>
                  <a:r>
                    <a:rPr lang="en-US" sz="1400" b="1" dirty="0">
                      <a:latin typeface="Dreaming Outloud Pro" panose="03050502040302030504" pitchFamily="66" charset="0"/>
                      <a:cs typeface="Dreaming Outloud Pro" panose="03050502040302030504" pitchFamily="66" charset="0"/>
                    </a:rPr>
                    <a:t>$5,000 – Sav</a:t>
                  </a:r>
                </a:p>
                <a:p>
                  <a:pPr algn="ctr"/>
                  <a:r>
                    <a:rPr lang="en-US" sz="1400" b="1" dirty="0">
                      <a:latin typeface="Dreaming Outloud Pro" panose="03050502040302030504" pitchFamily="66" charset="0"/>
                      <a:cs typeface="Dreaming Outloud Pro" panose="03050502040302030504" pitchFamily="66" charset="0"/>
                    </a:rPr>
                    <a:t>$10,000 - CD</a:t>
                  </a:r>
                </a:p>
                <a:p>
                  <a:pPr algn="ctr"/>
                  <a:endParaRPr lang="en-US" sz="1400" dirty="0">
                    <a:latin typeface="Dreaming Outloud Pro" panose="03050502040302030504" pitchFamily="66" charset="0"/>
                    <a:cs typeface="Dreaming Outloud Pro" panose="03050502040302030504" pitchFamily="66" charset="0"/>
                  </a:endParaRPr>
                </a:p>
              </p:txBody>
            </p:sp>
            <p:sp>
              <p:nvSpPr>
                <p:cNvPr id="11" name="Rectangle 10">
                  <a:extLst>
                    <a:ext uri="{FF2B5EF4-FFF2-40B4-BE49-F238E27FC236}">
                      <a16:creationId xmlns:a16="http://schemas.microsoft.com/office/drawing/2014/main" id="{26223642-A5AE-8AC7-277D-21894CC33B04}"/>
                    </a:ext>
                  </a:extLst>
                </p:cNvPr>
                <p:cNvSpPr/>
                <p:nvPr/>
              </p:nvSpPr>
              <p:spPr>
                <a:xfrm>
                  <a:off x="2095138" y="1360111"/>
                  <a:ext cx="1148071" cy="1935796"/>
                </a:xfrm>
                <a:prstGeom prst="rect">
                  <a:avLst/>
                </a:prstGeom>
              </p:spPr>
              <p:txBody>
                <a:bodyPr wrap="square">
                  <a:spAutoFit/>
                </a:bodyPr>
                <a:lstStyle/>
                <a:p>
                  <a:pPr algn="ctr"/>
                  <a:r>
                    <a:rPr lang="en-US" sz="1400" b="1" dirty="0">
                      <a:latin typeface="Dreaming Outloud Pro" panose="03050502040302030504" pitchFamily="66" charset="0"/>
                      <a:cs typeface="Dreaming Outloud Pro" panose="03050502040302030504" pitchFamily="66" charset="0"/>
                    </a:rPr>
                    <a:t>$900 – P&amp;I </a:t>
                  </a:r>
                  <a:r>
                    <a:rPr lang="en-US" sz="1400" b="1" dirty="0">
                      <a:solidFill>
                        <a:srgbClr val="FF0000"/>
                      </a:solidFill>
                      <a:latin typeface="Dreaming Outloud Pro" panose="03050502040302030504" pitchFamily="66" charset="0"/>
                      <a:cs typeface="Dreaming Outloud Pro" panose="03050502040302030504" pitchFamily="66" charset="0"/>
                    </a:rPr>
                    <a:t>$0</a:t>
                  </a:r>
                </a:p>
                <a:p>
                  <a:pPr algn="ctr"/>
                  <a:r>
                    <a:rPr lang="en-US" sz="1400" b="1" dirty="0">
                      <a:latin typeface="Dreaming Outloud Pro" panose="03050502040302030504" pitchFamily="66" charset="0"/>
                      <a:cs typeface="Dreaming Outloud Pro" panose="03050502040302030504" pitchFamily="66" charset="0"/>
                    </a:rPr>
                    <a:t>$350 – T&amp;I</a:t>
                  </a:r>
                </a:p>
                <a:p>
                  <a:pPr algn="ctr"/>
                  <a:r>
                    <a:rPr lang="en-US" sz="1400" b="1" dirty="0">
                      <a:solidFill>
                        <a:srgbClr val="FF0000"/>
                      </a:solidFill>
                      <a:latin typeface="Dreaming Outloud Pro" panose="03050502040302030504" pitchFamily="66" charset="0"/>
                      <a:cs typeface="Dreaming Outloud Pro" panose="03050502040302030504" pitchFamily="66" charset="0"/>
                    </a:rPr>
                    <a:t>$0</a:t>
                  </a:r>
                </a:p>
                <a:p>
                  <a:pPr algn="ctr"/>
                  <a:r>
                    <a:rPr lang="en-US" sz="1400" b="1" dirty="0">
                      <a:latin typeface="Dreaming Outloud Pro" panose="03050502040302030504" pitchFamily="66" charset="0"/>
                      <a:cs typeface="Dreaming Outloud Pro" panose="03050502040302030504" pitchFamily="66" charset="0"/>
                    </a:rPr>
                    <a:t>$250 CC ($8K)</a:t>
                  </a:r>
                </a:p>
                <a:p>
                  <a:pPr algn="ctr"/>
                  <a:r>
                    <a:rPr lang="en-US" sz="1400" b="1" dirty="0">
                      <a:latin typeface="Dreaming Outloud Pro" panose="03050502040302030504" pitchFamily="66" charset="0"/>
                      <a:cs typeface="Dreaming Outloud Pro" panose="03050502040302030504" pitchFamily="66" charset="0"/>
                    </a:rPr>
                    <a:t>$400 Car ($18k)</a:t>
                  </a:r>
                </a:p>
                <a:p>
                  <a:pPr algn="ctr"/>
                  <a:r>
                    <a:rPr lang="en-US" sz="1400" b="1" dirty="0">
                      <a:latin typeface="Dreaming Outloud Pro" panose="03050502040302030504" pitchFamily="66" charset="0"/>
                      <a:cs typeface="Dreaming Outloud Pro" panose="03050502040302030504" pitchFamily="66" charset="0"/>
                    </a:rPr>
                    <a:t>$400 Food</a:t>
                  </a:r>
                </a:p>
                <a:p>
                  <a:pPr algn="ctr"/>
                  <a:r>
                    <a:rPr lang="en-US" sz="1400" b="1" dirty="0">
                      <a:latin typeface="Dreaming Outloud Pro" panose="03050502040302030504" pitchFamily="66" charset="0"/>
                      <a:cs typeface="Dreaming Outloud Pro" panose="03050502040302030504" pitchFamily="66" charset="0"/>
                    </a:rPr>
                    <a:t>$2,650</a:t>
                  </a:r>
                </a:p>
                <a:p>
                  <a:endParaRPr lang="en-US" sz="1400" dirty="0">
                    <a:latin typeface="Dreaming Outloud Pro" panose="03050502040302030504" pitchFamily="66" charset="0"/>
                    <a:cs typeface="Dreaming Outloud Pro" panose="03050502040302030504" pitchFamily="66" charset="0"/>
                  </a:endParaRPr>
                </a:p>
              </p:txBody>
            </p:sp>
          </p:grpSp>
          <p:sp>
            <p:nvSpPr>
              <p:cNvPr id="8" name="Oval 7">
                <a:extLst>
                  <a:ext uri="{FF2B5EF4-FFF2-40B4-BE49-F238E27FC236}">
                    <a16:creationId xmlns:a16="http://schemas.microsoft.com/office/drawing/2014/main" id="{6E6698A6-1F39-B422-EB30-C4EC22C0B69F}"/>
                  </a:ext>
                </a:extLst>
              </p:cNvPr>
              <p:cNvSpPr/>
              <p:nvPr/>
            </p:nvSpPr>
            <p:spPr>
              <a:xfrm>
                <a:off x="5999633" y="2186052"/>
                <a:ext cx="888162" cy="390699"/>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Oval 5">
              <a:extLst>
                <a:ext uri="{FF2B5EF4-FFF2-40B4-BE49-F238E27FC236}">
                  <a16:creationId xmlns:a16="http://schemas.microsoft.com/office/drawing/2014/main" id="{BCF64A9C-44C0-8517-17F9-0A7169B3238C}"/>
                </a:ext>
              </a:extLst>
            </p:cNvPr>
            <p:cNvSpPr/>
            <p:nvPr/>
          </p:nvSpPr>
          <p:spPr>
            <a:xfrm>
              <a:off x="7425892" y="2600172"/>
              <a:ext cx="888162" cy="390699"/>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p14="http://schemas.microsoft.com/office/powerpoint/2010/main">
        <mc:Choice Requires="p14">
          <p:contentPart p14:bwMode="auto" r:id="rId5">
            <p14:nvContentPartPr>
              <p14:cNvPr id="30" name="Ink 29">
                <a:extLst>
                  <a:ext uri="{FF2B5EF4-FFF2-40B4-BE49-F238E27FC236}">
                    <a16:creationId xmlns:a16="http://schemas.microsoft.com/office/drawing/2014/main" id="{C1D338FB-2B89-930A-A616-5A81E154CD48}"/>
                  </a:ext>
                </a:extLst>
              </p14:cNvPr>
              <p14:cNvContentPartPr/>
              <p14:nvPr/>
            </p14:nvContentPartPr>
            <p14:xfrm>
              <a:off x="7555150" y="1312390"/>
              <a:ext cx="817920" cy="13680"/>
            </p14:xfrm>
          </p:contentPart>
        </mc:Choice>
        <mc:Fallback xmlns="">
          <p:pic>
            <p:nvPicPr>
              <p:cNvPr id="30" name="Ink 29">
                <a:extLst>
                  <a:ext uri="{FF2B5EF4-FFF2-40B4-BE49-F238E27FC236}">
                    <a16:creationId xmlns:a16="http://schemas.microsoft.com/office/drawing/2014/main" id="{C1D338FB-2B89-930A-A616-5A81E154CD48}"/>
                  </a:ext>
                </a:extLst>
              </p:cNvPr>
              <p:cNvPicPr/>
              <p:nvPr/>
            </p:nvPicPr>
            <p:blipFill>
              <a:blip r:embed="rId6"/>
              <a:stretch>
                <a:fillRect/>
              </a:stretch>
            </p:blipFill>
            <p:spPr>
              <a:xfrm>
                <a:off x="7546150" y="1303621"/>
                <a:ext cx="835560" cy="30868"/>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1" name="Ink 30">
                <a:extLst>
                  <a:ext uri="{FF2B5EF4-FFF2-40B4-BE49-F238E27FC236}">
                    <a16:creationId xmlns:a16="http://schemas.microsoft.com/office/drawing/2014/main" id="{997AA4AA-D98C-3E49-AE82-E589B7FEF26A}"/>
                  </a:ext>
                </a:extLst>
              </p14:cNvPr>
              <p14:cNvContentPartPr/>
              <p14:nvPr/>
            </p14:nvContentPartPr>
            <p14:xfrm>
              <a:off x="7565635" y="1957906"/>
              <a:ext cx="981720" cy="720"/>
            </p14:xfrm>
          </p:contentPart>
        </mc:Choice>
        <mc:Fallback xmlns="">
          <p:pic>
            <p:nvPicPr>
              <p:cNvPr id="31" name="Ink 30">
                <a:extLst>
                  <a:ext uri="{FF2B5EF4-FFF2-40B4-BE49-F238E27FC236}">
                    <a16:creationId xmlns:a16="http://schemas.microsoft.com/office/drawing/2014/main" id="{997AA4AA-D98C-3E49-AE82-E589B7FEF26A}"/>
                  </a:ext>
                </a:extLst>
              </p:cNvPr>
              <p:cNvPicPr/>
              <p:nvPr/>
            </p:nvPicPr>
            <p:blipFill>
              <a:blip r:embed="rId8"/>
              <a:stretch>
                <a:fillRect/>
              </a:stretch>
            </p:blipFill>
            <p:spPr>
              <a:xfrm>
                <a:off x="7556635" y="1939906"/>
                <a:ext cx="999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2" name="Ink 31">
                <a:extLst>
                  <a:ext uri="{FF2B5EF4-FFF2-40B4-BE49-F238E27FC236}">
                    <a16:creationId xmlns:a16="http://schemas.microsoft.com/office/drawing/2014/main" id="{3A12118F-E998-CF81-309E-2A99F447E01A}"/>
                  </a:ext>
                </a:extLst>
              </p14:cNvPr>
              <p14:cNvContentPartPr/>
              <p14:nvPr/>
            </p14:nvContentPartPr>
            <p14:xfrm>
              <a:off x="7573170" y="2185029"/>
              <a:ext cx="981720" cy="720"/>
            </p14:xfrm>
          </p:contentPart>
        </mc:Choice>
        <mc:Fallback xmlns="">
          <p:pic>
            <p:nvPicPr>
              <p:cNvPr id="32" name="Ink 31">
                <a:extLst>
                  <a:ext uri="{FF2B5EF4-FFF2-40B4-BE49-F238E27FC236}">
                    <a16:creationId xmlns:a16="http://schemas.microsoft.com/office/drawing/2014/main" id="{3A12118F-E998-CF81-309E-2A99F447E01A}"/>
                  </a:ext>
                </a:extLst>
              </p:cNvPr>
              <p:cNvPicPr/>
              <p:nvPr/>
            </p:nvPicPr>
            <p:blipFill>
              <a:blip r:embed="rId8"/>
              <a:stretch>
                <a:fillRect/>
              </a:stretch>
            </p:blipFill>
            <p:spPr>
              <a:xfrm>
                <a:off x="7564170" y="2167029"/>
                <a:ext cx="999360" cy="36000"/>
              </a:xfrm>
              <a:prstGeom prst="rect">
                <a:avLst/>
              </a:prstGeom>
            </p:spPr>
          </p:pic>
        </mc:Fallback>
      </mc:AlternateContent>
      <p:pic>
        <p:nvPicPr>
          <p:cNvPr id="33" name="Picture 32">
            <a:extLst>
              <a:ext uri="{FF2B5EF4-FFF2-40B4-BE49-F238E27FC236}">
                <a16:creationId xmlns:a16="http://schemas.microsoft.com/office/drawing/2014/main" id="{35980F09-7974-E25B-A3CC-81BDAF7EB2A2}"/>
              </a:ext>
            </a:extLst>
          </p:cNvPr>
          <p:cNvPicPr>
            <a:picLocks noChangeAspect="1"/>
          </p:cNvPicPr>
          <p:nvPr/>
        </p:nvPicPr>
        <p:blipFill>
          <a:blip r:embed="rId10"/>
          <a:srcRect r="74247"/>
          <a:stretch>
            <a:fillRect/>
          </a:stretch>
        </p:blipFill>
        <p:spPr>
          <a:xfrm>
            <a:off x="-148319" y="-167463"/>
            <a:ext cx="395526" cy="5447081"/>
          </a:xfrm>
          <a:prstGeom prst="rect">
            <a:avLst/>
          </a:prstGeom>
        </p:spPr>
      </p:pic>
    </p:spTree>
    <p:extLst>
      <p:ext uri="{BB962C8B-B14F-4D97-AF65-F5344CB8AC3E}">
        <p14:creationId xmlns:p14="http://schemas.microsoft.com/office/powerpoint/2010/main" val="1618611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AC832-C270-0758-BDD5-65E733ADC14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94B81AC-A4E5-D5F2-57BF-1AFEC7A6D0FB}"/>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8DA62CB8-F4D0-C682-3753-AC864D91CBA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E262E128-4F33-A233-8D4B-5206D22D27AE}"/>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15</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5812B0C4-A7CA-EB9C-0E36-F1BD3327F837}"/>
              </a:ext>
            </a:extLst>
          </p:cNvPr>
          <p:cNvPicPr>
            <a:picLocks noChangeAspect="1"/>
          </p:cNvPicPr>
          <p:nvPr/>
        </p:nvPicPr>
        <p:blipFill>
          <a:blip r:embed="rId3"/>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5427CC2E-864D-6A40-C3F3-F7776FE2A018}"/>
              </a:ext>
            </a:extLst>
          </p:cNvPr>
          <p:cNvSpPr txBox="1">
            <a:spLocks/>
          </p:cNvSpPr>
          <p:nvPr/>
        </p:nvSpPr>
        <p:spPr>
          <a:xfrm>
            <a:off x="4445198" y="0"/>
            <a:ext cx="4159786"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2000"/>
              </a:spcBef>
            </a:pPr>
            <a:r>
              <a:rPr lang="en-US" dirty="0">
                <a:solidFill>
                  <a:srgbClr val="343433"/>
                </a:solidFill>
                <a:latin typeface="Arial" panose="020B0604020202020204" pitchFamily="34" charset="0"/>
                <a:cs typeface="Arial" panose="020B0604020202020204" pitchFamily="34" charset="0"/>
              </a:rPr>
              <a:t>Are there any penalties for paying off a reverse mortgage? </a:t>
            </a:r>
          </a:p>
          <a:p>
            <a:pPr algn="l">
              <a:lnSpc>
                <a:spcPct val="100000"/>
              </a:lnSpc>
              <a:spcBef>
                <a:spcPts val="2000"/>
              </a:spcBef>
            </a:pPr>
            <a:r>
              <a:rPr lang="en-US" b="1" i="1" dirty="0">
                <a:solidFill>
                  <a:srgbClr val="0E5993"/>
                </a:solidFill>
                <a:latin typeface="Arial" panose="020B0604020202020204" pitchFamily="34" charset="0"/>
                <a:cs typeface="Arial" panose="020B0604020202020204" pitchFamily="34" charset="0"/>
              </a:rPr>
              <a:t>No. But if the balance is paid in full, the loan is closed.</a:t>
            </a:r>
          </a:p>
        </p:txBody>
      </p:sp>
      <p:pic>
        <p:nvPicPr>
          <p:cNvPr id="13" name="Picture 12" descr="A shield with a cross and a glass&#10;&#10;AI-generated content may be incorrect.">
            <a:extLst>
              <a:ext uri="{FF2B5EF4-FFF2-40B4-BE49-F238E27FC236}">
                <a16:creationId xmlns:a16="http://schemas.microsoft.com/office/drawing/2014/main" id="{F5199442-BB67-BF44-293D-6B433FAE8BCB}"/>
              </a:ext>
            </a:extLst>
          </p:cNvPr>
          <p:cNvPicPr>
            <a:picLocks noChangeAspect="1"/>
          </p:cNvPicPr>
          <p:nvPr/>
        </p:nvPicPr>
        <p:blipFill>
          <a:blip r:embed="rId4"/>
          <a:stretch>
            <a:fillRect/>
          </a:stretch>
        </p:blipFill>
        <p:spPr>
          <a:xfrm>
            <a:off x="929952" y="1697144"/>
            <a:ext cx="1749207" cy="1749207"/>
          </a:xfrm>
          <a:prstGeom prst="rect">
            <a:avLst/>
          </a:prstGeom>
        </p:spPr>
      </p:pic>
    </p:spTree>
    <p:extLst>
      <p:ext uri="{BB962C8B-B14F-4D97-AF65-F5344CB8AC3E}">
        <p14:creationId xmlns:p14="http://schemas.microsoft.com/office/powerpoint/2010/main" val="146073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F4C42-BFDB-36D6-FAC5-D24DE20FE7B3}"/>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B047D660-C127-1451-F041-3FD9B59BE028}"/>
              </a:ext>
            </a:extLst>
          </p:cNvPr>
          <p:cNvSpPr txBox="1">
            <a:spLocks/>
          </p:cNvSpPr>
          <p:nvPr/>
        </p:nvSpPr>
        <p:spPr>
          <a:xfrm>
            <a:off x="499939" y="136119"/>
            <a:ext cx="5101549"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Update the Worksheet</a:t>
            </a:r>
            <a:endParaRPr lang="en-US" sz="28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The next thing we need to do is update your total expenses for the month.</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By eliminating your monthly mortgage, credit card and car payments you are reducing your expenses by $1,550 every single month. </a:t>
            </a:r>
          </a:p>
          <a:p>
            <a:pPr marL="628650" lvl="1" indent="-285750" algn="l">
              <a:lnSpc>
                <a:spcPct val="100000"/>
              </a:lnSpc>
              <a:spcBef>
                <a:spcPts val="500"/>
              </a:spcBef>
              <a:buFont typeface="Arial" panose="020B0604020202020204" pitchFamily="34" charset="0"/>
              <a:buChar char="•"/>
            </a:pPr>
            <a:r>
              <a:rPr lang="en-US" sz="1600" i="1" dirty="0">
                <a:solidFill>
                  <a:srgbClr val="343433"/>
                </a:solidFill>
                <a:latin typeface="Arial" panose="020B0604020202020204" pitchFamily="34" charset="0"/>
                <a:cs typeface="Arial" panose="020B0604020202020204" pitchFamily="34" charset="0"/>
              </a:rPr>
              <a:t>I want you to cross off the $2,650 in the expense category and write $1,100 below that</a:t>
            </a:r>
            <a:r>
              <a:rPr lang="en-US" sz="1600" dirty="0">
                <a:solidFill>
                  <a:srgbClr val="343433"/>
                </a:solidFill>
                <a:latin typeface="Arial" panose="020B0604020202020204" pitchFamily="34" charset="0"/>
                <a:cs typeface="Arial" panose="020B0604020202020204" pitchFamily="34" charset="0"/>
              </a:rPr>
              <a:t>.</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$1,100 is your new expenses. How would it feel to still have $2,650 of income but only $1,100 expenses?</a:t>
            </a:r>
          </a:p>
        </p:txBody>
      </p:sp>
      <p:pic>
        <p:nvPicPr>
          <p:cNvPr id="33" name="Picture 32">
            <a:extLst>
              <a:ext uri="{FF2B5EF4-FFF2-40B4-BE49-F238E27FC236}">
                <a16:creationId xmlns:a16="http://schemas.microsoft.com/office/drawing/2014/main" id="{5B11CFCC-A189-51C4-E67A-D78C6BD29349}"/>
              </a:ext>
            </a:extLst>
          </p:cNvPr>
          <p:cNvPicPr>
            <a:picLocks noChangeAspect="1"/>
          </p:cNvPicPr>
          <p:nvPr/>
        </p:nvPicPr>
        <p:blipFill>
          <a:blip r:embed="rId3"/>
          <a:srcRect r="74247"/>
          <a:stretch>
            <a:fillRect/>
          </a:stretch>
        </p:blipFill>
        <p:spPr>
          <a:xfrm>
            <a:off x="-148319" y="-167463"/>
            <a:ext cx="395526" cy="5447081"/>
          </a:xfrm>
          <a:prstGeom prst="rect">
            <a:avLst/>
          </a:prstGeom>
        </p:spPr>
      </p:pic>
      <p:pic>
        <p:nvPicPr>
          <p:cNvPr id="5" name="Picture 4" descr="A close-up of a graph paper">
            <a:extLst>
              <a:ext uri="{FF2B5EF4-FFF2-40B4-BE49-F238E27FC236}">
                <a16:creationId xmlns:a16="http://schemas.microsoft.com/office/drawing/2014/main" id="{31822C88-182D-2827-AA5F-6CBBA00D5E6F}"/>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278375" y="350845"/>
            <a:ext cx="2323727" cy="4033830"/>
          </a:xfrm>
          <a:prstGeom prst="rect">
            <a:avLst/>
          </a:prstGeom>
        </p:spPr>
      </p:pic>
      <p:cxnSp>
        <p:nvCxnSpPr>
          <p:cNvPr id="15" name="Straight Connector 14">
            <a:extLst>
              <a:ext uri="{FF2B5EF4-FFF2-40B4-BE49-F238E27FC236}">
                <a16:creationId xmlns:a16="http://schemas.microsoft.com/office/drawing/2014/main" id="{5B250004-70C6-C4D3-2310-E4FDE85ABEB1}"/>
              </a:ext>
            </a:extLst>
          </p:cNvPr>
          <p:cNvCxnSpPr>
            <a:cxnSpLocks/>
          </p:cNvCxnSpPr>
          <p:nvPr/>
        </p:nvCxnSpPr>
        <p:spPr>
          <a:xfrm>
            <a:off x="6465560" y="1207342"/>
            <a:ext cx="194656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7DEB67F-86AF-E9D8-1775-52C21B3AED89}"/>
              </a:ext>
            </a:extLst>
          </p:cNvPr>
          <p:cNvCxnSpPr/>
          <p:nvPr/>
        </p:nvCxnSpPr>
        <p:spPr bwMode="auto">
          <a:xfrm>
            <a:off x="7438842" y="919940"/>
            <a:ext cx="0" cy="3134987"/>
          </a:xfrm>
          <a:prstGeom prst="line">
            <a:avLst/>
          </a:prstGeom>
          <a:noFill/>
          <a:ln w="38100" cap="flat" cmpd="sng" algn="ctr">
            <a:solidFill>
              <a:schemeClr val="tx1"/>
            </a:solidFill>
            <a:prstDash val="solid"/>
            <a:round/>
            <a:headEnd type="none" w="med" len="med"/>
            <a:tailEnd type="none" w="med" len="med"/>
          </a:ln>
          <a:effectLst/>
        </p:spPr>
      </p:cxnSp>
      <p:sp>
        <p:nvSpPr>
          <p:cNvPr id="17" name="Rectangle 16">
            <a:extLst>
              <a:ext uri="{FF2B5EF4-FFF2-40B4-BE49-F238E27FC236}">
                <a16:creationId xmlns:a16="http://schemas.microsoft.com/office/drawing/2014/main" id="{CB32E7D2-DD30-CD3E-67E7-775223470ED7}"/>
              </a:ext>
            </a:extLst>
          </p:cNvPr>
          <p:cNvSpPr/>
          <p:nvPr/>
        </p:nvSpPr>
        <p:spPr>
          <a:xfrm>
            <a:off x="7497729" y="826938"/>
            <a:ext cx="907621" cy="369332"/>
          </a:xfrm>
          <a:prstGeom prst="rect">
            <a:avLst/>
          </a:prstGeom>
        </p:spPr>
        <p:txBody>
          <a:bodyPr wrap="none">
            <a:spAutoFit/>
          </a:bodyPr>
          <a:lstStyle/>
          <a:p>
            <a:r>
              <a:rPr lang="en-US" sz="1800" b="1" dirty="0">
                <a:latin typeface="Dreaming Outloud Pro" panose="03050502040302030504" pitchFamily="66" charset="0"/>
                <a:cs typeface="Dreaming Outloud Pro" panose="03050502040302030504" pitchFamily="66" charset="0"/>
              </a:rPr>
              <a:t>Expense</a:t>
            </a:r>
          </a:p>
        </p:txBody>
      </p:sp>
      <p:sp>
        <p:nvSpPr>
          <p:cNvPr id="18" name="Rectangle 17">
            <a:extLst>
              <a:ext uri="{FF2B5EF4-FFF2-40B4-BE49-F238E27FC236}">
                <a16:creationId xmlns:a16="http://schemas.microsoft.com/office/drawing/2014/main" id="{DC1D0F2E-6BEE-E573-4F65-E36B023D849B}"/>
              </a:ext>
            </a:extLst>
          </p:cNvPr>
          <p:cNvSpPr/>
          <p:nvPr/>
        </p:nvSpPr>
        <p:spPr>
          <a:xfrm>
            <a:off x="6489969" y="817791"/>
            <a:ext cx="889987" cy="369332"/>
          </a:xfrm>
          <a:prstGeom prst="rect">
            <a:avLst/>
          </a:prstGeom>
        </p:spPr>
        <p:txBody>
          <a:bodyPr wrap="none">
            <a:spAutoFit/>
          </a:bodyPr>
          <a:lstStyle/>
          <a:p>
            <a:r>
              <a:rPr lang="en-US" sz="1800" b="1" dirty="0">
                <a:latin typeface="Dreaming Outloud Pro" panose="03050502040302030504" pitchFamily="66" charset="0"/>
                <a:cs typeface="Dreaming Outloud Pro" panose="03050502040302030504" pitchFamily="66" charset="0"/>
              </a:rPr>
              <a:t>Income</a:t>
            </a:r>
          </a:p>
        </p:txBody>
      </p:sp>
      <p:sp>
        <p:nvSpPr>
          <p:cNvPr id="19" name="Rectangle 18">
            <a:extLst>
              <a:ext uri="{FF2B5EF4-FFF2-40B4-BE49-F238E27FC236}">
                <a16:creationId xmlns:a16="http://schemas.microsoft.com/office/drawing/2014/main" id="{EB402D79-AFB3-139D-CB93-8E155C659DBA}"/>
              </a:ext>
            </a:extLst>
          </p:cNvPr>
          <p:cNvSpPr/>
          <p:nvPr/>
        </p:nvSpPr>
        <p:spPr>
          <a:xfrm>
            <a:off x="6351564" y="1308342"/>
            <a:ext cx="1210588" cy="2031325"/>
          </a:xfrm>
          <a:prstGeom prst="rect">
            <a:avLst/>
          </a:prstGeom>
        </p:spPr>
        <p:txBody>
          <a:bodyPr wrap="none">
            <a:spAutoFit/>
          </a:bodyPr>
          <a:lstStyle/>
          <a:p>
            <a:pPr algn="ctr"/>
            <a:r>
              <a:rPr lang="en-US" sz="1400" b="1" dirty="0">
                <a:latin typeface="Dreaming Outloud Pro" panose="03050502040302030504" pitchFamily="66" charset="0"/>
                <a:cs typeface="Dreaming Outloud Pro" panose="03050502040302030504" pitchFamily="66" charset="0"/>
              </a:rPr>
              <a:t>$1200 – SS</a:t>
            </a:r>
          </a:p>
          <a:p>
            <a:pPr algn="ctr"/>
            <a:r>
              <a:rPr lang="en-US" sz="1400" b="1" dirty="0">
                <a:latin typeface="Dreaming Outloud Pro" panose="03050502040302030504" pitchFamily="66" charset="0"/>
                <a:cs typeface="Dreaming Outloud Pro" panose="03050502040302030504" pitchFamily="66" charset="0"/>
              </a:rPr>
              <a:t> $800 – SS</a:t>
            </a:r>
          </a:p>
          <a:p>
            <a:pPr algn="ctr"/>
            <a:r>
              <a:rPr lang="en-US" sz="1400" b="1" dirty="0">
                <a:latin typeface="Dreaming Outloud Pro" panose="03050502040302030504" pitchFamily="66" charset="0"/>
                <a:cs typeface="Dreaming Outloud Pro" panose="03050502040302030504" pitchFamily="66" charset="0"/>
              </a:rPr>
              <a:t> </a:t>
            </a:r>
            <a:r>
              <a:rPr lang="en-US" sz="1400" b="1" u="sng" dirty="0">
                <a:latin typeface="Dreaming Outloud Pro" panose="03050502040302030504" pitchFamily="66" charset="0"/>
                <a:cs typeface="Dreaming Outloud Pro" panose="03050502040302030504" pitchFamily="66" charset="0"/>
              </a:rPr>
              <a:t>$650 – Pen</a:t>
            </a:r>
          </a:p>
          <a:p>
            <a:pPr algn="ctr"/>
            <a:endParaRPr lang="en-US" sz="1400" b="1" dirty="0">
              <a:latin typeface="Dreaming Outloud Pro" panose="03050502040302030504" pitchFamily="66" charset="0"/>
              <a:cs typeface="Dreaming Outloud Pro" panose="03050502040302030504" pitchFamily="66" charset="0"/>
            </a:endParaRPr>
          </a:p>
          <a:p>
            <a:pPr algn="ctr"/>
            <a:r>
              <a:rPr lang="en-US" sz="1400" b="1" dirty="0">
                <a:latin typeface="Dreaming Outloud Pro" panose="03050502040302030504" pitchFamily="66" charset="0"/>
                <a:cs typeface="Dreaming Outloud Pro" panose="03050502040302030504" pitchFamily="66" charset="0"/>
              </a:rPr>
              <a:t>$2,650</a:t>
            </a:r>
          </a:p>
          <a:p>
            <a:pPr algn="ctr"/>
            <a:endParaRPr lang="en-US" sz="1400" b="1" dirty="0">
              <a:latin typeface="Dreaming Outloud Pro" panose="03050502040302030504" pitchFamily="66" charset="0"/>
              <a:cs typeface="Dreaming Outloud Pro" panose="03050502040302030504" pitchFamily="66" charset="0"/>
            </a:endParaRPr>
          </a:p>
          <a:p>
            <a:pPr algn="ctr"/>
            <a:r>
              <a:rPr lang="en-US" sz="1400" b="1" dirty="0">
                <a:latin typeface="Dreaming Outloud Pro" panose="03050502040302030504" pitchFamily="66" charset="0"/>
                <a:cs typeface="Dreaming Outloud Pro" panose="03050502040302030504" pitchFamily="66" charset="0"/>
              </a:rPr>
              <a:t>$5,000 – Sav</a:t>
            </a:r>
          </a:p>
          <a:p>
            <a:pPr algn="ctr"/>
            <a:r>
              <a:rPr lang="en-US" sz="1400" b="1" dirty="0">
                <a:latin typeface="Dreaming Outloud Pro" panose="03050502040302030504" pitchFamily="66" charset="0"/>
                <a:cs typeface="Dreaming Outloud Pro" panose="03050502040302030504" pitchFamily="66" charset="0"/>
              </a:rPr>
              <a:t>$10,000 - CD</a:t>
            </a:r>
          </a:p>
          <a:p>
            <a:endParaRPr lang="en-US" sz="1400" dirty="0">
              <a:latin typeface="Dreaming Outloud Pro" panose="03050502040302030504" pitchFamily="66" charset="0"/>
              <a:cs typeface="Dreaming Outloud Pro" panose="03050502040302030504" pitchFamily="66" charset="0"/>
            </a:endParaRPr>
          </a:p>
        </p:txBody>
      </p:sp>
      <p:sp>
        <p:nvSpPr>
          <p:cNvPr id="20" name="Rectangle 19">
            <a:extLst>
              <a:ext uri="{FF2B5EF4-FFF2-40B4-BE49-F238E27FC236}">
                <a16:creationId xmlns:a16="http://schemas.microsoft.com/office/drawing/2014/main" id="{FA857572-8AD0-48C3-A455-079E4C541C66}"/>
              </a:ext>
            </a:extLst>
          </p:cNvPr>
          <p:cNvSpPr/>
          <p:nvPr/>
        </p:nvSpPr>
        <p:spPr>
          <a:xfrm>
            <a:off x="7356529" y="1308340"/>
            <a:ext cx="1287532" cy="2246769"/>
          </a:xfrm>
          <a:prstGeom prst="rect">
            <a:avLst/>
          </a:prstGeom>
        </p:spPr>
        <p:txBody>
          <a:bodyPr wrap="none">
            <a:spAutoFit/>
          </a:bodyPr>
          <a:lstStyle/>
          <a:p>
            <a:pPr algn="ctr"/>
            <a:r>
              <a:rPr lang="en-US" sz="1400" b="1" dirty="0">
                <a:latin typeface="Dreaming Outloud Pro" panose="03050502040302030504" pitchFamily="66" charset="0"/>
                <a:cs typeface="Dreaming Outloud Pro" panose="03050502040302030504" pitchFamily="66" charset="0"/>
              </a:rPr>
              <a:t>$900 – P&amp;I </a:t>
            </a:r>
            <a:r>
              <a:rPr lang="en-US" sz="1400" b="1" dirty="0">
                <a:solidFill>
                  <a:srgbClr val="FF0000"/>
                </a:solidFill>
                <a:latin typeface="Dreaming Outloud Pro" panose="03050502040302030504" pitchFamily="66" charset="0"/>
                <a:cs typeface="Dreaming Outloud Pro" panose="03050502040302030504" pitchFamily="66" charset="0"/>
              </a:rPr>
              <a:t>$0</a:t>
            </a:r>
          </a:p>
          <a:p>
            <a:pPr algn="ctr"/>
            <a:r>
              <a:rPr lang="en-US" sz="1400" b="1" dirty="0">
                <a:latin typeface="Dreaming Outloud Pro" panose="03050502040302030504" pitchFamily="66" charset="0"/>
                <a:cs typeface="Dreaming Outloud Pro" panose="03050502040302030504" pitchFamily="66" charset="0"/>
              </a:rPr>
              <a:t>$350 – T&amp;I</a:t>
            </a:r>
          </a:p>
          <a:p>
            <a:pPr algn="ctr"/>
            <a:r>
              <a:rPr lang="en-US" sz="1400" b="1" dirty="0">
                <a:solidFill>
                  <a:srgbClr val="FF0000"/>
                </a:solidFill>
                <a:latin typeface="Dreaming Outloud Pro" panose="03050502040302030504" pitchFamily="66" charset="0"/>
                <a:cs typeface="Dreaming Outloud Pro" panose="03050502040302030504" pitchFamily="66" charset="0"/>
              </a:rPr>
              <a:t>$0</a:t>
            </a:r>
            <a:endParaRPr lang="en-US" sz="1400" b="1" dirty="0">
              <a:latin typeface="Dreaming Outloud Pro" panose="03050502040302030504" pitchFamily="66" charset="0"/>
              <a:cs typeface="Dreaming Outloud Pro" panose="03050502040302030504" pitchFamily="66" charset="0"/>
            </a:endParaRPr>
          </a:p>
          <a:p>
            <a:pPr algn="ctr"/>
            <a:r>
              <a:rPr lang="en-US" sz="1400" b="1" spc="-50" dirty="0">
                <a:latin typeface="Dreaming Outloud Pro" panose="03050502040302030504" pitchFamily="66" charset="0"/>
                <a:cs typeface="Dreaming Outloud Pro" panose="03050502040302030504" pitchFamily="66" charset="0"/>
              </a:rPr>
              <a:t>$250 CC ($8K)</a:t>
            </a:r>
          </a:p>
          <a:p>
            <a:pPr algn="ctr"/>
            <a:r>
              <a:rPr lang="en-US" sz="1400" b="1" spc="-50" dirty="0">
                <a:latin typeface="Dreaming Outloud Pro" panose="03050502040302030504" pitchFamily="66" charset="0"/>
                <a:cs typeface="Dreaming Outloud Pro" panose="03050502040302030504" pitchFamily="66" charset="0"/>
              </a:rPr>
              <a:t>$400 Car ($18k)</a:t>
            </a:r>
          </a:p>
          <a:p>
            <a:pPr algn="ctr"/>
            <a:endParaRPr lang="en-US" sz="1400" b="1" dirty="0">
              <a:latin typeface="Dreaming Outloud Pro" panose="03050502040302030504" pitchFamily="66" charset="0"/>
              <a:cs typeface="Dreaming Outloud Pro" panose="03050502040302030504" pitchFamily="66" charset="0"/>
            </a:endParaRPr>
          </a:p>
          <a:p>
            <a:pPr algn="ctr"/>
            <a:r>
              <a:rPr lang="en-US" sz="1400" b="1" dirty="0">
                <a:latin typeface="Dreaming Outloud Pro" panose="03050502040302030504" pitchFamily="66" charset="0"/>
                <a:cs typeface="Dreaming Outloud Pro" panose="03050502040302030504" pitchFamily="66" charset="0"/>
              </a:rPr>
              <a:t>$400 Food</a:t>
            </a:r>
          </a:p>
          <a:p>
            <a:pPr algn="ctr"/>
            <a:r>
              <a:rPr lang="en-US" sz="1400" b="1" dirty="0">
                <a:latin typeface="Dreaming Outloud Pro" panose="03050502040302030504" pitchFamily="66" charset="0"/>
                <a:cs typeface="Dreaming Outloud Pro" panose="03050502040302030504" pitchFamily="66" charset="0"/>
              </a:rPr>
              <a:t>$2,650</a:t>
            </a:r>
          </a:p>
          <a:p>
            <a:pPr algn="ctr"/>
            <a:endParaRPr lang="en-US" sz="1400" b="1" dirty="0">
              <a:latin typeface="Dreaming Outloud Pro" panose="03050502040302030504" pitchFamily="66" charset="0"/>
              <a:cs typeface="Dreaming Outloud Pro" panose="03050502040302030504" pitchFamily="66" charset="0"/>
            </a:endParaRPr>
          </a:p>
          <a:p>
            <a:pPr algn="ctr"/>
            <a:r>
              <a:rPr lang="en-US" sz="1400" b="1" dirty="0">
                <a:latin typeface="Dreaming Outloud Pro" panose="03050502040302030504" pitchFamily="66" charset="0"/>
                <a:cs typeface="Dreaming Outloud Pro" panose="03050502040302030504" pitchFamily="66" charset="0"/>
              </a:rPr>
              <a:t>$1,100</a:t>
            </a:r>
            <a:endParaRPr lang="en-US" sz="1400" dirty="0">
              <a:latin typeface="Dreaming Outloud Pro" panose="03050502040302030504" pitchFamily="66" charset="0"/>
              <a:cs typeface="Dreaming Outloud Pro" panose="03050502040302030504" pitchFamily="66" charset="0"/>
            </a:endParaRPr>
          </a:p>
        </p:txBody>
      </p:sp>
      <p:sp>
        <p:nvSpPr>
          <p:cNvPr id="21" name="Oval 20">
            <a:extLst>
              <a:ext uri="{FF2B5EF4-FFF2-40B4-BE49-F238E27FC236}">
                <a16:creationId xmlns:a16="http://schemas.microsoft.com/office/drawing/2014/main" id="{A2E9265D-78BE-9BD7-B7C1-17D0AF960CCD}"/>
              </a:ext>
            </a:extLst>
          </p:cNvPr>
          <p:cNvSpPr/>
          <p:nvPr/>
        </p:nvSpPr>
        <p:spPr>
          <a:xfrm>
            <a:off x="6478223" y="2069069"/>
            <a:ext cx="888162" cy="452151"/>
          </a:xfrm>
          <a:custGeom>
            <a:avLst/>
            <a:gdLst>
              <a:gd name="csX0" fmla="*/ 0 w 888162"/>
              <a:gd name="csY0" fmla="*/ 226076 h 452151"/>
              <a:gd name="csX1" fmla="*/ 444081 w 888162"/>
              <a:gd name="csY1" fmla="*/ 0 h 452151"/>
              <a:gd name="csX2" fmla="*/ 888162 w 888162"/>
              <a:gd name="csY2" fmla="*/ 226076 h 452151"/>
              <a:gd name="csX3" fmla="*/ 444081 w 888162"/>
              <a:gd name="csY3" fmla="*/ 452152 h 452151"/>
              <a:gd name="csX4" fmla="*/ 0 w 888162"/>
              <a:gd name="csY4" fmla="*/ 226076 h 452151"/>
            </a:gdLst>
            <a:ahLst/>
            <a:cxnLst>
              <a:cxn ang="0">
                <a:pos x="csX0" y="csY0"/>
              </a:cxn>
              <a:cxn ang="0">
                <a:pos x="csX1" y="csY1"/>
              </a:cxn>
              <a:cxn ang="0">
                <a:pos x="csX2" y="csY2"/>
              </a:cxn>
              <a:cxn ang="0">
                <a:pos x="csX3" y="csY3"/>
              </a:cxn>
              <a:cxn ang="0">
                <a:pos x="csX4" y="csY4"/>
              </a:cxn>
            </a:cxnLst>
            <a:rect l="l" t="t" r="r" b="b"/>
            <a:pathLst>
              <a:path w="888162" h="452151" extrusionOk="0">
                <a:moveTo>
                  <a:pt x="0" y="226076"/>
                </a:moveTo>
                <a:cubicBezTo>
                  <a:pt x="-24581" y="86056"/>
                  <a:pt x="181922" y="6343"/>
                  <a:pt x="444081" y="0"/>
                </a:cubicBezTo>
                <a:cubicBezTo>
                  <a:pt x="714744" y="5348"/>
                  <a:pt x="878538" y="101524"/>
                  <a:pt x="888162" y="226076"/>
                </a:cubicBezTo>
                <a:cubicBezTo>
                  <a:pt x="873981" y="364782"/>
                  <a:pt x="683595" y="483909"/>
                  <a:pt x="444081" y="452152"/>
                </a:cubicBezTo>
                <a:cubicBezTo>
                  <a:pt x="187542" y="445981"/>
                  <a:pt x="15451" y="358317"/>
                  <a:pt x="0" y="226076"/>
                </a:cubicBezTo>
                <a:close/>
              </a:path>
            </a:pathLst>
          </a:custGeom>
          <a:noFill/>
          <a:ln w="22225">
            <a:solidFill>
              <a:srgbClr val="FF0000"/>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0E179BB-668A-0FF9-6AAD-DD39CCAC5F87}"/>
              </a:ext>
            </a:extLst>
          </p:cNvPr>
          <p:cNvSpPr/>
          <p:nvPr/>
        </p:nvSpPr>
        <p:spPr>
          <a:xfrm>
            <a:off x="7558377" y="2795359"/>
            <a:ext cx="888162" cy="318088"/>
          </a:xfrm>
          <a:custGeom>
            <a:avLst/>
            <a:gdLst>
              <a:gd name="csX0" fmla="*/ 0 w 888162"/>
              <a:gd name="csY0" fmla="*/ 159044 h 318088"/>
              <a:gd name="csX1" fmla="*/ 444081 w 888162"/>
              <a:gd name="csY1" fmla="*/ 0 h 318088"/>
              <a:gd name="csX2" fmla="*/ 888162 w 888162"/>
              <a:gd name="csY2" fmla="*/ 159044 h 318088"/>
              <a:gd name="csX3" fmla="*/ 444081 w 888162"/>
              <a:gd name="csY3" fmla="*/ 318088 h 318088"/>
              <a:gd name="csX4" fmla="*/ 0 w 888162"/>
              <a:gd name="csY4" fmla="*/ 159044 h 318088"/>
            </a:gdLst>
            <a:ahLst/>
            <a:cxnLst>
              <a:cxn ang="0">
                <a:pos x="csX0" y="csY0"/>
              </a:cxn>
              <a:cxn ang="0">
                <a:pos x="csX1" y="csY1"/>
              </a:cxn>
              <a:cxn ang="0">
                <a:pos x="csX2" y="csY2"/>
              </a:cxn>
              <a:cxn ang="0">
                <a:pos x="csX3" y="csY3"/>
              </a:cxn>
              <a:cxn ang="0">
                <a:pos x="csX4" y="csY4"/>
              </a:cxn>
            </a:cxnLst>
            <a:rect l="l" t="t" r="r" b="b"/>
            <a:pathLst>
              <a:path w="888162" h="318088" extrusionOk="0">
                <a:moveTo>
                  <a:pt x="0" y="159044"/>
                </a:moveTo>
                <a:cubicBezTo>
                  <a:pt x="-43423" y="44422"/>
                  <a:pt x="188821" y="3753"/>
                  <a:pt x="444081" y="0"/>
                </a:cubicBezTo>
                <a:cubicBezTo>
                  <a:pt x="692612" y="689"/>
                  <a:pt x="868742" y="71824"/>
                  <a:pt x="888162" y="159044"/>
                </a:cubicBezTo>
                <a:cubicBezTo>
                  <a:pt x="882110" y="252792"/>
                  <a:pt x="686157" y="335680"/>
                  <a:pt x="444081" y="318088"/>
                </a:cubicBezTo>
                <a:cubicBezTo>
                  <a:pt x="189626" y="313057"/>
                  <a:pt x="18598" y="255768"/>
                  <a:pt x="0" y="159044"/>
                </a:cubicBezTo>
                <a:close/>
              </a:path>
            </a:pathLst>
          </a:custGeom>
          <a:noFill/>
          <a:ln w="25400">
            <a:solidFill>
              <a:srgbClr val="FF0000"/>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6">
            <p14:nvContentPartPr>
              <p14:cNvPr id="23" name="Ink 22">
                <a:extLst>
                  <a:ext uri="{FF2B5EF4-FFF2-40B4-BE49-F238E27FC236}">
                    <a16:creationId xmlns:a16="http://schemas.microsoft.com/office/drawing/2014/main" id="{ACC0A4C5-A64E-26B3-85E7-4CA14315867D}"/>
                  </a:ext>
                </a:extLst>
              </p14:cNvPr>
              <p14:cNvContentPartPr/>
              <p14:nvPr/>
            </p14:nvContentPartPr>
            <p14:xfrm>
              <a:off x="0" y="0"/>
              <a:ext cx="0" cy="0"/>
            </p14:xfrm>
          </p:contentPart>
        </mc:Choice>
        <mc:Fallback xmlns="">
          <p:pic>
            <p:nvPicPr>
              <p:cNvPr id="23" name="Ink 22">
                <a:extLst>
                  <a:ext uri="{FF2B5EF4-FFF2-40B4-BE49-F238E27FC236}">
                    <a16:creationId xmlns:a16="http://schemas.microsoft.com/office/drawing/2014/main" id="{ACC0A4C5-A64E-26B3-85E7-4CA14315867D}"/>
                  </a:ext>
                </a:extLst>
              </p:cNvPr>
              <p:cNvPicPr/>
              <p:nvPr/>
            </p:nvPicPr>
            <p:blipFill>
              <a:blip r:embed="rId7"/>
              <a:stretch>
                <a:fillRect/>
              </a:stretch>
            </p:blipFill>
            <p:spPr>
              <a:xfrm>
                <a:off x="0" y="0"/>
                <a:ext cx="0" cy="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4" name="Ink 23">
                <a:extLst>
                  <a:ext uri="{FF2B5EF4-FFF2-40B4-BE49-F238E27FC236}">
                    <a16:creationId xmlns:a16="http://schemas.microsoft.com/office/drawing/2014/main" id="{E69D3950-F834-7051-821F-A254D0894381}"/>
                  </a:ext>
                </a:extLst>
              </p14:cNvPr>
              <p14:cNvContentPartPr/>
              <p14:nvPr/>
            </p14:nvContentPartPr>
            <p14:xfrm>
              <a:off x="0" y="0"/>
              <a:ext cx="0" cy="0"/>
            </p14:xfrm>
          </p:contentPart>
        </mc:Choice>
        <mc:Fallback xmlns="">
          <p:pic>
            <p:nvPicPr>
              <p:cNvPr id="24" name="Ink 23">
                <a:extLst>
                  <a:ext uri="{FF2B5EF4-FFF2-40B4-BE49-F238E27FC236}">
                    <a16:creationId xmlns:a16="http://schemas.microsoft.com/office/drawing/2014/main" id="{E69D3950-F834-7051-821F-A254D0894381}"/>
                  </a:ext>
                </a:extLst>
              </p:cNvPr>
              <p:cNvPicPr/>
              <p:nvPr/>
            </p:nvPicPr>
            <p:blipFill>
              <a:blip r:embed="rId9"/>
              <a:stretch>
                <a:fillRect/>
              </a:stretch>
            </p:blipFill>
            <p:spPr>
              <a:xfrm>
                <a:off x="0" y="0"/>
                <a:ext cx="0" cy="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5" name="Ink 24">
                <a:extLst>
                  <a:ext uri="{FF2B5EF4-FFF2-40B4-BE49-F238E27FC236}">
                    <a16:creationId xmlns:a16="http://schemas.microsoft.com/office/drawing/2014/main" id="{9E4DC005-6267-6D03-5282-B9392CFC20FD}"/>
                  </a:ext>
                </a:extLst>
              </p14:cNvPr>
              <p14:cNvContentPartPr/>
              <p14:nvPr/>
            </p14:nvContentPartPr>
            <p14:xfrm>
              <a:off x="0" y="0"/>
              <a:ext cx="0" cy="0"/>
            </p14:xfrm>
          </p:contentPart>
        </mc:Choice>
        <mc:Fallback xmlns="">
          <p:pic>
            <p:nvPicPr>
              <p:cNvPr id="25" name="Ink 24">
                <a:extLst>
                  <a:ext uri="{FF2B5EF4-FFF2-40B4-BE49-F238E27FC236}">
                    <a16:creationId xmlns:a16="http://schemas.microsoft.com/office/drawing/2014/main" id="{9E4DC005-6267-6D03-5282-B9392CFC20FD}"/>
                  </a:ext>
                </a:extLst>
              </p:cNvPr>
              <p:cNvPicPr/>
              <p:nvPr/>
            </p:nvPicPr>
            <p:blipFill>
              <a:blip r:embed="rId9"/>
              <a:stretch>
                <a:fillRect/>
              </a:stretch>
            </p:blipFill>
            <p:spPr>
              <a:xfrm>
                <a:off x="0" y="0"/>
                <a:ext cx="0" cy="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6" name="Ink 25">
                <a:extLst>
                  <a:ext uri="{FF2B5EF4-FFF2-40B4-BE49-F238E27FC236}">
                    <a16:creationId xmlns:a16="http://schemas.microsoft.com/office/drawing/2014/main" id="{AC3418BF-AB81-5875-8D4F-A1671AF592DB}"/>
                  </a:ext>
                </a:extLst>
              </p14:cNvPr>
              <p14:cNvContentPartPr/>
              <p14:nvPr/>
            </p14:nvContentPartPr>
            <p14:xfrm>
              <a:off x="0" y="0"/>
              <a:ext cx="0" cy="0"/>
            </p14:xfrm>
          </p:contentPart>
        </mc:Choice>
        <mc:Fallback xmlns="">
          <p:pic>
            <p:nvPicPr>
              <p:cNvPr id="26" name="Ink 25">
                <a:extLst>
                  <a:ext uri="{FF2B5EF4-FFF2-40B4-BE49-F238E27FC236}">
                    <a16:creationId xmlns:a16="http://schemas.microsoft.com/office/drawing/2014/main" id="{AC3418BF-AB81-5875-8D4F-A1671AF592DB}"/>
                  </a:ext>
                </a:extLst>
              </p:cNvPr>
              <p:cNvPicPr/>
              <p:nvPr/>
            </p:nvPicPr>
            <p:blipFill>
              <a:blip r:embed="rId12"/>
              <a:stretch>
                <a:fillRect/>
              </a:stretch>
            </p:blipFill>
            <p:spPr>
              <a:xfrm>
                <a:off x="0" y="0"/>
                <a:ext cx="0" cy="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7" name="Ink 26">
                <a:extLst>
                  <a:ext uri="{FF2B5EF4-FFF2-40B4-BE49-F238E27FC236}">
                    <a16:creationId xmlns:a16="http://schemas.microsoft.com/office/drawing/2014/main" id="{EEE887DA-1C42-9031-DCB3-50661C2B75D7}"/>
                  </a:ext>
                </a:extLst>
              </p14:cNvPr>
              <p14:cNvContentPartPr/>
              <p14:nvPr/>
            </p14:nvContentPartPr>
            <p14:xfrm>
              <a:off x="0" y="0"/>
              <a:ext cx="0" cy="0"/>
            </p14:xfrm>
          </p:contentPart>
        </mc:Choice>
        <mc:Fallback xmlns="">
          <p:pic>
            <p:nvPicPr>
              <p:cNvPr id="27" name="Ink 26">
                <a:extLst>
                  <a:ext uri="{FF2B5EF4-FFF2-40B4-BE49-F238E27FC236}">
                    <a16:creationId xmlns:a16="http://schemas.microsoft.com/office/drawing/2014/main" id="{EEE887DA-1C42-9031-DCB3-50661C2B75D7}"/>
                  </a:ext>
                </a:extLst>
              </p:cNvPr>
              <p:cNvPicPr/>
              <p:nvPr/>
            </p:nvPicPr>
            <p:blipFill>
              <a:blip r:embed="rId14"/>
              <a:stretch>
                <a:fillRect/>
              </a:stretch>
            </p:blipFill>
            <p:spPr>
              <a:xfrm>
                <a:off x="0" y="0"/>
                <a:ext cx="0" cy="0"/>
              </a:xfrm>
              <a:prstGeom prst="rect">
                <a:avLst/>
              </a:prstGeom>
            </p:spPr>
          </p:pic>
        </mc:Fallback>
      </mc:AlternateContent>
      <p:sp>
        <p:nvSpPr>
          <p:cNvPr id="34" name="Oval 33">
            <a:extLst>
              <a:ext uri="{FF2B5EF4-FFF2-40B4-BE49-F238E27FC236}">
                <a16:creationId xmlns:a16="http://schemas.microsoft.com/office/drawing/2014/main" id="{BE23A5FF-314F-0692-1AC6-6401D064B8DA}"/>
              </a:ext>
            </a:extLst>
          </p:cNvPr>
          <p:cNvSpPr/>
          <p:nvPr/>
        </p:nvSpPr>
        <p:spPr>
          <a:xfrm>
            <a:off x="7580091" y="3210406"/>
            <a:ext cx="888162" cy="318089"/>
          </a:xfrm>
          <a:custGeom>
            <a:avLst/>
            <a:gdLst>
              <a:gd name="csX0" fmla="*/ 0 w 888162"/>
              <a:gd name="csY0" fmla="*/ 159045 h 318089"/>
              <a:gd name="csX1" fmla="*/ 444081 w 888162"/>
              <a:gd name="csY1" fmla="*/ 0 h 318089"/>
              <a:gd name="csX2" fmla="*/ 888162 w 888162"/>
              <a:gd name="csY2" fmla="*/ 159045 h 318089"/>
              <a:gd name="csX3" fmla="*/ 444081 w 888162"/>
              <a:gd name="csY3" fmla="*/ 318090 h 318089"/>
              <a:gd name="csX4" fmla="*/ 0 w 888162"/>
              <a:gd name="csY4" fmla="*/ 159045 h 318089"/>
            </a:gdLst>
            <a:ahLst/>
            <a:cxnLst>
              <a:cxn ang="0">
                <a:pos x="csX0" y="csY0"/>
              </a:cxn>
              <a:cxn ang="0">
                <a:pos x="csX1" y="csY1"/>
              </a:cxn>
              <a:cxn ang="0">
                <a:pos x="csX2" y="csY2"/>
              </a:cxn>
              <a:cxn ang="0">
                <a:pos x="csX3" y="csY3"/>
              </a:cxn>
              <a:cxn ang="0">
                <a:pos x="csX4" y="csY4"/>
              </a:cxn>
            </a:cxnLst>
            <a:rect l="l" t="t" r="r" b="b"/>
            <a:pathLst>
              <a:path w="888162" h="318089" extrusionOk="0">
                <a:moveTo>
                  <a:pt x="0" y="159045"/>
                </a:moveTo>
                <a:cubicBezTo>
                  <a:pt x="-42770" y="44826"/>
                  <a:pt x="191032" y="2924"/>
                  <a:pt x="444081" y="0"/>
                </a:cubicBezTo>
                <a:cubicBezTo>
                  <a:pt x="692612" y="689"/>
                  <a:pt x="868742" y="71825"/>
                  <a:pt x="888162" y="159045"/>
                </a:cubicBezTo>
                <a:cubicBezTo>
                  <a:pt x="884528" y="250432"/>
                  <a:pt x="687122" y="330349"/>
                  <a:pt x="444081" y="318090"/>
                </a:cubicBezTo>
                <a:cubicBezTo>
                  <a:pt x="189626" y="313059"/>
                  <a:pt x="18598" y="255769"/>
                  <a:pt x="0" y="159045"/>
                </a:cubicBezTo>
                <a:close/>
              </a:path>
            </a:pathLst>
          </a:custGeom>
          <a:noFill/>
          <a:ln w="25400">
            <a:solidFill>
              <a:srgbClr val="FF0000"/>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66306BC7-73F3-CD39-BD70-058AF06211A2}"/>
              </a:ext>
            </a:extLst>
          </p:cNvPr>
          <p:cNvSpPr/>
          <p:nvPr/>
        </p:nvSpPr>
        <p:spPr>
          <a:xfrm>
            <a:off x="7535755" y="3215953"/>
            <a:ext cx="888162" cy="318089"/>
          </a:xfrm>
          <a:custGeom>
            <a:avLst/>
            <a:gdLst>
              <a:gd name="csX0" fmla="*/ 0 w 888162"/>
              <a:gd name="csY0" fmla="*/ 159045 h 318089"/>
              <a:gd name="csX1" fmla="*/ 444081 w 888162"/>
              <a:gd name="csY1" fmla="*/ 0 h 318089"/>
              <a:gd name="csX2" fmla="*/ 888162 w 888162"/>
              <a:gd name="csY2" fmla="*/ 159045 h 318089"/>
              <a:gd name="csX3" fmla="*/ 444081 w 888162"/>
              <a:gd name="csY3" fmla="*/ 318090 h 318089"/>
              <a:gd name="csX4" fmla="*/ 0 w 888162"/>
              <a:gd name="csY4" fmla="*/ 159045 h 318089"/>
            </a:gdLst>
            <a:ahLst/>
            <a:cxnLst>
              <a:cxn ang="0">
                <a:pos x="csX0" y="csY0"/>
              </a:cxn>
              <a:cxn ang="0">
                <a:pos x="csX1" y="csY1"/>
              </a:cxn>
              <a:cxn ang="0">
                <a:pos x="csX2" y="csY2"/>
              </a:cxn>
              <a:cxn ang="0">
                <a:pos x="csX3" y="csY3"/>
              </a:cxn>
              <a:cxn ang="0">
                <a:pos x="csX4" y="csY4"/>
              </a:cxn>
            </a:cxnLst>
            <a:rect l="l" t="t" r="r" b="b"/>
            <a:pathLst>
              <a:path w="888162" h="318089" extrusionOk="0">
                <a:moveTo>
                  <a:pt x="0" y="159045"/>
                </a:moveTo>
                <a:cubicBezTo>
                  <a:pt x="-42770" y="44826"/>
                  <a:pt x="191032" y="2924"/>
                  <a:pt x="444081" y="0"/>
                </a:cubicBezTo>
                <a:cubicBezTo>
                  <a:pt x="692612" y="689"/>
                  <a:pt x="868742" y="71825"/>
                  <a:pt x="888162" y="159045"/>
                </a:cubicBezTo>
                <a:cubicBezTo>
                  <a:pt x="884528" y="250432"/>
                  <a:pt x="687122" y="330349"/>
                  <a:pt x="444081" y="318090"/>
                </a:cubicBezTo>
                <a:cubicBezTo>
                  <a:pt x="189626" y="313059"/>
                  <a:pt x="18598" y="255769"/>
                  <a:pt x="0" y="159045"/>
                </a:cubicBezTo>
                <a:close/>
              </a:path>
            </a:pathLst>
          </a:custGeom>
          <a:noFill/>
          <a:ln w="25400">
            <a:solidFill>
              <a:srgbClr val="FF0000"/>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15">
            <p14:nvContentPartPr>
              <p14:cNvPr id="12" name="Ink 11">
                <a:extLst>
                  <a:ext uri="{FF2B5EF4-FFF2-40B4-BE49-F238E27FC236}">
                    <a16:creationId xmlns:a16="http://schemas.microsoft.com/office/drawing/2014/main" id="{46172525-8D89-1A4A-48A8-FD2E15534410}"/>
                  </a:ext>
                </a:extLst>
              </p14:cNvPr>
              <p14:cNvContentPartPr/>
              <p14:nvPr/>
            </p14:nvContentPartPr>
            <p14:xfrm>
              <a:off x="7640203" y="2953434"/>
              <a:ext cx="749774" cy="720"/>
            </p14:xfrm>
          </p:contentPart>
        </mc:Choice>
        <mc:Fallback xmlns="">
          <p:pic>
            <p:nvPicPr>
              <p:cNvPr id="12" name="Ink 11">
                <a:extLst>
                  <a:ext uri="{FF2B5EF4-FFF2-40B4-BE49-F238E27FC236}">
                    <a16:creationId xmlns:a16="http://schemas.microsoft.com/office/drawing/2014/main" id="{46172525-8D89-1A4A-48A8-FD2E15534410}"/>
                  </a:ext>
                </a:extLst>
              </p:cNvPr>
              <p:cNvPicPr/>
              <p:nvPr/>
            </p:nvPicPr>
            <p:blipFill>
              <a:blip r:embed="rId16"/>
              <a:stretch>
                <a:fillRect/>
              </a:stretch>
            </p:blipFill>
            <p:spPr>
              <a:xfrm>
                <a:off x="7631204" y="2935434"/>
                <a:ext cx="767412"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3" name="Ink 12">
                <a:extLst>
                  <a:ext uri="{FF2B5EF4-FFF2-40B4-BE49-F238E27FC236}">
                    <a16:creationId xmlns:a16="http://schemas.microsoft.com/office/drawing/2014/main" id="{EE9ADDB4-978B-975F-5532-514D7773BBE7}"/>
                  </a:ext>
                </a:extLst>
              </p14:cNvPr>
              <p14:cNvContentPartPr/>
              <p14:nvPr/>
            </p14:nvContentPartPr>
            <p14:xfrm>
              <a:off x="7516423" y="1445146"/>
              <a:ext cx="911262" cy="720"/>
            </p14:xfrm>
          </p:contentPart>
        </mc:Choice>
        <mc:Fallback xmlns="">
          <p:pic>
            <p:nvPicPr>
              <p:cNvPr id="13" name="Ink 12">
                <a:extLst>
                  <a:ext uri="{FF2B5EF4-FFF2-40B4-BE49-F238E27FC236}">
                    <a16:creationId xmlns:a16="http://schemas.microsoft.com/office/drawing/2014/main" id="{EE9ADDB4-978B-975F-5532-514D7773BBE7}"/>
                  </a:ext>
                </a:extLst>
              </p:cNvPr>
              <p:cNvPicPr/>
              <p:nvPr/>
            </p:nvPicPr>
            <p:blipFill>
              <a:blip r:embed="rId18"/>
              <a:stretch>
                <a:fillRect/>
              </a:stretch>
            </p:blipFill>
            <p:spPr>
              <a:xfrm>
                <a:off x="7507422" y="1427146"/>
                <a:ext cx="928904"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8" name="Ink 27">
                <a:extLst>
                  <a:ext uri="{FF2B5EF4-FFF2-40B4-BE49-F238E27FC236}">
                    <a16:creationId xmlns:a16="http://schemas.microsoft.com/office/drawing/2014/main" id="{4BA77330-FB37-10D9-4EF5-644348DC1F7B}"/>
                  </a:ext>
                </a:extLst>
              </p14:cNvPr>
              <p14:cNvContentPartPr/>
              <p14:nvPr/>
            </p14:nvContentPartPr>
            <p14:xfrm>
              <a:off x="7516422" y="2095596"/>
              <a:ext cx="951829" cy="720"/>
            </p14:xfrm>
          </p:contentPart>
        </mc:Choice>
        <mc:Fallback xmlns="">
          <p:pic>
            <p:nvPicPr>
              <p:cNvPr id="28" name="Ink 27">
                <a:extLst>
                  <a:ext uri="{FF2B5EF4-FFF2-40B4-BE49-F238E27FC236}">
                    <a16:creationId xmlns:a16="http://schemas.microsoft.com/office/drawing/2014/main" id="{4BA77330-FB37-10D9-4EF5-644348DC1F7B}"/>
                  </a:ext>
                </a:extLst>
              </p:cNvPr>
              <p:cNvPicPr/>
              <p:nvPr/>
            </p:nvPicPr>
            <p:blipFill>
              <a:blip r:embed="rId20"/>
              <a:stretch>
                <a:fillRect/>
              </a:stretch>
            </p:blipFill>
            <p:spPr>
              <a:xfrm>
                <a:off x="7507422" y="2077596"/>
                <a:ext cx="969469"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9" name="Ink 28">
                <a:extLst>
                  <a:ext uri="{FF2B5EF4-FFF2-40B4-BE49-F238E27FC236}">
                    <a16:creationId xmlns:a16="http://schemas.microsoft.com/office/drawing/2014/main" id="{EF7F4CFF-D350-0B88-F063-32EE4675DCA3}"/>
                  </a:ext>
                </a:extLst>
              </p14:cNvPr>
              <p14:cNvContentPartPr/>
              <p14:nvPr/>
            </p14:nvContentPartPr>
            <p14:xfrm>
              <a:off x="7488141" y="2302985"/>
              <a:ext cx="980111" cy="720"/>
            </p14:xfrm>
          </p:contentPart>
        </mc:Choice>
        <mc:Fallback xmlns="">
          <p:pic>
            <p:nvPicPr>
              <p:cNvPr id="29" name="Ink 28">
                <a:extLst>
                  <a:ext uri="{FF2B5EF4-FFF2-40B4-BE49-F238E27FC236}">
                    <a16:creationId xmlns:a16="http://schemas.microsoft.com/office/drawing/2014/main" id="{EF7F4CFF-D350-0B88-F063-32EE4675DCA3}"/>
                  </a:ext>
                </a:extLst>
              </p:cNvPr>
              <p:cNvPicPr/>
              <p:nvPr/>
            </p:nvPicPr>
            <p:blipFill>
              <a:blip r:embed="rId22"/>
              <a:stretch>
                <a:fillRect/>
              </a:stretch>
            </p:blipFill>
            <p:spPr>
              <a:xfrm>
                <a:off x="7479143" y="2284985"/>
                <a:ext cx="997748" cy="36000"/>
              </a:xfrm>
              <a:prstGeom prst="rect">
                <a:avLst/>
              </a:prstGeom>
            </p:spPr>
          </p:pic>
        </mc:Fallback>
      </mc:AlternateContent>
    </p:spTree>
    <p:extLst>
      <p:ext uri="{BB962C8B-B14F-4D97-AF65-F5344CB8AC3E}">
        <p14:creationId xmlns:p14="http://schemas.microsoft.com/office/powerpoint/2010/main" val="338261216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7BD07-09BA-6A10-5D29-2BA1896491FC}"/>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CC48966A-AAFD-6E0D-CC8C-4A08E072C6E1}"/>
              </a:ext>
            </a:extLst>
          </p:cNvPr>
          <p:cNvSpPr txBox="1">
            <a:spLocks/>
          </p:cNvSpPr>
          <p:nvPr/>
        </p:nvSpPr>
        <p:spPr>
          <a:xfrm>
            <a:off x="486451" y="0"/>
            <a:ext cx="4966936"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Update the Worksheet</a:t>
            </a:r>
          </a:p>
          <a:p>
            <a:pPr marL="285750" indent="-285750" algn="l">
              <a:lnSpc>
                <a:spcPct val="100000"/>
              </a:lnSpc>
              <a:spcBef>
                <a:spcPts val="2000"/>
              </a:spcBef>
              <a:buFont typeface="Arial" panose="020B0604020202020204" pitchFamily="34" charset="0"/>
              <a:buChar char="•"/>
            </a:pPr>
            <a:r>
              <a:rPr lang="en-US" dirty="0">
                <a:latin typeface="Arial" panose="020B0604020202020204" pitchFamily="34" charset="0"/>
                <a:cs typeface="Arial" panose="020B0604020202020204" pitchFamily="34" charset="0"/>
              </a:rPr>
              <a:t>The good news is that we are not done yet.</a:t>
            </a:r>
          </a:p>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In addition to paying off these bills freeing up additional income every month you will have access to a line of credit of $112,525.</a:t>
            </a:r>
          </a:p>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This is equity that you can use for whatever you want. You mentioned that being prepared for life’s curveballs is important, </a:t>
            </a:r>
          </a:p>
          <a:p>
            <a:pPr marL="628650" lvl="1" indent="-285750" algn="l">
              <a:lnSpc>
                <a:spcPct val="100000"/>
              </a:lnSpc>
              <a:spcBef>
                <a:spcPts val="500"/>
              </a:spcBef>
              <a:buFont typeface="Arial" panose="020B0604020202020204" pitchFamily="34" charset="0"/>
              <a:buChar char="•"/>
            </a:pPr>
            <a:r>
              <a:rPr lang="en-US" sz="1600" i="1" dirty="0">
                <a:latin typeface="Arial" panose="020B0604020202020204" pitchFamily="34" charset="0"/>
                <a:cs typeface="Arial" panose="020B0604020202020204" pitchFamily="34" charset="0"/>
              </a:rPr>
              <a:t>So, what I want you to do is above the $5,000 you have for savings, write $112,525 and LOC next to it. </a:t>
            </a:r>
          </a:p>
        </p:txBody>
      </p:sp>
      <p:pic>
        <p:nvPicPr>
          <p:cNvPr id="33" name="Picture 32">
            <a:extLst>
              <a:ext uri="{FF2B5EF4-FFF2-40B4-BE49-F238E27FC236}">
                <a16:creationId xmlns:a16="http://schemas.microsoft.com/office/drawing/2014/main" id="{40CFB6AB-4AFC-4CC5-FA24-4CF4CCC4D6AE}"/>
              </a:ext>
            </a:extLst>
          </p:cNvPr>
          <p:cNvPicPr>
            <a:picLocks noChangeAspect="1"/>
          </p:cNvPicPr>
          <p:nvPr/>
        </p:nvPicPr>
        <p:blipFill>
          <a:blip r:embed="rId3"/>
          <a:srcRect r="74247"/>
          <a:stretch>
            <a:fillRect/>
          </a:stretch>
        </p:blipFill>
        <p:spPr>
          <a:xfrm>
            <a:off x="-148319" y="-167463"/>
            <a:ext cx="395526" cy="5447081"/>
          </a:xfrm>
          <a:prstGeom prst="rect">
            <a:avLst/>
          </a:prstGeom>
        </p:spPr>
      </p:pic>
      <p:pic>
        <p:nvPicPr>
          <p:cNvPr id="5" name="Picture 4" descr="A close-up of a graph paper">
            <a:extLst>
              <a:ext uri="{FF2B5EF4-FFF2-40B4-BE49-F238E27FC236}">
                <a16:creationId xmlns:a16="http://schemas.microsoft.com/office/drawing/2014/main" id="{53FDF4AA-03E1-7FA0-20D4-CDC04694981C}"/>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285549" y="315364"/>
            <a:ext cx="2323727" cy="4033831"/>
          </a:xfrm>
          <a:prstGeom prst="rect">
            <a:avLst/>
          </a:prstGeom>
        </p:spPr>
      </p:pic>
      <p:cxnSp>
        <p:nvCxnSpPr>
          <p:cNvPr id="15" name="Straight Connector 14">
            <a:extLst>
              <a:ext uri="{FF2B5EF4-FFF2-40B4-BE49-F238E27FC236}">
                <a16:creationId xmlns:a16="http://schemas.microsoft.com/office/drawing/2014/main" id="{902306DC-E674-B1E0-58AC-128B373A5C6C}"/>
              </a:ext>
            </a:extLst>
          </p:cNvPr>
          <p:cNvCxnSpPr>
            <a:cxnSpLocks/>
          </p:cNvCxnSpPr>
          <p:nvPr/>
        </p:nvCxnSpPr>
        <p:spPr>
          <a:xfrm>
            <a:off x="6472734" y="1171861"/>
            <a:ext cx="194656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EF1B1DE-83FD-FC09-3E57-79BC1AF63124}"/>
              </a:ext>
            </a:extLst>
          </p:cNvPr>
          <p:cNvCxnSpPr/>
          <p:nvPr/>
        </p:nvCxnSpPr>
        <p:spPr bwMode="auto">
          <a:xfrm>
            <a:off x="7446016" y="884459"/>
            <a:ext cx="0" cy="3134988"/>
          </a:xfrm>
          <a:prstGeom prst="line">
            <a:avLst/>
          </a:prstGeom>
          <a:noFill/>
          <a:ln w="38100" cap="flat" cmpd="sng" algn="ctr">
            <a:solidFill>
              <a:schemeClr val="tx1"/>
            </a:solidFill>
            <a:prstDash val="solid"/>
            <a:round/>
            <a:headEnd type="none" w="med" len="med"/>
            <a:tailEnd type="none" w="med" len="med"/>
          </a:ln>
          <a:effectLst/>
        </p:spPr>
      </p:cxnSp>
      <p:sp>
        <p:nvSpPr>
          <p:cNvPr id="17" name="Rectangle 16">
            <a:extLst>
              <a:ext uri="{FF2B5EF4-FFF2-40B4-BE49-F238E27FC236}">
                <a16:creationId xmlns:a16="http://schemas.microsoft.com/office/drawing/2014/main" id="{0716F886-0B26-CC4E-E0F7-7CBC955A53D2}"/>
              </a:ext>
            </a:extLst>
          </p:cNvPr>
          <p:cNvSpPr/>
          <p:nvPr/>
        </p:nvSpPr>
        <p:spPr>
          <a:xfrm>
            <a:off x="7518474" y="800223"/>
            <a:ext cx="907621" cy="369332"/>
          </a:xfrm>
          <a:prstGeom prst="rect">
            <a:avLst/>
          </a:prstGeom>
        </p:spPr>
        <p:txBody>
          <a:bodyPr wrap="none">
            <a:spAutoFit/>
          </a:bodyPr>
          <a:lstStyle/>
          <a:p>
            <a:r>
              <a:rPr lang="en-US" sz="1800" b="1" dirty="0">
                <a:latin typeface="Dreaming Outloud Pro" panose="03050502040302030504" pitchFamily="66" charset="0"/>
                <a:cs typeface="Dreaming Outloud Pro" panose="03050502040302030504" pitchFamily="66" charset="0"/>
              </a:rPr>
              <a:t>Expense</a:t>
            </a:r>
          </a:p>
        </p:txBody>
      </p:sp>
      <p:sp>
        <p:nvSpPr>
          <p:cNvPr id="18" name="Rectangle 17">
            <a:extLst>
              <a:ext uri="{FF2B5EF4-FFF2-40B4-BE49-F238E27FC236}">
                <a16:creationId xmlns:a16="http://schemas.microsoft.com/office/drawing/2014/main" id="{EA3822B5-7BD0-09CF-DBA4-F5FA83677864}"/>
              </a:ext>
            </a:extLst>
          </p:cNvPr>
          <p:cNvSpPr/>
          <p:nvPr/>
        </p:nvSpPr>
        <p:spPr>
          <a:xfrm>
            <a:off x="6514070" y="811454"/>
            <a:ext cx="889987" cy="369332"/>
          </a:xfrm>
          <a:prstGeom prst="rect">
            <a:avLst/>
          </a:prstGeom>
        </p:spPr>
        <p:txBody>
          <a:bodyPr wrap="none">
            <a:spAutoFit/>
          </a:bodyPr>
          <a:lstStyle/>
          <a:p>
            <a:r>
              <a:rPr lang="en-US" sz="1800" b="1" dirty="0">
                <a:latin typeface="Dreaming Outloud Pro" panose="03050502040302030504" pitchFamily="66" charset="0"/>
                <a:cs typeface="Dreaming Outloud Pro" panose="03050502040302030504" pitchFamily="66" charset="0"/>
              </a:rPr>
              <a:t>Income</a:t>
            </a:r>
          </a:p>
        </p:txBody>
      </p:sp>
      <p:sp>
        <p:nvSpPr>
          <p:cNvPr id="19" name="Rectangle 18">
            <a:extLst>
              <a:ext uri="{FF2B5EF4-FFF2-40B4-BE49-F238E27FC236}">
                <a16:creationId xmlns:a16="http://schemas.microsoft.com/office/drawing/2014/main" id="{A3929776-F80C-7C28-D65D-6E783A6EDCAB}"/>
              </a:ext>
            </a:extLst>
          </p:cNvPr>
          <p:cNvSpPr/>
          <p:nvPr/>
        </p:nvSpPr>
        <p:spPr>
          <a:xfrm>
            <a:off x="6358738" y="1272861"/>
            <a:ext cx="1210588" cy="2246768"/>
          </a:xfrm>
          <a:prstGeom prst="rect">
            <a:avLst/>
          </a:prstGeom>
        </p:spPr>
        <p:txBody>
          <a:bodyPr wrap="none">
            <a:spAutoFit/>
          </a:bodyPr>
          <a:lstStyle/>
          <a:p>
            <a:pPr algn="ctr"/>
            <a:r>
              <a:rPr lang="en-US" sz="1400" b="1" dirty="0">
                <a:latin typeface="Dreaming Outloud Pro" panose="03050502040302030504" pitchFamily="66" charset="0"/>
                <a:cs typeface="Dreaming Outloud Pro" panose="03050502040302030504" pitchFamily="66" charset="0"/>
              </a:rPr>
              <a:t>$1200 – SS</a:t>
            </a:r>
          </a:p>
          <a:p>
            <a:pPr algn="ctr"/>
            <a:r>
              <a:rPr lang="en-US" sz="1400" b="1" dirty="0">
                <a:latin typeface="Dreaming Outloud Pro" panose="03050502040302030504" pitchFamily="66" charset="0"/>
                <a:cs typeface="Dreaming Outloud Pro" panose="03050502040302030504" pitchFamily="66" charset="0"/>
              </a:rPr>
              <a:t> $800 – SS</a:t>
            </a:r>
          </a:p>
          <a:p>
            <a:pPr algn="ctr"/>
            <a:r>
              <a:rPr lang="en-US" sz="1400" b="1" dirty="0">
                <a:latin typeface="Dreaming Outloud Pro" panose="03050502040302030504" pitchFamily="66" charset="0"/>
                <a:cs typeface="Dreaming Outloud Pro" panose="03050502040302030504" pitchFamily="66" charset="0"/>
              </a:rPr>
              <a:t> </a:t>
            </a:r>
            <a:r>
              <a:rPr lang="en-US" sz="1400" b="1" u="sng" dirty="0">
                <a:latin typeface="Dreaming Outloud Pro" panose="03050502040302030504" pitchFamily="66" charset="0"/>
                <a:cs typeface="Dreaming Outloud Pro" panose="03050502040302030504" pitchFamily="66" charset="0"/>
              </a:rPr>
              <a:t>$650 – Pen</a:t>
            </a:r>
          </a:p>
          <a:p>
            <a:pPr algn="ctr"/>
            <a:endParaRPr lang="en-US" sz="1400" b="1" dirty="0">
              <a:latin typeface="Dreaming Outloud Pro" panose="03050502040302030504" pitchFamily="66" charset="0"/>
              <a:cs typeface="Dreaming Outloud Pro" panose="03050502040302030504" pitchFamily="66" charset="0"/>
            </a:endParaRPr>
          </a:p>
          <a:p>
            <a:pPr algn="ctr"/>
            <a:r>
              <a:rPr lang="en-US" sz="1400" b="1" dirty="0">
                <a:latin typeface="Dreaming Outloud Pro" panose="03050502040302030504" pitchFamily="66" charset="0"/>
                <a:cs typeface="Dreaming Outloud Pro" panose="03050502040302030504" pitchFamily="66" charset="0"/>
              </a:rPr>
              <a:t>$2,650</a:t>
            </a:r>
          </a:p>
          <a:p>
            <a:pPr algn="ctr"/>
            <a:endParaRPr lang="en-US" sz="1400" b="1" dirty="0">
              <a:latin typeface="Dreaming Outloud Pro" panose="03050502040302030504" pitchFamily="66" charset="0"/>
              <a:cs typeface="Dreaming Outloud Pro" panose="03050502040302030504" pitchFamily="66" charset="0"/>
            </a:endParaRPr>
          </a:p>
          <a:p>
            <a:pPr algn="ctr"/>
            <a:r>
              <a:rPr lang="en-US" sz="1400" b="1" dirty="0">
                <a:solidFill>
                  <a:srgbClr val="FF0000"/>
                </a:solidFill>
                <a:latin typeface="Dreaming Outloud Pro" panose="03050502040302030504" pitchFamily="66" charset="0"/>
                <a:cs typeface="Dreaming Outloud Pro" panose="03050502040302030504" pitchFamily="66" charset="0"/>
              </a:rPr>
              <a:t>$112,525 LOC</a:t>
            </a:r>
          </a:p>
          <a:p>
            <a:pPr algn="ctr"/>
            <a:r>
              <a:rPr lang="en-US" sz="1400" b="1" dirty="0">
                <a:latin typeface="Dreaming Outloud Pro" panose="03050502040302030504" pitchFamily="66" charset="0"/>
                <a:cs typeface="Dreaming Outloud Pro" panose="03050502040302030504" pitchFamily="66" charset="0"/>
              </a:rPr>
              <a:t>$5,000 – Sav</a:t>
            </a:r>
          </a:p>
          <a:p>
            <a:pPr algn="ctr"/>
            <a:r>
              <a:rPr lang="en-US" sz="1400" b="1" dirty="0">
                <a:latin typeface="Dreaming Outloud Pro" panose="03050502040302030504" pitchFamily="66" charset="0"/>
                <a:cs typeface="Dreaming Outloud Pro" panose="03050502040302030504" pitchFamily="66" charset="0"/>
              </a:rPr>
              <a:t>$10,000 - CD</a:t>
            </a:r>
          </a:p>
          <a:p>
            <a:endParaRPr lang="en-US" sz="1400" dirty="0">
              <a:latin typeface="Dreaming Outloud Pro" panose="03050502040302030504" pitchFamily="66" charset="0"/>
              <a:cs typeface="Dreaming Outloud Pro" panose="03050502040302030504" pitchFamily="66" charset="0"/>
            </a:endParaRPr>
          </a:p>
        </p:txBody>
      </p:sp>
      <p:sp>
        <p:nvSpPr>
          <p:cNvPr id="20" name="Rectangle 19">
            <a:extLst>
              <a:ext uri="{FF2B5EF4-FFF2-40B4-BE49-F238E27FC236}">
                <a16:creationId xmlns:a16="http://schemas.microsoft.com/office/drawing/2014/main" id="{6B9418D5-02BA-EA89-F575-EEA1A1A430CA}"/>
              </a:ext>
            </a:extLst>
          </p:cNvPr>
          <p:cNvSpPr/>
          <p:nvPr/>
        </p:nvSpPr>
        <p:spPr>
          <a:xfrm>
            <a:off x="7363703" y="1272860"/>
            <a:ext cx="1287532" cy="2246768"/>
          </a:xfrm>
          <a:prstGeom prst="rect">
            <a:avLst/>
          </a:prstGeom>
        </p:spPr>
        <p:txBody>
          <a:bodyPr wrap="none">
            <a:spAutoFit/>
          </a:bodyPr>
          <a:lstStyle/>
          <a:p>
            <a:pPr algn="ctr"/>
            <a:r>
              <a:rPr lang="en-US" sz="1400" b="1" dirty="0">
                <a:latin typeface="Dreaming Outloud Pro" panose="03050502040302030504" pitchFamily="66" charset="0"/>
                <a:cs typeface="Dreaming Outloud Pro" panose="03050502040302030504" pitchFamily="66" charset="0"/>
              </a:rPr>
              <a:t>$900 – P&amp;I </a:t>
            </a:r>
            <a:r>
              <a:rPr lang="en-US" sz="1400" b="1" dirty="0">
                <a:solidFill>
                  <a:srgbClr val="FF0000"/>
                </a:solidFill>
                <a:latin typeface="Dreaming Outloud Pro" panose="03050502040302030504" pitchFamily="66" charset="0"/>
                <a:cs typeface="Dreaming Outloud Pro" panose="03050502040302030504" pitchFamily="66" charset="0"/>
              </a:rPr>
              <a:t>$0</a:t>
            </a:r>
          </a:p>
          <a:p>
            <a:pPr algn="ctr"/>
            <a:r>
              <a:rPr lang="en-US" sz="1400" b="1" dirty="0">
                <a:latin typeface="Dreaming Outloud Pro" panose="03050502040302030504" pitchFamily="66" charset="0"/>
                <a:cs typeface="Dreaming Outloud Pro" panose="03050502040302030504" pitchFamily="66" charset="0"/>
              </a:rPr>
              <a:t>$350 – T&amp;I</a:t>
            </a:r>
          </a:p>
          <a:p>
            <a:pPr algn="ctr"/>
            <a:endParaRPr lang="en-US" sz="1400" b="1" spc="-50" dirty="0">
              <a:latin typeface="Dreaming Outloud Pro" panose="03050502040302030504" pitchFamily="66" charset="0"/>
              <a:cs typeface="Dreaming Outloud Pro" panose="03050502040302030504" pitchFamily="66" charset="0"/>
            </a:endParaRPr>
          </a:p>
          <a:p>
            <a:pPr algn="ctr"/>
            <a:r>
              <a:rPr lang="en-US" sz="1400" b="1" spc="-50" dirty="0">
                <a:latin typeface="Dreaming Outloud Pro" panose="03050502040302030504" pitchFamily="66" charset="0"/>
                <a:cs typeface="Dreaming Outloud Pro" panose="03050502040302030504" pitchFamily="66" charset="0"/>
              </a:rPr>
              <a:t>$250 CC ($8K)</a:t>
            </a:r>
          </a:p>
          <a:p>
            <a:pPr algn="ctr"/>
            <a:r>
              <a:rPr lang="en-US" sz="1400" b="1" spc="-50" dirty="0">
                <a:latin typeface="Dreaming Outloud Pro" panose="03050502040302030504" pitchFamily="66" charset="0"/>
                <a:cs typeface="Dreaming Outloud Pro" panose="03050502040302030504" pitchFamily="66" charset="0"/>
              </a:rPr>
              <a:t>$400 Car ($18k)</a:t>
            </a:r>
          </a:p>
          <a:p>
            <a:pPr algn="ctr"/>
            <a:endParaRPr lang="en-US" sz="1400" b="1" dirty="0">
              <a:latin typeface="Dreaming Outloud Pro" panose="03050502040302030504" pitchFamily="66" charset="0"/>
              <a:cs typeface="Dreaming Outloud Pro" panose="03050502040302030504" pitchFamily="66" charset="0"/>
            </a:endParaRPr>
          </a:p>
          <a:p>
            <a:pPr algn="ctr"/>
            <a:r>
              <a:rPr lang="en-US" sz="1400" b="1" dirty="0">
                <a:latin typeface="Dreaming Outloud Pro" panose="03050502040302030504" pitchFamily="66" charset="0"/>
                <a:cs typeface="Dreaming Outloud Pro" panose="03050502040302030504" pitchFamily="66" charset="0"/>
              </a:rPr>
              <a:t>$400 Food</a:t>
            </a:r>
          </a:p>
          <a:p>
            <a:pPr algn="ctr"/>
            <a:r>
              <a:rPr lang="en-US" sz="1400" b="1" dirty="0">
                <a:latin typeface="Dreaming Outloud Pro" panose="03050502040302030504" pitchFamily="66" charset="0"/>
                <a:cs typeface="Dreaming Outloud Pro" panose="03050502040302030504" pitchFamily="66" charset="0"/>
              </a:rPr>
              <a:t>$2,650</a:t>
            </a:r>
          </a:p>
          <a:p>
            <a:pPr algn="ctr"/>
            <a:endParaRPr lang="en-US" sz="1400" b="1" dirty="0">
              <a:latin typeface="Dreaming Outloud Pro" panose="03050502040302030504" pitchFamily="66" charset="0"/>
              <a:cs typeface="Dreaming Outloud Pro" panose="03050502040302030504" pitchFamily="66" charset="0"/>
            </a:endParaRPr>
          </a:p>
          <a:p>
            <a:pPr algn="ctr"/>
            <a:r>
              <a:rPr lang="en-US" sz="1400" b="1" dirty="0">
                <a:latin typeface="Dreaming Outloud Pro" panose="03050502040302030504" pitchFamily="66" charset="0"/>
                <a:cs typeface="Dreaming Outloud Pro" panose="03050502040302030504" pitchFamily="66" charset="0"/>
              </a:rPr>
              <a:t>$1,100</a:t>
            </a:r>
            <a:endParaRPr lang="en-US" sz="1400" dirty="0">
              <a:latin typeface="Dreaming Outloud Pro" panose="03050502040302030504" pitchFamily="66" charset="0"/>
              <a:cs typeface="Dreaming Outloud Pro" panose="03050502040302030504" pitchFamily="66" charset="0"/>
            </a:endParaRPr>
          </a:p>
        </p:txBody>
      </p:sp>
      <p:sp>
        <p:nvSpPr>
          <p:cNvPr id="21" name="Oval 20">
            <a:extLst>
              <a:ext uri="{FF2B5EF4-FFF2-40B4-BE49-F238E27FC236}">
                <a16:creationId xmlns:a16="http://schemas.microsoft.com/office/drawing/2014/main" id="{3EFE2F55-CA6D-C5D1-2C31-FDB418161225}"/>
              </a:ext>
            </a:extLst>
          </p:cNvPr>
          <p:cNvSpPr/>
          <p:nvPr/>
        </p:nvSpPr>
        <p:spPr>
          <a:xfrm>
            <a:off x="6523105" y="2015844"/>
            <a:ext cx="888162" cy="452151"/>
          </a:xfrm>
          <a:custGeom>
            <a:avLst/>
            <a:gdLst>
              <a:gd name="csX0" fmla="*/ 0 w 888162"/>
              <a:gd name="csY0" fmla="*/ 226076 h 452151"/>
              <a:gd name="csX1" fmla="*/ 444081 w 888162"/>
              <a:gd name="csY1" fmla="*/ 0 h 452151"/>
              <a:gd name="csX2" fmla="*/ 888162 w 888162"/>
              <a:gd name="csY2" fmla="*/ 226076 h 452151"/>
              <a:gd name="csX3" fmla="*/ 444081 w 888162"/>
              <a:gd name="csY3" fmla="*/ 452152 h 452151"/>
              <a:gd name="csX4" fmla="*/ 0 w 888162"/>
              <a:gd name="csY4" fmla="*/ 226076 h 452151"/>
            </a:gdLst>
            <a:ahLst/>
            <a:cxnLst>
              <a:cxn ang="0">
                <a:pos x="csX0" y="csY0"/>
              </a:cxn>
              <a:cxn ang="0">
                <a:pos x="csX1" y="csY1"/>
              </a:cxn>
              <a:cxn ang="0">
                <a:pos x="csX2" y="csY2"/>
              </a:cxn>
              <a:cxn ang="0">
                <a:pos x="csX3" y="csY3"/>
              </a:cxn>
              <a:cxn ang="0">
                <a:pos x="csX4" y="csY4"/>
              </a:cxn>
            </a:cxnLst>
            <a:rect l="l" t="t" r="r" b="b"/>
            <a:pathLst>
              <a:path w="888162" h="452151" extrusionOk="0">
                <a:moveTo>
                  <a:pt x="0" y="226076"/>
                </a:moveTo>
                <a:cubicBezTo>
                  <a:pt x="-24581" y="86056"/>
                  <a:pt x="181922" y="6343"/>
                  <a:pt x="444081" y="0"/>
                </a:cubicBezTo>
                <a:cubicBezTo>
                  <a:pt x="714744" y="5348"/>
                  <a:pt x="878538" y="101524"/>
                  <a:pt x="888162" y="226076"/>
                </a:cubicBezTo>
                <a:cubicBezTo>
                  <a:pt x="873981" y="364782"/>
                  <a:pt x="683595" y="483909"/>
                  <a:pt x="444081" y="452152"/>
                </a:cubicBezTo>
                <a:cubicBezTo>
                  <a:pt x="187542" y="445981"/>
                  <a:pt x="15451" y="358317"/>
                  <a:pt x="0" y="226076"/>
                </a:cubicBezTo>
                <a:close/>
              </a:path>
            </a:pathLst>
          </a:custGeom>
          <a:noFill/>
          <a:ln w="22225">
            <a:solidFill>
              <a:srgbClr val="FF0000"/>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1C9EA8C5-1102-4EAC-D671-7A15D81B3FAE}"/>
              </a:ext>
            </a:extLst>
          </p:cNvPr>
          <p:cNvSpPr/>
          <p:nvPr/>
        </p:nvSpPr>
        <p:spPr>
          <a:xfrm>
            <a:off x="7593832" y="2750451"/>
            <a:ext cx="888162" cy="318089"/>
          </a:xfrm>
          <a:custGeom>
            <a:avLst/>
            <a:gdLst>
              <a:gd name="csX0" fmla="*/ 0 w 888162"/>
              <a:gd name="csY0" fmla="*/ 159045 h 318089"/>
              <a:gd name="csX1" fmla="*/ 444081 w 888162"/>
              <a:gd name="csY1" fmla="*/ 0 h 318089"/>
              <a:gd name="csX2" fmla="*/ 888162 w 888162"/>
              <a:gd name="csY2" fmla="*/ 159045 h 318089"/>
              <a:gd name="csX3" fmla="*/ 444081 w 888162"/>
              <a:gd name="csY3" fmla="*/ 318090 h 318089"/>
              <a:gd name="csX4" fmla="*/ 0 w 888162"/>
              <a:gd name="csY4" fmla="*/ 159045 h 318089"/>
            </a:gdLst>
            <a:ahLst/>
            <a:cxnLst>
              <a:cxn ang="0">
                <a:pos x="csX0" y="csY0"/>
              </a:cxn>
              <a:cxn ang="0">
                <a:pos x="csX1" y="csY1"/>
              </a:cxn>
              <a:cxn ang="0">
                <a:pos x="csX2" y="csY2"/>
              </a:cxn>
              <a:cxn ang="0">
                <a:pos x="csX3" y="csY3"/>
              </a:cxn>
              <a:cxn ang="0">
                <a:pos x="csX4" y="csY4"/>
              </a:cxn>
            </a:cxnLst>
            <a:rect l="l" t="t" r="r" b="b"/>
            <a:pathLst>
              <a:path w="888162" h="318089" extrusionOk="0">
                <a:moveTo>
                  <a:pt x="0" y="159045"/>
                </a:moveTo>
                <a:cubicBezTo>
                  <a:pt x="-42770" y="44826"/>
                  <a:pt x="191032" y="2924"/>
                  <a:pt x="444081" y="0"/>
                </a:cubicBezTo>
                <a:cubicBezTo>
                  <a:pt x="692612" y="689"/>
                  <a:pt x="868742" y="71825"/>
                  <a:pt x="888162" y="159045"/>
                </a:cubicBezTo>
                <a:cubicBezTo>
                  <a:pt x="884528" y="250432"/>
                  <a:pt x="687122" y="330349"/>
                  <a:pt x="444081" y="318090"/>
                </a:cubicBezTo>
                <a:cubicBezTo>
                  <a:pt x="189626" y="313059"/>
                  <a:pt x="18598" y="255769"/>
                  <a:pt x="0" y="159045"/>
                </a:cubicBezTo>
                <a:close/>
              </a:path>
            </a:pathLst>
          </a:custGeom>
          <a:noFill/>
          <a:ln w="25400">
            <a:solidFill>
              <a:srgbClr val="FF0000"/>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6">
            <p14:nvContentPartPr>
              <p14:cNvPr id="23" name="Ink 22">
                <a:extLst>
                  <a:ext uri="{FF2B5EF4-FFF2-40B4-BE49-F238E27FC236}">
                    <a16:creationId xmlns:a16="http://schemas.microsoft.com/office/drawing/2014/main" id="{7B0918B3-4498-CB9A-A205-78371AE2F85C}"/>
                  </a:ext>
                </a:extLst>
              </p14:cNvPr>
              <p14:cNvContentPartPr/>
              <p14:nvPr/>
            </p14:nvContentPartPr>
            <p14:xfrm>
              <a:off x="50800" y="-20320"/>
              <a:ext cx="0" cy="0"/>
            </p14:xfrm>
          </p:contentPart>
        </mc:Choice>
        <mc:Fallback xmlns="">
          <p:pic>
            <p:nvPicPr>
              <p:cNvPr id="23" name="Ink 22">
                <a:extLst>
                  <a:ext uri="{FF2B5EF4-FFF2-40B4-BE49-F238E27FC236}">
                    <a16:creationId xmlns:a16="http://schemas.microsoft.com/office/drawing/2014/main" id="{7B0918B3-4498-CB9A-A205-78371AE2F85C}"/>
                  </a:ext>
                </a:extLst>
              </p:cNvPr>
              <p:cNvPicPr/>
              <p:nvPr/>
            </p:nvPicPr>
            <p:blipFill>
              <a:blip r:embed="rId7"/>
              <a:stretch>
                <a:fillRect/>
              </a:stretch>
            </p:blipFill>
            <p:spPr>
              <a:xfrm>
                <a:off x="50800" y="-20320"/>
                <a:ext cx="0" cy="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4" name="Ink 23">
                <a:extLst>
                  <a:ext uri="{FF2B5EF4-FFF2-40B4-BE49-F238E27FC236}">
                    <a16:creationId xmlns:a16="http://schemas.microsoft.com/office/drawing/2014/main" id="{68371A15-3272-4CBB-0217-EFE4184E2CE8}"/>
                  </a:ext>
                </a:extLst>
              </p14:cNvPr>
              <p14:cNvContentPartPr/>
              <p14:nvPr/>
            </p14:nvContentPartPr>
            <p14:xfrm>
              <a:off x="50800" y="-20320"/>
              <a:ext cx="0" cy="0"/>
            </p14:xfrm>
          </p:contentPart>
        </mc:Choice>
        <mc:Fallback xmlns="">
          <p:pic>
            <p:nvPicPr>
              <p:cNvPr id="24" name="Ink 23">
                <a:extLst>
                  <a:ext uri="{FF2B5EF4-FFF2-40B4-BE49-F238E27FC236}">
                    <a16:creationId xmlns:a16="http://schemas.microsoft.com/office/drawing/2014/main" id="{68371A15-3272-4CBB-0217-EFE4184E2CE8}"/>
                  </a:ext>
                </a:extLst>
              </p:cNvPr>
              <p:cNvPicPr/>
              <p:nvPr/>
            </p:nvPicPr>
            <p:blipFill>
              <a:blip r:embed="rId9"/>
              <a:stretch>
                <a:fillRect/>
              </a:stretch>
            </p:blipFill>
            <p:spPr>
              <a:xfrm>
                <a:off x="50800" y="-20320"/>
                <a:ext cx="0" cy="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5" name="Ink 24">
                <a:extLst>
                  <a:ext uri="{FF2B5EF4-FFF2-40B4-BE49-F238E27FC236}">
                    <a16:creationId xmlns:a16="http://schemas.microsoft.com/office/drawing/2014/main" id="{201C5715-8791-69CA-E841-BF6C9F3DCA6E}"/>
                  </a:ext>
                </a:extLst>
              </p14:cNvPr>
              <p14:cNvContentPartPr/>
              <p14:nvPr/>
            </p14:nvContentPartPr>
            <p14:xfrm>
              <a:off x="50800" y="-20320"/>
              <a:ext cx="0" cy="0"/>
            </p14:xfrm>
          </p:contentPart>
        </mc:Choice>
        <mc:Fallback xmlns="">
          <p:pic>
            <p:nvPicPr>
              <p:cNvPr id="25" name="Ink 24">
                <a:extLst>
                  <a:ext uri="{FF2B5EF4-FFF2-40B4-BE49-F238E27FC236}">
                    <a16:creationId xmlns:a16="http://schemas.microsoft.com/office/drawing/2014/main" id="{201C5715-8791-69CA-E841-BF6C9F3DCA6E}"/>
                  </a:ext>
                </a:extLst>
              </p:cNvPr>
              <p:cNvPicPr/>
              <p:nvPr/>
            </p:nvPicPr>
            <p:blipFill>
              <a:blip r:embed="rId9"/>
              <a:stretch>
                <a:fillRect/>
              </a:stretch>
            </p:blipFill>
            <p:spPr>
              <a:xfrm>
                <a:off x="50800" y="-20320"/>
                <a:ext cx="0" cy="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6" name="Ink 25">
                <a:extLst>
                  <a:ext uri="{FF2B5EF4-FFF2-40B4-BE49-F238E27FC236}">
                    <a16:creationId xmlns:a16="http://schemas.microsoft.com/office/drawing/2014/main" id="{1653555C-FA3A-00B1-8A1E-55D8635FEE3E}"/>
                  </a:ext>
                </a:extLst>
              </p14:cNvPr>
              <p14:cNvContentPartPr/>
              <p14:nvPr/>
            </p14:nvContentPartPr>
            <p14:xfrm>
              <a:off x="50800" y="-20320"/>
              <a:ext cx="0" cy="0"/>
            </p14:xfrm>
          </p:contentPart>
        </mc:Choice>
        <mc:Fallback xmlns="">
          <p:pic>
            <p:nvPicPr>
              <p:cNvPr id="26" name="Ink 25">
                <a:extLst>
                  <a:ext uri="{FF2B5EF4-FFF2-40B4-BE49-F238E27FC236}">
                    <a16:creationId xmlns:a16="http://schemas.microsoft.com/office/drawing/2014/main" id="{1653555C-FA3A-00B1-8A1E-55D8635FEE3E}"/>
                  </a:ext>
                </a:extLst>
              </p:cNvPr>
              <p:cNvPicPr/>
              <p:nvPr/>
            </p:nvPicPr>
            <p:blipFill>
              <a:blip r:embed="rId12"/>
              <a:stretch>
                <a:fillRect/>
              </a:stretch>
            </p:blipFill>
            <p:spPr>
              <a:xfrm>
                <a:off x="50800" y="-20320"/>
                <a:ext cx="0" cy="0"/>
              </a:xfrm>
              <a:prstGeom prst="rect">
                <a:avLst/>
              </a:prstGeom>
            </p:spPr>
          </p:pic>
        </mc:Fallback>
      </mc:AlternateContent>
      <p:sp>
        <p:nvSpPr>
          <p:cNvPr id="27" name="Oval 26">
            <a:extLst>
              <a:ext uri="{FF2B5EF4-FFF2-40B4-BE49-F238E27FC236}">
                <a16:creationId xmlns:a16="http://schemas.microsoft.com/office/drawing/2014/main" id="{2676DFC5-7299-6224-07ED-5F34678947B3}"/>
              </a:ext>
            </a:extLst>
          </p:cNvPr>
          <p:cNvSpPr/>
          <p:nvPr/>
        </p:nvSpPr>
        <p:spPr>
          <a:xfrm>
            <a:off x="7596692" y="3182123"/>
            <a:ext cx="888162" cy="318089"/>
          </a:xfrm>
          <a:custGeom>
            <a:avLst/>
            <a:gdLst>
              <a:gd name="csX0" fmla="*/ 0 w 888162"/>
              <a:gd name="csY0" fmla="*/ 159045 h 318089"/>
              <a:gd name="csX1" fmla="*/ 444081 w 888162"/>
              <a:gd name="csY1" fmla="*/ 0 h 318089"/>
              <a:gd name="csX2" fmla="*/ 888162 w 888162"/>
              <a:gd name="csY2" fmla="*/ 159045 h 318089"/>
              <a:gd name="csX3" fmla="*/ 444081 w 888162"/>
              <a:gd name="csY3" fmla="*/ 318090 h 318089"/>
              <a:gd name="csX4" fmla="*/ 0 w 888162"/>
              <a:gd name="csY4" fmla="*/ 159045 h 318089"/>
            </a:gdLst>
            <a:ahLst/>
            <a:cxnLst>
              <a:cxn ang="0">
                <a:pos x="csX0" y="csY0"/>
              </a:cxn>
              <a:cxn ang="0">
                <a:pos x="csX1" y="csY1"/>
              </a:cxn>
              <a:cxn ang="0">
                <a:pos x="csX2" y="csY2"/>
              </a:cxn>
              <a:cxn ang="0">
                <a:pos x="csX3" y="csY3"/>
              </a:cxn>
              <a:cxn ang="0">
                <a:pos x="csX4" y="csY4"/>
              </a:cxn>
            </a:cxnLst>
            <a:rect l="l" t="t" r="r" b="b"/>
            <a:pathLst>
              <a:path w="888162" h="318089" extrusionOk="0">
                <a:moveTo>
                  <a:pt x="0" y="159045"/>
                </a:moveTo>
                <a:cubicBezTo>
                  <a:pt x="-42770" y="44826"/>
                  <a:pt x="191032" y="2924"/>
                  <a:pt x="444081" y="0"/>
                </a:cubicBezTo>
                <a:cubicBezTo>
                  <a:pt x="692612" y="689"/>
                  <a:pt x="868742" y="71825"/>
                  <a:pt x="888162" y="159045"/>
                </a:cubicBezTo>
                <a:cubicBezTo>
                  <a:pt x="884528" y="250432"/>
                  <a:pt x="687122" y="330349"/>
                  <a:pt x="444081" y="318090"/>
                </a:cubicBezTo>
                <a:cubicBezTo>
                  <a:pt x="189626" y="313059"/>
                  <a:pt x="18598" y="255769"/>
                  <a:pt x="0" y="159045"/>
                </a:cubicBezTo>
                <a:close/>
              </a:path>
            </a:pathLst>
          </a:custGeom>
          <a:noFill/>
          <a:ln w="25400">
            <a:solidFill>
              <a:srgbClr val="FF0000"/>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13">
            <p14:nvContentPartPr>
              <p14:cNvPr id="4" name="Ink 3">
                <a:extLst>
                  <a:ext uri="{FF2B5EF4-FFF2-40B4-BE49-F238E27FC236}">
                    <a16:creationId xmlns:a16="http://schemas.microsoft.com/office/drawing/2014/main" id="{85D0EEEA-0430-CAC0-CEB4-0FEFE2775780}"/>
                  </a:ext>
                </a:extLst>
              </p14:cNvPr>
              <p14:cNvContentPartPr/>
              <p14:nvPr/>
            </p14:nvContentPartPr>
            <p14:xfrm>
              <a:off x="7696765" y="2915726"/>
              <a:ext cx="749774" cy="720"/>
            </p14:xfrm>
          </p:contentPart>
        </mc:Choice>
        <mc:Fallback xmlns="">
          <p:pic>
            <p:nvPicPr>
              <p:cNvPr id="4" name="Ink 3">
                <a:extLst>
                  <a:ext uri="{FF2B5EF4-FFF2-40B4-BE49-F238E27FC236}">
                    <a16:creationId xmlns:a16="http://schemas.microsoft.com/office/drawing/2014/main" id="{85D0EEEA-0430-CAC0-CEB4-0FEFE2775780}"/>
                  </a:ext>
                </a:extLst>
              </p:cNvPr>
              <p:cNvPicPr/>
              <p:nvPr/>
            </p:nvPicPr>
            <p:blipFill>
              <a:blip r:embed="rId14"/>
              <a:stretch>
                <a:fillRect/>
              </a:stretch>
            </p:blipFill>
            <p:spPr>
              <a:xfrm>
                <a:off x="7687766" y="2897726"/>
                <a:ext cx="767412"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6" name="Ink 5">
                <a:extLst>
                  <a:ext uri="{FF2B5EF4-FFF2-40B4-BE49-F238E27FC236}">
                    <a16:creationId xmlns:a16="http://schemas.microsoft.com/office/drawing/2014/main" id="{3DDF2A14-F4B4-94F0-6D2C-CB806B70CF33}"/>
                  </a:ext>
                </a:extLst>
              </p14:cNvPr>
              <p14:cNvContentPartPr/>
              <p14:nvPr/>
            </p14:nvContentPartPr>
            <p14:xfrm>
              <a:off x="7516423" y="1416865"/>
              <a:ext cx="911262" cy="720"/>
            </p14:xfrm>
          </p:contentPart>
        </mc:Choice>
        <mc:Fallback xmlns="">
          <p:pic>
            <p:nvPicPr>
              <p:cNvPr id="6" name="Ink 5">
                <a:extLst>
                  <a:ext uri="{FF2B5EF4-FFF2-40B4-BE49-F238E27FC236}">
                    <a16:creationId xmlns:a16="http://schemas.microsoft.com/office/drawing/2014/main" id="{3DDF2A14-F4B4-94F0-6D2C-CB806B70CF33}"/>
                  </a:ext>
                </a:extLst>
              </p:cNvPr>
              <p:cNvPicPr/>
              <p:nvPr/>
            </p:nvPicPr>
            <p:blipFill>
              <a:blip r:embed="rId16"/>
              <a:stretch>
                <a:fillRect/>
              </a:stretch>
            </p:blipFill>
            <p:spPr>
              <a:xfrm>
                <a:off x="7507422" y="1398865"/>
                <a:ext cx="928904"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7" name="Ink 6">
                <a:extLst>
                  <a:ext uri="{FF2B5EF4-FFF2-40B4-BE49-F238E27FC236}">
                    <a16:creationId xmlns:a16="http://schemas.microsoft.com/office/drawing/2014/main" id="{A0ACDECF-042C-5059-4D5A-E8EC4C6E1BA3}"/>
                  </a:ext>
                </a:extLst>
              </p14:cNvPr>
              <p14:cNvContentPartPr/>
              <p14:nvPr/>
            </p14:nvContentPartPr>
            <p14:xfrm>
              <a:off x="7516422" y="2057888"/>
              <a:ext cx="951829" cy="720"/>
            </p14:xfrm>
          </p:contentPart>
        </mc:Choice>
        <mc:Fallback xmlns="">
          <p:pic>
            <p:nvPicPr>
              <p:cNvPr id="7" name="Ink 6">
                <a:extLst>
                  <a:ext uri="{FF2B5EF4-FFF2-40B4-BE49-F238E27FC236}">
                    <a16:creationId xmlns:a16="http://schemas.microsoft.com/office/drawing/2014/main" id="{A0ACDECF-042C-5059-4D5A-E8EC4C6E1BA3}"/>
                  </a:ext>
                </a:extLst>
              </p:cNvPr>
              <p:cNvPicPr/>
              <p:nvPr/>
            </p:nvPicPr>
            <p:blipFill>
              <a:blip r:embed="rId18"/>
              <a:stretch>
                <a:fillRect/>
              </a:stretch>
            </p:blipFill>
            <p:spPr>
              <a:xfrm>
                <a:off x="7507422" y="2039888"/>
                <a:ext cx="969469"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8" name="Ink 7">
                <a:extLst>
                  <a:ext uri="{FF2B5EF4-FFF2-40B4-BE49-F238E27FC236}">
                    <a16:creationId xmlns:a16="http://schemas.microsoft.com/office/drawing/2014/main" id="{663796BC-3E23-8641-5D65-05B783DD72EE}"/>
                  </a:ext>
                </a:extLst>
              </p14:cNvPr>
              <p14:cNvContentPartPr/>
              <p14:nvPr/>
            </p14:nvContentPartPr>
            <p14:xfrm>
              <a:off x="7497568" y="2265277"/>
              <a:ext cx="980111" cy="720"/>
            </p14:xfrm>
          </p:contentPart>
        </mc:Choice>
        <mc:Fallback xmlns="">
          <p:pic>
            <p:nvPicPr>
              <p:cNvPr id="8" name="Ink 7">
                <a:extLst>
                  <a:ext uri="{FF2B5EF4-FFF2-40B4-BE49-F238E27FC236}">
                    <a16:creationId xmlns:a16="http://schemas.microsoft.com/office/drawing/2014/main" id="{663796BC-3E23-8641-5D65-05B783DD72EE}"/>
                  </a:ext>
                </a:extLst>
              </p:cNvPr>
              <p:cNvPicPr/>
              <p:nvPr/>
            </p:nvPicPr>
            <p:blipFill>
              <a:blip r:embed="rId20"/>
              <a:stretch>
                <a:fillRect/>
              </a:stretch>
            </p:blipFill>
            <p:spPr>
              <a:xfrm>
                <a:off x="7488570" y="2247277"/>
                <a:ext cx="997748" cy="36000"/>
              </a:xfrm>
              <a:prstGeom prst="rect">
                <a:avLst/>
              </a:prstGeom>
            </p:spPr>
          </p:pic>
        </mc:Fallback>
      </mc:AlternateContent>
    </p:spTree>
    <p:extLst>
      <p:ext uri="{BB962C8B-B14F-4D97-AF65-F5344CB8AC3E}">
        <p14:creationId xmlns:p14="http://schemas.microsoft.com/office/powerpoint/2010/main" val="411501473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95FA7-3842-DBC0-A7AE-EC22DC78F3BD}"/>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EDDF7922-077C-0B6E-CF0D-E3CEBA15CCBA}"/>
              </a:ext>
            </a:extLst>
          </p:cNvPr>
          <p:cNvSpPr txBox="1">
            <a:spLocks/>
          </p:cNvSpPr>
          <p:nvPr/>
        </p:nvSpPr>
        <p:spPr>
          <a:xfrm>
            <a:off x="486450" y="189186"/>
            <a:ext cx="5367527" cy="4954313"/>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Time For Numbers – Option 1</a:t>
            </a:r>
            <a:endParaRPr lang="en-US" sz="28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10000"/>
              </a:lnSpc>
              <a:spcBef>
                <a:spcPts val="20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I want to give you the details about the program, </a:t>
            </a:r>
          </a:p>
          <a:p>
            <a:pPr marL="628650" lvl="1" indent="-285750" algn="l">
              <a:lnSpc>
                <a:spcPct val="110000"/>
              </a:lnSpc>
              <a:spcBef>
                <a:spcPts val="500"/>
              </a:spcBef>
              <a:buFont typeface="Arial" panose="020B0604020202020204" pitchFamily="34" charset="0"/>
              <a:buChar char="•"/>
            </a:pPr>
            <a:r>
              <a:rPr lang="en-US" sz="1400" i="1" dirty="0">
                <a:solidFill>
                  <a:srgbClr val="343433"/>
                </a:solidFill>
                <a:latin typeface="Arial" panose="020B0604020202020204" pitchFamily="34" charset="0"/>
                <a:cs typeface="Arial" panose="020B0604020202020204" pitchFamily="34" charset="0"/>
              </a:rPr>
              <a:t>Grab a new sheet of paper and make a big T on it like we did before.</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On the left-hand side at the top, write HECM ARM. This is the first product I want to review with you. </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Below the line I want you to write down 5.5%. That is the current interest rate for this loan.</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Below that I want you to write down $216,000. At your age and assuming your home appraises for what you expect, this is the maximum I could lend you on day 1.</a:t>
            </a:r>
          </a:p>
        </p:txBody>
      </p:sp>
      <p:pic>
        <p:nvPicPr>
          <p:cNvPr id="33" name="Picture 32">
            <a:extLst>
              <a:ext uri="{FF2B5EF4-FFF2-40B4-BE49-F238E27FC236}">
                <a16:creationId xmlns:a16="http://schemas.microsoft.com/office/drawing/2014/main" id="{0B924434-28E9-180C-5AE8-C63371C420CD}"/>
              </a:ext>
            </a:extLst>
          </p:cNvPr>
          <p:cNvPicPr>
            <a:picLocks noChangeAspect="1"/>
          </p:cNvPicPr>
          <p:nvPr/>
        </p:nvPicPr>
        <p:blipFill>
          <a:blip r:embed="rId3"/>
          <a:srcRect r="74247"/>
          <a:stretch>
            <a:fillRect/>
          </a:stretch>
        </p:blipFill>
        <p:spPr>
          <a:xfrm>
            <a:off x="-148319" y="-167463"/>
            <a:ext cx="395526" cy="5447081"/>
          </a:xfrm>
          <a:prstGeom prst="rect">
            <a:avLst/>
          </a:prstGeom>
        </p:spPr>
      </p:pic>
      <p:pic>
        <p:nvPicPr>
          <p:cNvPr id="5" name="Picture 4" descr="A close-up of a graph paper">
            <a:extLst>
              <a:ext uri="{FF2B5EF4-FFF2-40B4-BE49-F238E27FC236}">
                <a16:creationId xmlns:a16="http://schemas.microsoft.com/office/drawing/2014/main" id="{F62017EB-C87D-7A2E-1C43-AB3D2EA016BE}"/>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449274" y="250749"/>
            <a:ext cx="2323727" cy="4033830"/>
          </a:xfrm>
          <a:prstGeom prst="rect">
            <a:avLst/>
          </a:prstGeom>
        </p:spPr>
      </p:pic>
      <p:cxnSp>
        <p:nvCxnSpPr>
          <p:cNvPr id="15" name="Straight Connector 14">
            <a:extLst>
              <a:ext uri="{FF2B5EF4-FFF2-40B4-BE49-F238E27FC236}">
                <a16:creationId xmlns:a16="http://schemas.microsoft.com/office/drawing/2014/main" id="{88C8785C-C9F6-9160-9BA6-DDF3DBB0387B}"/>
              </a:ext>
            </a:extLst>
          </p:cNvPr>
          <p:cNvCxnSpPr>
            <a:cxnSpLocks/>
          </p:cNvCxnSpPr>
          <p:nvPr/>
        </p:nvCxnSpPr>
        <p:spPr>
          <a:xfrm>
            <a:off x="6636459" y="1107246"/>
            <a:ext cx="194656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BDFE0C7-7892-8383-4DBE-273C0A82FCCA}"/>
              </a:ext>
            </a:extLst>
          </p:cNvPr>
          <p:cNvCxnSpPr/>
          <p:nvPr/>
        </p:nvCxnSpPr>
        <p:spPr bwMode="auto">
          <a:xfrm>
            <a:off x="7609741" y="819844"/>
            <a:ext cx="0" cy="3134987"/>
          </a:xfrm>
          <a:prstGeom prst="line">
            <a:avLst/>
          </a:prstGeom>
          <a:noFill/>
          <a:ln w="38100" cap="flat" cmpd="sng" algn="ctr">
            <a:solidFill>
              <a:schemeClr val="tx1"/>
            </a:solidFill>
            <a:prstDash val="solid"/>
            <a:round/>
            <a:headEnd type="none" w="med" len="med"/>
            <a:tailEnd type="none" w="med" len="med"/>
          </a:ln>
          <a:effectLst/>
        </p:spPr>
      </p:cxnSp>
      <p:sp>
        <p:nvSpPr>
          <p:cNvPr id="17" name="Rectangle 16">
            <a:extLst>
              <a:ext uri="{FF2B5EF4-FFF2-40B4-BE49-F238E27FC236}">
                <a16:creationId xmlns:a16="http://schemas.microsoft.com/office/drawing/2014/main" id="{759BB721-ED6B-CEA1-432C-42525D347410}"/>
              </a:ext>
            </a:extLst>
          </p:cNvPr>
          <p:cNvSpPr/>
          <p:nvPr/>
        </p:nvSpPr>
        <p:spPr>
          <a:xfrm>
            <a:off x="6497471" y="784626"/>
            <a:ext cx="1157689"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HECM ARM</a:t>
            </a:r>
          </a:p>
        </p:txBody>
      </p:sp>
      <p:sp>
        <p:nvSpPr>
          <p:cNvPr id="18" name="Rectangle 17">
            <a:extLst>
              <a:ext uri="{FF2B5EF4-FFF2-40B4-BE49-F238E27FC236}">
                <a16:creationId xmlns:a16="http://schemas.microsoft.com/office/drawing/2014/main" id="{C95979AF-7A4B-3303-2761-7C202F29A6AD}"/>
              </a:ext>
            </a:extLst>
          </p:cNvPr>
          <p:cNvSpPr/>
          <p:nvPr/>
        </p:nvSpPr>
        <p:spPr>
          <a:xfrm>
            <a:off x="6530723" y="1208246"/>
            <a:ext cx="1122566" cy="1298817"/>
          </a:xfrm>
          <a:prstGeom prst="rect">
            <a:avLst/>
          </a:prstGeom>
        </p:spPr>
        <p:txBody>
          <a:bodyPr wrap="square">
            <a:spAutoFit/>
          </a:bodyPr>
          <a:lstStyle/>
          <a:p>
            <a:pPr algn="ctr"/>
            <a:r>
              <a:rPr lang="en-US" sz="1400" b="1" dirty="0">
                <a:latin typeface="Dreaming Outloud Pro" panose="03050502040302030504" pitchFamily="66" charset="0"/>
                <a:cs typeface="Dreaming Outloud Pro" panose="03050502040302030504" pitchFamily="66" charset="0"/>
              </a:rPr>
              <a:t>5.5% - Interest</a:t>
            </a:r>
          </a:p>
          <a:p>
            <a:pPr algn="ctr"/>
            <a:r>
              <a:rPr lang="en-US" sz="1400" b="1" dirty="0">
                <a:latin typeface="Dreaming Outloud Pro" panose="03050502040302030504" pitchFamily="66" charset="0"/>
                <a:cs typeface="Dreaming Outloud Pro" panose="03050502040302030504" pitchFamily="66" charset="0"/>
              </a:rPr>
              <a:t>$216,000 </a:t>
            </a:r>
          </a:p>
          <a:p>
            <a:pPr algn="ctr">
              <a:lnSpc>
                <a:spcPct val="80000"/>
              </a:lnSpc>
            </a:pPr>
            <a:r>
              <a:rPr lang="en-US" sz="1400" b="1" dirty="0">
                <a:latin typeface="Dreaming Outloud Pro" panose="03050502040302030504" pitchFamily="66" charset="0"/>
                <a:cs typeface="Dreaming Outloud Pro" panose="03050502040302030504" pitchFamily="66" charset="0"/>
              </a:rPr>
              <a:t>Max loan amount</a:t>
            </a:r>
          </a:p>
          <a:p>
            <a:endParaRPr lang="en-US" sz="1400" dirty="0">
              <a:latin typeface="Dreaming Outloud Pro" panose="03050502040302030504" pitchFamily="66" charset="0"/>
              <a:cs typeface="Dreaming Outloud Pro" panose="03050502040302030504" pitchFamily="66" charset="0"/>
            </a:endParaRPr>
          </a:p>
        </p:txBody>
      </p:sp>
    </p:spTree>
    <p:extLst>
      <p:ext uri="{BB962C8B-B14F-4D97-AF65-F5344CB8AC3E}">
        <p14:creationId xmlns:p14="http://schemas.microsoft.com/office/powerpoint/2010/main" val="372415898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60FE4-F764-9131-775A-3D4E942C07BC}"/>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269041C6-CC0E-74C8-10A5-C8D86B82967A}"/>
              </a:ext>
            </a:extLst>
          </p:cNvPr>
          <p:cNvSpPr txBox="1">
            <a:spLocks/>
          </p:cNvSpPr>
          <p:nvPr/>
        </p:nvSpPr>
        <p:spPr>
          <a:xfrm>
            <a:off x="486450" y="0"/>
            <a:ext cx="5953408"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Time For Numbers – Fees </a:t>
            </a:r>
            <a:endParaRPr lang="en-US" sz="28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500"/>
              </a:spcBef>
              <a:buFont typeface="Arial" panose="020B0604020202020204" pitchFamily="34" charset="0"/>
              <a:buChar char="•"/>
            </a:pPr>
            <a:r>
              <a:rPr lang="en-US" sz="1400" i="1" dirty="0">
                <a:solidFill>
                  <a:srgbClr val="343433"/>
                </a:solidFill>
                <a:latin typeface="Arial" panose="020B0604020202020204" pitchFamily="34" charset="0"/>
                <a:cs typeface="Arial" panose="020B0604020202020204" pitchFamily="34" charset="0"/>
              </a:rPr>
              <a:t>The next thing I want you to do is write down these three numbers:</a:t>
            </a:r>
          </a:p>
          <a:p>
            <a:pPr marL="628650" lvl="1" indent="-285750" algn="l">
              <a:lnSpc>
                <a:spcPct val="100000"/>
              </a:lnSpc>
              <a:spcBef>
                <a:spcPts val="500"/>
              </a:spcBef>
              <a:buFont typeface="Arial" panose="020B0604020202020204" pitchFamily="34" charset="0"/>
              <a:buChar char="•"/>
            </a:pPr>
            <a:r>
              <a:rPr lang="en-US" sz="1200" i="1" dirty="0">
                <a:solidFill>
                  <a:srgbClr val="343433"/>
                </a:solidFill>
                <a:latin typeface="Arial" panose="020B0604020202020204" pitchFamily="34" charset="0"/>
                <a:cs typeface="Arial" panose="020B0604020202020204" pitchFamily="34" charset="0"/>
              </a:rPr>
              <a:t>$6,000, $10,000 and $2,475</a:t>
            </a:r>
          </a:p>
          <a:p>
            <a:pPr marL="285750" indent="-285750" algn="l">
              <a:lnSpc>
                <a:spcPct val="100000"/>
              </a:lnSpc>
              <a:spcBef>
                <a:spcPts val="500"/>
              </a:spcBef>
              <a:buFont typeface="Arial" panose="020B0604020202020204" pitchFamily="34" charset="0"/>
              <a:buChar char="•"/>
            </a:pPr>
            <a:r>
              <a:rPr lang="en-US" sz="1400" i="1" dirty="0">
                <a:solidFill>
                  <a:srgbClr val="343433"/>
                </a:solidFill>
                <a:latin typeface="Arial" panose="020B0604020202020204" pitchFamily="34" charset="0"/>
                <a:cs typeface="Arial" panose="020B0604020202020204" pitchFamily="34" charset="0"/>
              </a:rPr>
              <a:t>The $6,000 is the loan origination fee. </a:t>
            </a:r>
          </a:p>
          <a:p>
            <a:pPr marL="628650" lvl="1" indent="-285750" algn="l">
              <a:lnSpc>
                <a:spcPct val="100000"/>
              </a:lnSpc>
              <a:spcBef>
                <a:spcPts val="500"/>
              </a:spcBef>
              <a:buFont typeface="Arial" panose="020B0604020202020204" pitchFamily="34" charset="0"/>
              <a:buChar char="•"/>
            </a:pPr>
            <a:r>
              <a:rPr lang="en-US" sz="1200" i="1" dirty="0">
                <a:solidFill>
                  <a:srgbClr val="343433"/>
                </a:solidFill>
                <a:latin typeface="Arial" panose="020B0604020202020204" pitchFamily="34" charset="0"/>
                <a:cs typeface="Arial" panose="020B0604020202020204" pitchFamily="34" charset="0"/>
              </a:rPr>
              <a:t>I want you to write OF next to it. That is the fee that my company is paid. That pays for me, your processor and the entire team dedicated getting this loan done for you. </a:t>
            </a:r>
          </a:p>
          <a:p>
            <a:pPr marL="285750" indent="-285750" algn="l">
              <a:lnSpc>
                <a:spcPct val="100000"/>
              </a:lnSpc>
              <a:spcBef>
                <a:spcPts val="500"/>
              </a:spcBef>
              <a:buFont typeface="Arial" panose="020B0604020202020204" pitchFamily="34" charset="0"/>
              <a:buChar char="•"/>
            </a:pPr>
            <a:r>
              <a:rPr lang="en-US" sz="1400" i="1" dirty="0">
                <a:solidFill>
                  <a:srgbClr val="343433"/>
                </a:solidFill>
                <a:latin typeface="Arial" panose="020B0604020202020204" pitchFamily="34" charset="0"/>
                <a:cs typeface="Arial" panose="020B0604020202020204" pitchFamily="34" charset="0"/>
              </a:rPr>
              <a:t>The second number is the Mortgage Insurance Premium, that’s what FHA charges for the loan. MIP protects you and your heirs from ever having to pay back more than what your home is worth. It also protects you in case the lender becomes insolvent. FHA will guarantee any remaining line of credit you have.</a:t>
            </a:r>
          </a:p>
          <a:p>
            <a:pPr marL="285750" indent="-285750" algn="l">
              <a:lnSpc>
                <a:spcPct val="100000"/>
              </a:lnSpc>
              <a:spcBef>
                <a:spcPts val="500"/>
              </a:spcBef>
              <a:buFont typeface="Arial" panose="020B0604020202020204" pitchFamily="34" charset="0"/>
              <a:buChar char="•"/>
            </a:pPr>
            <a:r>
              <a:rPr lang="en-US" sz="1400" i="1" dirty="0">
                <a:solidFill>
                  <a:srgbClr val="343433"/>
                </a:solidFill>
                <a:latin typeface="Arial" panose="020B0604020202020204" pitchFamily="34" charset="0"/>
                <a:cs typeface="Arial" panose="020B0604020202020204" pitchFamily="34" charset="0"/>
              </a:rPr>
              <a:t>The third number are the 3rd party closing costs. This is for things like your appraisal, title insurance etc. These are basically the same fees you would have seen when you got your existing mortgage.</a:t>
            </a:r>
          </a:p>
        </p:txBody>
      </p:sp>
      <p:pic>
        <p:nvPicPr>
          <p:cNvPr id="33" name="Picture 32">
            <a:extLst>
              <a:ext uri="{FF2B5EF4-FFF2-40B4-BE49-F238E27FC236}">
                <a16:creationId xmlns:a16="http://schemas.microsoft.com/office/drawing/2014/main" id="{3AFE4F03-1D59-70BB-F2B6-61F3774C58D7}"/>
              </a:ext>
            </a:extLst>
          </p:cNvPr>
          <p:cNvPicPr>
            <a:picLocks noChangeAspect="1"/>
          </p:cNvPicPr>
          <p:nvPr/>
        </p:nvPicPr>
        <p:blipFill>
          <a:blip r:embed="rId3"/>
          <a:srcRect r="74247"/>
          <a:stretch>
            <a:fillRect/>
          </a:stretch>
        </p:blipFill>
        <p:spPr>
          <a:xfrm>
            <a:off x="-148319" y="-167463"/>
            <a:ext cx="395526" cy="5447081"/>
          </a:xfrm>
          <a:prstGeom prst="rect">
            <a:avLst/>
          </a:prstGeom>
        </p:spPr>
      </p:pic>
      <p:grpSp>
        <p:nvGrpSpPr>
          <p:cNvPr id="5" name="Group 4">
            <a:extLst>
              <a:ext uri="{FF2B5EF4-FFF2-40B4-BE49-F238E27FC236}">
                <a16:creationId xmlns:a16="http://schemas.microsoft.com/office/drawing/2014/main" id="{4CBADD06-827C-450C-1BCD-2E9FCEAC3C4E}"/>
              </a:ext>
            </a:extLst>
          </p:cNvPr>
          <p:cNvGrpSpPr/>
          <p:nvPr/>
        </p:nvGrpSpPr>
        <p:grpSpPr>
          <a:xfrm>
            <a:off x="6483404" y="266199"/>
            <a:ext cx="2323727" cy="4033830"/>
            <a:chOff x="981272" y="765117"/>
            <a:chExt cx="2323727" cy="3485591"/>
          </a:xfrm>
        </p:grpSpPr>
        <p:grpSp>
          <p:nvGrpSpPr>
            <p:cNvPr id="15" name="Group 14">
              <a:extLst>
                <a:ext uri="{FF2B5EF4-FFF2-40B4-BE49-F238E27FC236}">
                  <a16:creationId xmlns:a16="http://schemas.microsoft.com/office/drawing/2014/main" id="{222C37D5-D023-0DB4-4575-240F811A59CA}"/>
                </a:ext>
              </a:extLst>
            </p:cNvPr>
            <p:cNvGrpSpPr/>
            <p:nvPr/>
          </p:nvGrpSpPr>
          <p:grpSpPr>
            <a:xfrm>
              <a:off x="981272" y="765117"/>
              <a:ext cx="2323727" cy="3485591"/>
              <a:chOff x="3214107" y="1282672"/>
              <a:chExt cx="2323727" cy="3485591"/>
            </a:xfrm>
          </p:grpSpPr>
          <p:pic>
            <p:nvPicPr>
              <p:cNvPr id="17" name="Picture 16" descr="A close-up of a graph paper">
                <a:extLst>
                  <a:ext uri="{FF2B5EF4-FFF2-40B4-BE49-F238E27FC236}">
                    <a16:creationId xmlns:a16="http://schemas.microsoft.com/office/drawing/2014/main" id="{C5B81969-3E3F-90A1-0AEF-6965671E4C0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214107" y="1282672"/>
                <a:ext cx="2323727" cy="3485591"/>
              </a:xfrm>
              <a:prstGeom prst="rect">
                <a:avLst/>
              </a:prstGeom>
            </p:spPr>
          </p:pic>
          <p:cxnSp>
            <p:nvCxnSpPr>
              <p:cNvPr id="18" name="Straight Connector 17">
                <a:extLst>
                  <a:ext uri="{FF2B5EF4-FFF2-40B4-BE49-F238E27FC236}">
                    <a16:creationId xmlns:a16="http://schemas.microsoft.com/office/drawing/2014/main" id="{5E3CC4CB-5869-5A71-7E5A-6C48F6B3C734}"/>
                  </a:ext>
                </a:extLst>
              </p:cNvPr>
              <p:cNvCxnSpPr>
                <a:cxnSpLocks/>
              </p:cNvCxnSpPr>
              <p:nvPr/>
            </p:nvCxnSpPr>
            <p:spPr>
              <a:xfrm>
                <a:off x="3401292" y="2022762"/>
                <a:ext cx="194656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0CD01C4-1C3C-37E6-5FDB-79A0D3FD1520}"/>
                  </a:ext>
                </a:extLst>
              </p:cNvPr>
              <p:cNvCxnSpPr/>
              <p:nvPr/>
            </p:nvCxnSpPr>
            <p:spPr bwMode="auto">
              <a:xfrm>
                <a:off x="4374574" y="1774421"/>
                <a:ext cx="0" cy="2708910"/>
              </a:xfrm>
              <a:prstGeom prst="line">
                <a:avLst/>
              </a:prstGeom>
              <a:noFill/>
              <a:ln w="38100" cap="flat" cmpd="sng" algn="ctr">
                <a:solidFill>
                  <a:schemeClr val="tx1"/>
                </a:solidFill>
                <a:prstDash val="solid"/>
                <a:round/>
                <a:headEnd type="none" w="med" len="med"/>
                <a:tailEnd type="none" w="med" len="med"/>
              </a:ln>
              <a:effectLst/>
            </p:spPr>
          </p:cxnSp>
        </p:grpSp>
        <p:sp>
          <p:nvSpPr>
            <p:cNvPr id="16" name="Rectangle 15">
              <a:extLst>
                <a:ext uri="{FF2B5EF4-FFF2-40B4-BE49-F238E27FC236}">
                  <a16:creationId xmlns:a16="http://schemas.microsoft.com/office/drawing/2014/main" id="{C28F0B6C-4002-14DA-37CE-19A1D4C2CA8A}"/>
                </a:ext>
              </a:extLst>
            </p:cNvPr>
            <p:cNvSpPr/>
            <p:nvPr/>
          </p:nvSpPr>
          <p:spPr>
            <a:xfrm>
              <a:off x="1134229" y="1592480"/>
              <a:ext cx="1051057" cy="2015875"/>
            </a:xfrm>
            <a:prstGeom prst="rect">
              <a:avLst/>
            </a:prstGeom>
          </p:spPr>
          <p:txBody>
            <a:bodyPr wrap="square">
              <a:spAutoFit/>
            </a:bodyPr>
            <a:lstStyle/>
            <a:p>
              <a:pPr algn="ctr"/>
              <a:r>
                <a:rPr lang="en-US" sz="1400" b="1" dirty="0">
                  <a:latin typeface="Dreaming Outloud Pro" panose="03050502040302030504" pitchFamily="66" charset="0"/>
                  <a:cs typeface="Dreaming Outloud Pro" panose="03050502040302030504" pitchFamily="66" charset="0"/>
                </a:rPr>
                <a:t>5.5% - Interest</a:t>
              </a:r>
            </a:p>
            <a:p>
              <a:pPr algn="ctr"/>
              <a:r>
                <a:rPr lang="en-US" sz="1400" b="1" dirty="0">
                  <a:latin typeface="Dreaming Outloud Pro" panose="03050502040302030504" pitchFamily="66" charset="0"/>
                  <a:cs typeface="Dreaming Outloud Pro" panose="03050502040302030504" pitchFamily="66" charset="0"/>
                </a:rPr>
                <a:t>$216,000 </a:t>
              </a:r>
            </a:p>
            <a:p>
              <a:pPr algn="ctr">
                <a:lnSpc>
                  <a:spcPct val="80000"/>
                </a:lnSpc>
              </a:pPr>
              <a:r>
                <a:rPr lang="en-US" sz="1400" b="1" dirty="0">
                  <a:latin typeface="Dreaming Outloud Pro" panose="03050502040302030504" pitchFamily="66" charset="0"/>
                  <a:cs typeface="Dreaming Outloud Pro" panose="03050502040302030504" pitchFamily="66" charset="0"/>
                </a:rPr>
                <a:t>Max loan amount</a:t>
              </a:r>
            </a:p>
            <a:p>
              <a:pPr algn="ctr">
                <a:lnSpc>
                  <a:spcPct val="80000"/>
                </a:lnSpc>
              </a:pPr>
              <a:endParaRPr lang="en-US" sz="1400" b="1" dirty="0">
                <a:latin typeface="Dreaming Outloud Pro" panose="03050502040302030504" pitchFamily="66" charset="0"/>
                <a:cs typeface="Dreaming Outloud Pro" panose="03050502040302030504" pitchFamily="66" charset="0"/>
              </a:endParaRPr>
            </a:p>
            <a:p>
              <a:pPr algn="ctr">
                <a:lnSpc>
                  <a:spcPct val="80000"/>
                </a:lnSpc>
              </a:pPr>
              <a:r>
                <a:rPr lang="en-US" sz="1400" b="1" dirty="0">
                  <a:latin typeface="Dreaming Outloud Pro" panose="03050502040302030504" pitchFamily="66" charset="0"/>
                  <a:cs typeface="Dreaming Outloud Pro" panose="03050502040302030504" pitchFamily="66" charset="0"/>
                </a:rPr>
                <a:t>$6,000 OF</a:t>
              </a:r>
            </a:p>
            <a:p>
              <a:pPr algn="ctr">
                <a:lnSpc>
                  <a:spcPct val="80000"/>
                </a:lnSpc>
              </a:pPr>
              <a:r>
                <a:rPr lang="en-US" sz="1400" b="1" dirty="0">
                  <a:latin typeface="Dreaming Outloud Pro" panose="03050502040302030504" pitchFamily="66" charset="0"/>
                  <a:cs typeface="Dreaming Outloud Pro" panose="03050502040302030504" pitchFamily="66" charset="0"/>
                </a:rPr>
                <a:t>$10,000 MIP</a:t>
              </a:r>
            </a:p>
            <a:p>
              <a:pPr algn="ctr">
                <a:lnSpc>
                  <a:spcPct val="80000"/>
                </a:lnSpc>
              </a:pPr>
              <a:r>
                <a:rPr lang="en-US" sz="1400" b="1" dirty="0">
                  <a:latin typeface="Dreaming Outloud Pro" panose="03050502040302030504" pitchFamily="66" charset="0"/>
                  <a:cs typeface="Dreaming Outloud Pro" panose="03050502040302030504" pitchFamily="66" charset="0"/>
                </a:rPr>
                <a:t>$2,475 3</a:t>
              </a:r>
              <a:r>
                <a:rPr lang="en-US" sz="1400" b="1" baseline="30000" dirty="0">
                  <a:latin typeface="Dreaming Outloud Pro" panose="03050502040302030504" pitchFamily="66" charset="0"/>
                  <a:cs typeface="Dreaming Outloud Pro" panose="03050502040302030504" pitchFamily="66" charset="0"/>
                </a:rPr>
                <a:t>rd</a:t>
              </a:r>
              <a:r>
                <a:rPr lang="en-US" sz="1400" b="1" dirty="0">
                  <a:latin typeface="Dreaming Outloud Pro" panose="03050502040302030504" pitchFamily="66" charset="0"/>
                  <a:cs typeface="Dreaming Outloud Pro" panose="03050502040302030504" pitchFamily="66" charset="0"/>
                </a:rPr>
                <a:t> Party Fees</a:t>
              </a:r>
            </a:p>
            <a:p>
              <a:endParaRPr lang="en-US" sz="1400" dirty="0">
                <a:latin typeface="Dreaming Outloud Pro" panose="03050502040302030504" pitchFamily="66" charset="0"/>
                <a:cs typeface="Dreaming Outloud Pro" panose="03050502040302030504" pitchFamily="66" charset="0"/>
              </a:endParaRPr>
            </a:p>
          </p:txBody>
        </p:sp>
      </p:grpSp>
      <p:sp>
        <p:nvSpPr>
          <p:cNvPr id="20" name="Rectangle 19">
            <a:extLst>
              <a:ext uri="{FF2B5EF4-FFF2-40B4-BE49-F238E27FC236}">
                <a16:creationId xmlns:a16="http://schemas.microsoft.com/office/drawing/2014/main" id="{85CEF64E-197D-F91F-7654-462BC62E399D}"/>
              </a:ext>
            </a:extLst>
          </p:cNvPr>
          <p:cNvSpPr/>
          <p:nvPr/>
        </p:nvSpPr>
        <p:spPr>
          <a:xfrm>
            <a:off x="6529729" y="847529"/>
            <a:ext cx="1157689"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HECM ARM</a:t>
            </a:r>
          </a:p>
        </p:txBody>
      </p:sp>
    </p:spTree>
    <p:extLst>
      <p:ext uri="{BB962C8B-B14F-4D97-AF65-F5344CB8AC3E}">
        <p14:creationId xmlns:p14="http://schemas.microsoft.com/office/powerpoint/2010/main" val="26837074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59D6D-7C74-E7F8-4BB4-23E25BB834B5}"/>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9A55B133-D757-BBAB-1C17-81529BD9D735}"/>
              </a:ext>
            </a:extLst>
          </p:cNvPr>
          <p:cNvSpPr txBox="1">
            <a:spLocks/>
          </p:cNvSpPr>
          <p:nvPr/>
        </p:nvSpPr>
        <p:spPr>
          <a:xfrm>
            <a:off x="486450" y="0"/>
            <a:ext cx="5367528" cy="51434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More Numbers – LOC </a:t>
            </a:r>
            <a:endParaRPr lang="en-US" sz="32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10000"/>
              </a:lnSpc>
              <a:spcBef>
                <a:spcPts val="2000"/>
              </a:spcBef>
              <a:buFont typeface="Arial" panose="020B0604020202020204" pitchFamily="34" charset="0"/>
              <a:buChar char="•"/>
            </a:pPr>
            <a:r>
              <a:rPr lang="en-US" sz="1400" i="1" dirty="0">
                <a:latin typeface="Arial" panose="020B0604020202020204" pitchFamily="34" charset="0"/>
                <a:cs typeface="Arial" panose="020B0604020202020204" pitchFamily="34" charset="0"/>
              </a:rPr>
              <a:t>The next number I want you to write down is $18,475, that is the total of all the fees we talked about.</a:t>
            </a:r>
          </a:p>
          <a:p>
            <a:pPr marL="285750" indent="-285750" algn="l">
              <a:lnSpc>
                <a:spcPct val="110000"/>
              </a:lnSpc>
              <a:spcBef>
                <a:spcPts val="500"/>
              </a:spcBef>
              <a:buFont typeface="Arial" panose="020B0604020202020204" pitchFamily="34" charset="0"/>
              <a:buChar char="•"/>
            </a:pPr>
            <a:r>
              <a:rPr lang="en-US" sz="1400" i="1" dirty="0">
                <a:latin typeface="Arial" panose="020B0604020202020204" pitchFamily="34" charset="0"/>
                <a:cs typeface="Arial" panose="020B0604020202020204" pitchFamily="34" charset="0"/>
              </a:rPr>
              <a:t>The good news is that you do not have to come out of pocket for all the fees. Typically, my clients only pay the appraisal and HUD counseling. Everything else can be part of the loan.</a:t>
            </a:r>
          </a:p>
          <a:p>
            <a:pPr marL="285750" indent="-285750" algn="l">
              <a:lnSpc>
                <a:spcPct val="110000"/>
              </a:lnSpc>
              <a:spcBef>
                <a:spcPts val="500"/>
              </a:spcBef>
              <a:buFont typeface="Arial" panose="020B0604020202020204" pitchFamily="34" charset="0"/>
              <a:buChar char="•"/>
            </a:pPr>
            <a:r>
              <a:rPr lang="en-US" sz="1400" i="1" dirty="0">
                <a:latin typeface="Arial" panose="020B0604020202020204" pitchFamily="34" charset="0"/>
                <a:cs typeface="Arial" panose="020B0604020202020204" pitchFamily="34" charset="0"/>
              </a:rPr>
              <a:t>The other good news is that I already took that into account when I gave you the safety net number earlier.</a:t>
            </a:r>
          </a:p>
          <a:p>
            <a:pPr marL="285750" indent="-285750" algn="l">
              <a:lnSpc>
                <a:spcPct val="110000"/>
              </a:lnSpc>
              <a:spcBef>
                <a:spcPts val="500"/>
              </a:spcBef>
              <a:buFont typeface="Arial" panose="020B0604020202020204" pitchFamily="34" charset="0"/>
              <a:buChar char="•"/>
            </a:pPr>
            <a:r>
              <a:rPr lang="en-US" sz="1400" i="1" dirty="0">
                <a:latin typeface="Arial" panose="020B0604020202020204" pitchFamily="34" charset="0"/>
                <a:cs typeface="Arial" panose="020B0604020202020204" pitchFamily="34" charset="0"/>
              </a:rPr>
              <a:t>Below the total, I want you to write down $112,525. That is the total line of credit you will have after paying off your mortgage and the fees. Next to the number write down LOC.</a:t>
            </a:r>
          </a:p>
        </p:txBody>
      </p:sp>
      <p:pic>
        <p:nvPicPr>
          <p:cNvPr id="33" name="Picture 32">
            <a:extLst>
              <a:ext uri="{FF2B5EF4-FFF2-40B4-BE49-F238E27FC236}">
                <a16:creationId xmlns:a16="http://schemas.microsoft.com/office/drawing/2014/main" id="{6ECD3E8B-7872-37B0-4B14-37808B3E7C48}"/>
              </a:ext>
            </a:extLst>
          </p:cNvPr>
          <p:cNvPicPr>
            <a:picLocks noChangeAspect="1"/>
          </p:cNvPicPr>
          <p:nvPr/>
        </p:nvPicPr>
        <p:blipFill>
          <a:blip r:embed="rId3"/>
          <a:srcRect r="74247"/>
          <a:stretch>
            <a:fillRect/>
          </a:stretch>
        </p:blipFill>
        <p:spPr>
          <a:xfrm>
            <a:off x="-148319" y="-167463"/>
            <a:ext cx="395526" cy="5447081"/>
          </a:xfrm>
          <a:prstGeom prst="rect">
            <a:avLst/>
          </a:prstGeom>
        </p:spPr>
      </p:pic>
      <p:grpSp>
        <p:nvGrpSpPr>
          <p:cNvPr id="5" name="Group 4">
            <a:extLst>
              <a:ext uri="{FF2B5EF4-FFF2-40B4-BE49-F238E27FC236}">
                <a16:creationId xmlns:a16="http://schemas.microsoft.com/office/drawing/2014/main" id="{E2684703-80D8-6EF3-6E26-3BC92EDFF80B}"/>
              </a:ext>
            </a:extLst>
          </p:cNvPr>
          <p:cNvGrpSpPr/>
          <p:nvPr/>
        </p:nvGrpSpPr>
        <p:grpSpPr>
          <a:xfrm>
            <a:off x="6489647" y="271472"/>
            <a:ext cx="2323727" cy="4033830"/>
            <a:chOff x="981272" y="765117"/>
            <a:chExt cx="2323727" cy="3485591"/>
          </a:xfrm>
        </p:grpSpPr>
        <p:grpSp>
          <p:nvGrpSpPr>
            <p:cNvPr id="15" name="Group 14">
              <a:extLst>
                <a:ext uri="{FF2B5EF4-FFF2-40B4-BE49-F238E27FC236}">
                  <a16:creationId xmlns:a16="http://schemas.microsoft.com/office/drawing/2014/main" id="{5A085C7B-816F-F1DB-C4A7-D94A423D00CB}"/>
                </a:ext>
              </a:extLst>
            </p:cNvPr>
            <p:cNvGrpSpPr/>
            <p:nvPr/>
          </p:nvGrpSpPr>
          <p:grpSpPr>
            <a:xfrm>
              <a:off x="981272" y="765117"/>
              <a:ext cx="2323727" cy="3485591"/>
              <a:chOff x="3214107" y="1282672"/>
              <a:chExt cx="2323727" cy="3485591"/>
            </a:xfrm>
          </p:grpSpPr>
          <p:pic>
            <p:nvPicPr>
              <p:cNvPr id="17" name="Picture 16" descr="A close-up of a graph paper">
                <a:extLst>
                  <a:ext uri="{FF2B5EF4-FFF2-40B4-BE49-F238E27FC236}">
                    <a16:creationId xmlns:a16="http://schemas.microsoft.com/office/drawing/2014/main" id="{9C5C7A57-B8CC-7AAB-8C57-6D6F4E9A55E3}"/>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214107" y="1282672"/>
                <a:ext cx="2323727" cy="3485591"/>
              </a:xfrm>
              <a:prstGeom prst="rect">
                <a:avLst/>
              </a:prstGeom>
            </p:spPr>
          </p:pic>
          <p:cxnSp>
            <p:nvCxnSpPr>
              <p:cNvPr id="18" name="Straight Connector 17">
                <a:extLst>
                  <a:ext uri="{FF2B5EF4-FFF2-40B4-BE49-F238E27FC236}">
                    <a16:creationId xmlns:a16="http://schemas.microsoft.com/office/drawing/2014/main" id="{57927A3F-2020-0948-7E9E-CE4C0217BC4E}"/>
                  </a:ext>
                </a:extLst>
              </p:cNvPr>
              <p:cNvCxnSpPr>
                <a:cxnSpLocks/>
              </p:cNvCxnSpPr>
              <p:nvPr/>
            </p:nvCxnSpPr>
            <p:spPr>
              <a:xfrm>
                <a:off x="3401292" y="2022762"/>
                <a:ext cx="194656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ECC45A4-4DEE-BE62-1315-D240BDDACC2D}"/>
                  </a:ext>
                </a:extLst>
              </p:cNvPr>
              <p:cNvCxnSpPr/>
              <p:nvPr/>
            </p:nvCxnSpPr>
            <p:spPr bwMode="auto">
              <a:xfrm>
                <a:off x="4374574" y="1774421"/>
                <a:ext cx="0" cy="2708910"/>
              </a:xfrm>
              <a:prstGeom prst="line">
                <a:avLst/>
              </a:prstGeom>
              <a:noFill/>
              <a:ln w="38100" cap="flat" cmpd="sng" algn="ctr">
                <a:solidFill>
                  <a:schemeClr val="tx1"/>
                </a:solidFill>
                <a:prstDash val="solid"/>
                <a:round/>
                <a:headEnd type="none" w="med" len="med"/>
                <a:tailEnd type="none" w="med" len="med"/>
              </a:ln>
              <a:effectLst/>
            </p:spPr>
          </p:cxnSp>
        </p:grpSp>
        <p:sp>
          <p:nvSpPr>
            <p:cNvPr id="16" name="Rectangle 15">
              <a:extLst>
                <a:ext uri="{FF2B5EF4-FFF2-40B4-BE49-F238E27FC236}">
                  <a16:creationId xmlns:a16="http://schemas.microsoft.com/office/drawing/2014/main" id="{276ECCAE-A24B-C7D3-0250-A851B4190E46}"/>
                </a:ext>
              </a:extLst>
            </p:cNvPr>
            <p:cNvSpPr/>
            <p:nvPr/>
          </p:nvSpPr>
          <p:spPr>
            <a:xfrm>
              <a:off x="1063529" y="1478440"/>
              <a:ext cx="1111823" cy="2462665"/>
            </a:xfrm>
            <a:prstGeom prst="rect">
              <a:avLst/>
            </a:prstGeom>
          </p:spPr>
          <p:txBody>
            <a:bodyPr wrap="square">
              <a:spAutoFit/>
            </a:bodyPr>
            <a:lstStyle/>
            <a:p>
              <a:pPr algn="ctr"/>
              <a:r>
                <a:rPr lang="en-US" sz="1400" b="1" dirty="0">
                  <a:latin typeface="Dreaming Outloud Pro" panose="03050502040302030504" pitchFamily="66" charset="0"/>
                  <a:cs typeface="Dreaming Outloud Pro" panose="03050502040302030504" pitchFamily="66" charset="0"/>
                </a:rPr>
                <a:t>5.5% - Interest</a:t>
              </a:r>
            </a:p>
            <a:p>
              <a:pPr algn="ctr"/>
              <a:r>
                <a:rPr lang="en-US" sz="1400" b="1" dirty="0">
                  <a:latin typeface="Dreaming Outloud Pro" panose="03050502040302030504" pitchFamily="66" charset="0"/>
                  <a:cs typeface="Dreaming Outloud Pro" panose="03050502040302030504" pitchFamily="66" charset="0"/>
                </a:rPr>
                <a:t>$216,000</a:t>
              </a:r>
            </a:p>
            <a:p>
              <a:pPr algn="ctr">
                <a:lnSpc>
                  <a:spcPct val="80000"/>
                </a:lnSpc>
              </a:pPr>
              <a:r>
                <a:rPr lang="en-US" sz="1400" b="1" dirty="0">
                  <a:latin typeface="Dreaming Outloud Pro" panose="03050502040302030504" pitchFamily="66" charset="0"/>
                  <a:cs typeface="Dreaming Outloud Pro" panose="03050502040302030504" pitchFamily="66" charset="0"/>
                </a:rPr>
                <a:t>Max loan amount</a:t>
              </a:r>
            </a:p>
            <a:p>
              <a:pPr algn="ctr">
                <a:lnSpc>
                  <a:spcPct val="80000"/>
                </a:lnSpc>
              </a:pPr>
              <a:endParaRPr lang="en-US" sz="1400" b="1" dirty="0">
                <a:latin typeface="Dreaming Outloud Pro" panose="03050502040302030504" pitchFamily="66" charset="0"/>
                <a:cs typeface="Dreaming Outloud Pro" panose="03050502040302030504" pitchFamily="66" charset="0"/>
              </a:endParaRPr>
            </a:p>
            <a:p>
              <a:pPr algn="ctr">
                <a:lnSpc>
                  <a:spcPct val="80000"/>
                </a:lnSpc>
              </a:pPr>
              <a:r>
                <a:rPr lang="en-US" sz="1400" b="1" dirty="0">
                  <a:latin typeface="Dreaming Outloud Pro" panose="03050502040302030504" pitchFamily="66" charset="0"/>
                  <a:cs typeface="Dreaming Outloud Pro" panose="03050502040302030504" pitchFamily="66" charset="0"/>
                </a:rPr>
                <a:t>$6,000 OF</a:t>
              </a:r>
            </a:p>
            <a:p>
              <a:pPr algn="ctr">
                <a:lnSpc>
                  <a:spcPct val="80000"/>
                </a:lnSpc>
              </a:pPr>
              <a:r>
                <a:rPr lang="en-US" sz="1400" b="1" dirty="0">
                  <a:latin typeface="Dreaming Outloud Pro" panose="03050502040302030504" pitchFamily="66" charset="0"/>
                  <a:cs typeface="Dreaming Outloud Pro" panose="03050502040302030504" pitchFamily="66" charset="0"/>
                </a:rPr>
                <a:t>$10,000 MIP</a:t>
              </a:r>
            </a:p>
            <a:p>
              <a:pPr algn="ctr">
                <a:lnSpc>
                  <a:spcPct val="80000"/>
                </a:lnSpc>
              </a:pPr>
              <a:r>
                <a:rPr lang="en-US" sz="1400" b="1" dirty="0">
                  <a:latin typeface="Dreaming Outloud Pro" panose="03050502040302030504" pitchFamily="66" charset="0"/>
                  <a:cs typeface="Dreaming Outloud Pro" panose="03050502040302030504" pitchFamily="66" charset="0"/>
                </a:rPr>
                <a:t>$2,475 3</a:t>
              </a:r>
              <a:r>
                <a:rPr lang="en-US" sz="1400" b="1" baseline="30000" dirty="0">
                  <a:latin typeface="Dreaming Outloud Pro" panose="03050502040302030504" pitchFamily="66" charset="0"/>
                  <a:cs typeface="Dreaming Outloud Pro" panose="03050502040302030504" pitchFamily="66" charset="0"/>
                </a:rPr>
                <a:t>rd</a:t>
              </a:r>
              <a:r>
                <a:rPr lang="en-US" sz="1400" b="1" dirty="0">
                  <a:latin typeface="Dreaming Outloud Pro" panose="03050502040302030504" pitchFamily="66" charset="0"/>
                  <a:cs typeface="Dreaming Outloud Pro" panose="03050502040302030504" pitchFamily="66" charset="0"/>
                </a:rPr>
                <a:t> Party Fees</a:t>
              </a:r>
            </a:p>
            <a:p>
              <a:pPr algn="ctr">
                <a:lnSpc>
                  <a:spcPct val="80000"/>
                </a:lnSpc>
              </a:pPr>
              <a:r>
                <a:rPr lang="en-US" sz="1400" b="1" dirty="0">
                  <a:latin typeface="Dreaming Outloud Pro" panose="03050502040302030504" pitchFamily="66" charset="0"/>
                  <a:cs typeface="Dreaming Outloud Pro" panose="03050502040302030504" pitchFamily="66" charset="0"/>
                </a:rPr>
                <a:t>$18,475 Total</a:t>
              </a:r>
            </a:p>
            <a:p>
              <a:pPr algn="ctr">
                <a:lnSpc>
                  <a:spcPct val="80000"/>
                </a:lnSpc>
              </a:pPr>
              <a:endParaRPr lang="en-US" sz="1400" b="1" dirty="0">
                <a:latin typeface="Dreaming Outloud Pro" panose="03050502040302030504" pitchFamily="66" charset="0"/>
                <a:cs typeface="Dreaming Outloud Pro" panose="03050502040302030504" pitchFamily="66" charset="0"/>
              </a:endParaRPr>
            </a:p>
            <a:p>
              <a:pPr algn="ctr">
                <a:lnSpc>
                  <a:spcPct val="80000"/>
                </a:lnSpc>
              </a:pPr>
              <a:r>
                <a:rPr lang="en-US" sz="1400" b="1" dirty="0">
                  <a:latin typeface="Dreaming Outloud Pro" panose="03050502040302030504" pitchFamily="66" charset="0"/>
                  <a:cs typeface="Dreaming Outloud Pro" panose="03050502040302030504" pitchFamily="66" charset="0"/>
                </a:rPr>
                <a:t>$112,525 LOC</a:t>
              </a:r>
            </a:p>
            <a:p>
              <a:endParaRPr lang="en-US" sz="1400" dirty="0">
                <a:latin typeface="Dreaming Outloud Pro" panose="03050502040302030504" pitchFamily="66" charset="0"/>
                <a:cs typeface="Dreaming Outloud Pro" panose="03050502040302030504" pitchFamily="66" charset="0"/>
              </a:endParaRPr>
            </a:p>
          </p:txBody>
        </p:sp>
      </p:grpSp>
      <p:sp>
        <p:nvSpPr>
          <p:cNvPr id="20" name="Rectangle 19">
            <a:extLst>
              <a:ext uri="{FF2B5EF4-FFF2-40B4-BE49-F238E27FC236}">
                <a16:creationId xmlns:a16="http://schemas.microsoft.com/office/drawing/2014/main" id="{317C43DA-3FFF-61A2-24BB-00D53FCE9E7E}"/>
              </a:ext>
            </a:extLst>
          </p:cNvPr>
          <p:cNvSpPr/>
          <p:nvPr/>
        </p:nvSpPr>
        <p:spPr>
          <a:xfrm>
            <a:off x="6545045" y="837369"/>
            <a:ext cx="1157689"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HECM ARM</a:t>
            </a:r>
          </a:p>
        </p:txBody>
      </p:sp>
    </p:spTree>
    <p:extLst>
      <p:ext uri="{BB962C8B-B14F-4D97-AF65-F5344CB8AC3E}">
        <p14:creationId xmlns:p14="http://schemas.microsoft.com/office/powerpoint/2010/main" val="158043575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0ECF3-44E1-A961-6FAA-5D5FBCFBC88C}"/>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2343ECD6-1B4D-09F1-A9C8-68169DDBEDC7}"/>
              </a:ext>
            </a:extLst>
          </p:cNvPr>
          <p:cNvSpPr txBox="1">
            <a:spLocks/>
          </p:cNvSpPr>
          <p:nvPr/>
        </p:nvSpPr>
        <p:spPr>
          <a:xfrm>
            <a:off x="486450" y="0"/>
            <a:ext cx="5776031" cy="51434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TIME FOR NUMBERS – OPTION 2</a:t>
            </a:r>
          </a:p>
          <a:p>
            <a:pPr algn="l">
              <a:lnSpc>
                <a:spcPct val="100000"/>
              </a:lnSpc>
              <a:spcBef>
                <a:spcPts val="500"/>
              </a:spcBef>
            </a:pPr>
            <a:endParaRPr lang="en-US" sz="24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500"/>
              </a:spcBef>
              <a:buFont typeface="Arial" panose="020B0604020202020204" pitchFamily="34" charset="0"/>
              <a:buChar char="•"/>
            </a:pPr>
            <a:r>
              <a:rPr lang="en-US" sz="1400" i="1" dirty="0">
                <a:solidFill>
                  <a:srgbClr val="343433"/>
                </a:solidFill>
                <a:latin typeface="Arial" panose="020B0604020202020204" pitchFamily="34" charset="0"/>
                <a:cs typeface="Arial" panose="020B0604020202020204" pitchFamily="34" charset="0"/>
              </a:rPr>
              <a:t>Now I want to move to the other side of the sheet. At the top, please write down 8.99%. Below the line, please write down 7.81% again and put INT next to it. The reason it is the same as the top number is because this is a fixed product, so the interest rate won’t change. </a:t>
            </a:r>
          </a:p>
          <a:p>
            <a:pPr marL="285750" indent="-285750" algn="l">
              <a:lnSpc>
                <a:spcPct val="100000"/>
              </a:lnSpc>
              <a:spcBef>
                <a:spcPts val="500"/>
              </a:spcBef>
              <a:buFont typeface="Arial" panose="020B0604020202020204" pitchFamily="34" charset="0"/>
              <a:buChar char="•"/>
            </a:pPr>
            <a:r>
              <a:rPr lang="en-US" sz="1400" i="1" dirty="0">
                <a:solidFill>
                  <a:srgbClr val="343433"/>
                </a:solidFill>
                <a:latin typeface="Arial" panose="020B0604020202020204" pitchFamily="34" charset="0"/>
                <a:cs typeface="Arial" panose="020B0604020202020204" pitchFamily="34" charset="0"/>
              </a:rPr>
              <a:t>Below that please write down $248,500 and put max loan amount next to it. This is the maximum I am allowed to lend you on this product.</a:t>
            </a:r>
          </a:p>
          <a:p>
            <a:pPr marL="285750" indent="-285750" algn="l">
              <a:lnSpc>
                <a:spcPct val="100000"/>
              </a:lnSpc>
              <a:spcBef>
                <a:spcPts val="500"/>
              </a:spcBef>
              <a:buFont typeface="Arial" panose="020B0604020202020204" pitchFamily="34" charset="0"/>
              <a:buChar char="•"/>
            </a:pPr>
            <a:r>
              <a:rPr lang="en-US" sz="1400" i="1" dirty="0">
                <a:solidFill>
                  <a:srgbClr val="343433"/>
                </a:solidFill>
                <a:latin typeface="Arial" panose="020B0604020202020204" pitchFamily="34" charset="0"/>
                <a:cs typeface="Arial" panose="020B0604020202020204" pitchFamily="34" charset="0"/>
              </a:rPr>
              <a:t>Below that I want you to write down the same fees, $9,940, $2,681 and $12,621 total.</a:t>
            </a:r>
          </a:p>
          <a:p>
            <a:pPr marL="285750" indent="-285750" algn="l">
              <a:lnSpc>
                <a:spcPct val="100000"/>
              </a:lnSpc>
              <a:spcBef>
                <a:spcPts val="500"/>
              </a:spcBef>
              <a:buFont typeface="Arial" panose="020B0604020202020204" pitchFamily="34" charset="0"/>
              <a:buChar char="•"/>
            </a:pPr>
            <a:r>
              <a:rPr lang="en-US" sz="1400" i="1" dirty="0">
                <a:solidFill>
                  <a:srgbClr val="343433"/>
                </a:solidFill>
                <a:latin typeface="Arial" panose="020B0604020202020204" pitchFamily="34" charset="0"/>
                <a:cs typeface="Arial" panose="020B0604020202020204" pitchFamily="34" charset="0"/>
              </a:rPr>
              <a:t>Below that, I want you to write down $150,469. This is the cash you would receive after the loan closes, since this is a fixed rate loan there is no line of credit, you get all the loan proceeds upfront</a:t>
            </a:r>
            <a:r>
              <a:rPr lang="en-US" sz="1600" i="1" dirty="0">
                <a:solidFill>
                  <a:srgbClr val="343433"/>
                </a:solidFill>
                <a:latin typeface="Arial" panose="020B0604020202020204" pitchFamily="34" charset="0"/>
                <a:cs typeface="Arial" panose="020B0604020202020204" pitchFamily="34" charset="0"/>
              </a:rPr>
              <a:t>.</a:t>
            </a:r>
          </a:p>
        </p:txBody>
      </p:sp>
      <p:pic>
        <p:nvPicPr>
          <p:cNvPr id="33" name="Picture 32">
            <a:extLst>
              <a:ext uri="{FF2B5EF4-FFF2-40B4-BE49-F238E27FC236}">
                <a16:creationId xmlns:a16="http://schemas.microsoft.com/office/drawing/2014/main" id="{1A5979B8-59F1-8E21-25D6-F230E11A7DB4}"/>
              </a:ext>
            </a:extLst>
          </p:cNvPr>
          <p:cNvPicPr>
            <a:picLocks noChangeAspect="1"/>
          </p:cNvPicPr>
          <p:nvPr/>
        </p:nvPicPr>
        <p:blipFill>
          <a:blip r:embed="rId3"/>
          <a:srcRect r="74247"/>
          <a:stretch>
            <a:fillRect/>
          </a:stretch>
        </p:blipFill>
        <p:spPr>
          <a:xfrm>
            <a:off x="-148319" y="-167463"/>
            <a:ext cx="395526" cy="5447081"/>
          </a:xfrm>
          <a:prstGeom prst="rect">
            <a:avLst/>
          </a:prstGeom>
        </p:spPr>
      </p:pic>
      <p:grpSp>
        <p:nvGrpSpPr>
          <p:cNvPr id="5" name="Group 4">
            <a:extLst>
              <a:ext uri="{FF2B5EF4-FFF2-40B4-BE49-F238E27FC236}">
                <a16:creationId xmlns:a16="http://schemas.microsoft.com/office/drawing/2014/main" id="{7E219743-43C9-9F2B-D0BC-45571D4220CD}"/>
              </a:ext>
            </a:extLst>
          </p:cNvPr>
          <p:cNvGrpSpPr/>
          <p:nvPr/>
        </p:nvGrpSpPr>
        <p:grpSpPr>
          <a:xfrm>
            <a:off x="6470420" y="278865"/>
            <a:ext cx="2323727" cy="4033830"/>
            <a:chOff x="514109" y="143380"/>
            <a:chExt cx="2323727" cy="4033830"/>
          </a:xfrm>
        </p:grpSpPr>
        <p:grpSp>
          <p:nvGrpSpPr>
            <p:cNvPr id="15" name="Group 14">
              <a:extLst>
                <a:ext uri="{FF2B5EF4-FFF2-40B4-BE49-F238E27FC236}">
                  <a16:creationId xmlns:a16="http://schemas.microsoft.com/office/drawing/2014/main" id="{56707D6D-9690-0EC7-7D4C-32642722C303}"/>
                </a:ext>
              </a:extLst>
            </p:cNvPr>
            <p:cNvGrpSpPr/>
            <p:nvPr/>
          </p:nvGrpSpPr>
          <p:grpSpPr>
            <a:xfrm>
              <a:off x="514109" y="143380"/>
              <a:ext cx="2323727" cy="4033830"/>
              <a:chOff x="981272" y="765117"/>
              <a:chExt cx="2323727" cy="3485591"/>
            </a:xfrm>
          </p:grpSpPr>
          <p:grpSp>
            <p:nvGrpSpPr>
              <p:cNvPr id="18" name="Group 17">
                <a:extLst>
                  <a:ext uri="{FF2B5EF4-FFF2-40B4-BE49-F238E27FC236}">
                    <a16:creationId xmlns:a16="http://schemas.microsoft.com/office/drawing/2014/main" id="{2E762240-3F23-626E-2117-2725D139A5B6}"/>
                  </a:ext>
                </a:extLst>
              </p:cNvPr>
              <p:cNvGrpSpPr/>
              <p:nvPr/>
            </p:nvGrpSpPr>
            <p:grpSpPr>
              <a:xfrm>
                <a:off x="981272" y="765117"/>
                <a:ext cx="2323727" cy="3485591"/>
                <a:chOff x="3214107" y="1282672"/>
                <a:chExt cx="2323727" cy="3485591"/>
              </a:xfrm>
            </p:grpSpPr>
            <p:pic>
              <p:nvPicPr>
                <p:cNvPr id="20" name="Picture 19" descr="A close-up of a graph paper">
                  <a:extLst>
                    <a:ext uri="{FF2B5EF4-FFF2-40B4-BE49-F238E27FC236}">
                      <a16:creationId xmlns:a16="http://schemas.microsoft.com/office/drawing/2014/main" id="{D893A700-08E4-F22B-5F39-E2B497AAB3A7}"/>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214107" y="1282672"/>
                  <a:ext cx="2323727" cy="3485591"/>
                </a:xfrm>
                <a:prstGeom prst="rect">
                  <a:avLst/>
                </a:prstGeom>
              </p:spPr>
            </p:pic>
            <p:cxnSp>
              <p:nvCxnSpPr>
                <p:cNvPr id="21" name="Straight Connector 20">
                  <a:extLst>
                    <a:ext uri="{FF2B5EF4-FFF2-40B4-BE49-F238E27FC236}">
                      <a16:creationId xmlns:a16="http://schemas.microsoft.com/office/drawing/2014/main" id="{30E9E0DC-5384-5F4C-AC1D-D5F68CCA9C60}"/>
                    </a:ext>
                  </a:extLst>
                </p:cNvPr>
                <p:cNvCxnSpPr>
                  <a:cxnSpLocks/>
                </p:cNvCxnSpPr>
                <p:nvPr/>
              </p:nvCxnSpPr>
              <p:spPr>
                <a:xfrm>
                  <a:off x="3401292" y="2022762"/>
                  <a:ext cx="194656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B72CD76-CEFA-78B2-03BC-B034E035199A}"/>
                    </a:ext>
                  </a:extLst>
                </p:cNvPr>
                <p:cNvCxnSpPr/>
                <p:nvPr/>
              </p:nvCxnSpPr>
              <p:spPr bwMode="auto">
                <a:xfrm>
                  <a:off x="4374574" y="1774421"/>
                  <a:ext cx="0" cy="2708910"/>
                </a:xfrm>
                <a:prstGeom prst="line">
                  <a:avLst/>
                </a:prstGeom>
                <a:noFill/>
                <a:ln w="38100" cap="flat" cmpd="sng" algn="ctr">
                  <a:solidFill>
                    <a:schemeClr val="tx1"/>
                  </a:solidFill>
                  <a:prstDash val="solid"/>
                  <a:round/>
                  <a:headEnd type="none" w="med" len="med"/>
                  <a:tailEnd type="none" w="med" len="med"/>
                </a:ln>
                <a:effectLst/>
              </p:spPr>
            </p:cxnSp>
          </p:grpSp>
          <p:sp>
            <p:nvSpPr>
              <p:cNvPr id="19" name="Rectangle 18">
                <a:extLst>
                  <a:ext uri="{FF2B5EF4-FFF2-40B4-BE49-F238E27FC236}">
                    <a16:creationId xmlns:a16="http://schemas.microsoft.com/office/drawing/2014/main" id="{47759A46-C0D1-E9DB-BA2F-2748B565B359}"/>
                  </a:ext>
                </a:extLst>
              </p:cNvPr>
              <p:cNvSpPr/>
              <p:nvPr/>
            </p:nvSpPr>
            <p:spPr>
              <a:xfrm>
                <a:off x="1121720" y="1478440"/>
                <a:ext cx="1051057" cy="2760526"/>
              </a:xfrm>
              <a:prstGeom prst="rect">
                <a:avLst/>
              </a:prstGeom>
            </p:spPr>
            <p:txBody>
              <a:bodyPr wrap="square">
                <a:spAutoFit/>
              </a:bodyPr>
              <a:lstStyle/>
              <a:p>
                <a:pPr algn="ctr"/>
                <a:r>
                  <a:rPr lang="en-US" sz="1400" b="1" dirty="0">
                    <a:latin typeface="Dreaming Outloud Pro" panose="03050502040302030504" pitchFamily="66" charset="0"/>
                    <a:cs typeface="Dreaming Outloud Pro" panose="03050502040302030504" pitchFamily="66" charset="0"/>
                  </a:rPr>
                  <a:t>5.5% - Interest</a:t>
                </a:r>
              </a:p>
              <a:p>
                <a:pPr algn="ctr"/>
                <a:r>
                  <a:rPr lang="en-US" sz="1400" b="1" dirty="0">
                    <a:latin typeface="Dreaming Outloud Pro" panose="03050502040302030504" pitchFamily="66" charset="0"/>
                    <a:cs typeface="Dreaming Outloud Pro" panose="03050502040302030504" pitchFamily="66" charset="0"/>
                  </a:rPr>
                  <a:t>$216,000</a:t>
                </a:r>
              </a:p>
              <a:p>
                <a:pPr algn="ctr">
                  <a:lnSpc>
                    <a:spcPct val="80000"/>
                  </a:lnSpc>
                </a:pPr>
                <a:r>
                  <a:rPr lang="en-US" sz="1400" b="1" dirty="0">
                    <a:latin typeface="Dreaming Outloud Pro" panose="03050502040302030504" pitchFamily="66" charset="0"/>
                    <a:cs typeface="Dreaming Outloud Pro" panose="03050502040302030504" pitchFamily="66" charset="0"/>
                  </a:rPr>
                  <a:t>Max loan amount</a:t>
                </a:r>
              </a:p>
              <a:p>
                <a:pPr algn="ctr">
                  <a:lnSpc>
                    <a:spcPct val="80000"/>
                  </a:lnSpc>
                </a:pPr>
                <a:endParaRPr lang="en-US" sz="1400" b="1" dirty="0">
                  <a:latin typeface="Dreaming Outloud Pro" panose="03050502040302030504" pitchFamily="66" charset="0"/>
                  <a:cs typeface="Dreaming Outloud Pro" panose="03050502040302030504" pitchFamily="66" charset="0"/>
                </a:endParaRPr>
              </a:p>
              <a:p>
                <a:pPr algn="ctr">
                  <a:lnSpc>
                    <a:spcPct val="80000"/>
                  </a:lnSpc>
                </a:pPr>
                <a:r>
                  <a:rPr lang="en-US" sz="1400" b="1" dirty="0">
                    <a:latin typeface="Dreaming Outloud Pro" panose="03050502040302030504" pitchFamily="66" charset="0"/>
                    <a:cs typeface="Dreaming Outloud Pro" panose="03050502040302030504" pitchFamily="66" charset="0"/>
                  </a:rPr>
                  <a:t>$6,000 OF</a:t>
                </a:r>
              </a:p>
              <a:p>
                <a:pPr algn="ctr">
                  <a:lnSpc>
                    <a:spcPct val="80000"/>
                  </a:lnSpc>
                </a:pPr>
                <a:r>
                  <a:rPr lang="en-US" sz="1400" b="1" dirty="0">
                    <a:latin typeface="Dreaming Outloud Pro" panose="03050502040302030504" pitchFamily="66" charset="0"/>
                    <a:cs typeface="Dreaming Outloud Pro" panose="03050502040302030504" pitchFamily="66" charset="0"/>
                  </a:rPr>
                  <a:t>$10,000 MIP</a:t>
                </a:r>
              </a:p>
              <a:p>
                <a:pPr algn="ctr">
                  <a:lnSpc>
                    <a:spcPct val="80000"/>
                  </a:lnSpc>
                </a:pPr>
                <a:r>
                  <a:rPr lang="en-US" sz="1400" b="1" dirty="0">
                    <a:latin typeface="Dreaming Outloud Pro" panose="03050502040302030504" pitchFamily="66" charset="0"/>
                    <a:cs typeface="Dreaming Outloud Pro" panose="03050502040302030504" pitchFamily="66" charset="0"/>
                  </a:rPr>
                  <a:t>$2,475 3</a:t>
                </a:r>
                <a:r>
                  <a:rPr lang="en-US" sz="1400" b="1" baseline="30000" dirty="0">
                    <a:latin typeface="Dreaming Outloud Pro" panose="03050502040302030504" pitchFamily="66" charset="0"/>
                    <a:cs typeface="Dreaming Outloud Pro" panose="03050502040302030504" pitchFamily="66" charset="0"/>
                  </a:rPr>
                  <a:t>rd</a:t>
                </a:r>
                <a:r>
                  <a:rPr lang="en-US" sz="1400" b="1" dirty="0">
                    <a:latin typeface="Dreaming Outloud Pro" panose="03050502040302030504" pitchFamily="66" charset="0"/>
                    <a:cs typeface="Dreaming Outloud Pro" panose="03050502040302030504" pitchFamily="66" charset="0"/>
                  </a:rPr>
                  <a:t> Party Fees</a:t>
                </a:r>
              </a:p>
              <a:p>
                <a:pPr algn="ctr">
                  <a:lnSpc>
                    <a:spcPct val="80000"/>
                  </a:lnSpc>
                </a:pPr>
                <a:r>
                  <a:rPr lang="en-US" sz="1400" b="1" dirty="0">
                    <a:latin typeface="Dreaming Outloud Pro" panose="03050502040302030504" pitchFamily="66" charset="0"/>
                    <a:cs typeface="Dreaming Outloud Pro" panose="03050502040302030504" pitchFamily="66" charset="0"/>
                  </a:rPr>
                  <a:t>$18,475</a:t>
                </a:r>
              </a:p>
              <a:p>
                <a:pPr algn="ctr">
                  <a:lnSpc>
                    <a:spcPct val="80000"/>
                  </a:lnSpc>
                </a:pPr>
                <a:r>
                  <a:rPr lang="en-US" sz="1400" b="1" dirty="0">
                    <a:latin typeface="Dreaming Outloud Pro" panose="03050502040302030504" pitchFamily="66" charset="0"/>
                    <a:cs typeface="Dreaming Outloud Pro" panose="03050502040302030504" pitchFamily="66" charset="0"/>
                  </a:rPr>
                  <a:t>Total</a:t>
                </a:r>
              </a:p>
              <a:p>
                <a:pPr algn="ctr">
                  <a:lnSpc>
                    <a:spcPct val="80000"/>
                  </a:lnSpc>
                </a:pPr>
                <a:endParaRPr lang="en-US" sz="1400" b="1" dirty="0">
                  <a:latin typeface="Dreaming Outloud Pro" panose="03050502040302030504" pitchFamily="66" charset="0"/>
                  <a:cs typeface="Dreaming Outloud Pro" panose="03050502040302030504" pitchFamily="66" charset="0"/>
                </a:endParaRPr>
              </a:p>
              <a:p>
                <a:pPr algn="ctr">
                  <a:lnSpc>
                    <a:spcPct val="80000"/>
                  </a:lnSpc>
                </a:pPr>
                <a:r>
                  <a:rPr lang="en-US" sz="1400" b="1" dirty="0">
                    <a:latin typeface="Dreaming Outloud Pro" panose="03050502040302030504" pitchFamily="66" charset="0"/>
                    <a:cs typeface="Dreaming Outloud Pro" panose="03050502040302030504" pitchFamily="66" charset="0"/>
                  </a:rPr>
                  <a:t>$112,525 LOC</a:t>
                </a:r>
              </a:p>
              <a:p>
                <a:endParaRPr lang="en-US" sz="1400" dirty="0">
                  <a:latin typeface="Dreaming Outloud Pro" panose="03050502040302030504" pitchFamily="66" charset="0"/>
                  <a:cs typeface="Dreaming Outloud Pro" panose="03050502040302030504" pitchFamily="66" charset="0"/>
                </a:endParaRPr>
              </a:p>
            </p:txBody>
          </p:sp>
        </p:grpSp>
        <p:sp>
          <p:nvSpPr>
            <p:cNvPr id="16" name="Rectangle 15">
              <a:extLst>
                <a:ext uri="{FF2B5EF4-FFF2-40B4-BE49-F238E27FC236}">
                  <a16:creationId xmlns:a16="http://schemas.microsoft.com/office/drawing/2014/main" id="{F3F956CF-EC51-E78D-3A1E-E48BE5F756A7}"/>
                </a:ext>
              </a:extLst>
            </p:cNvPr>
            <p:cNvSpPr/>
            <p:nvPr/>
          </p:nvSpPr>
          <p:spPr>
            <a:xfrm>
              <a:off x="1959389" y="704530"/>
              <a:ext cx="702436" cy="369332"/>
            </a:xfrm>
            <a:prstGeom prst="rect">
              <a:avLst/>
            </a:prstGeom>
          </p:spPr>
          <p:txBody>
            <a:bodyPr wrap="none">
              <a:spAutoFit/>
            </a:bodyPr>
            <a:lstStyle/>
            <a:p>
              <a:r>
                <a:rPr lang="en-US" sz="1800" b="1" dirty="0">
                  <a:latin typeface="Dreaming Outloud Pro" panose="03050502040302030504" pitchFamily="66" charset="0"/>
                  <a:cs typeface="Dreaming Outloud Pro" panose="03050502040302030504" pitchFamily="66" charset="0"/>
                </a:rPr>
                <a:t>SEQ +</a:t>
              </a:r>
            </a:p>
          </p:txBody>
        </p:sp>
        <p:sp>
          <p:nvSpPr>
            <p:cNvPr id="17" name="Rectangle 16">
              <a:extLst>
                <a:ext uri="{FF2B5EF4-FFF2-40B4-BE49-F238E27FC236}">
                  <a16:creationId xmlns:a16="http://schemas.microsoft.com/office/drawing/2014/main" id="{CB884F0E-C236-7208-8DE0-02666268BFAD}"/>
                </a:ext>
              </a:extLst>
            </p:cNvPr>
            <p:cNvSpPr/>
            <p:nvPr/>
          </p:nvSpPr>
          <p:spPr>
            <a:xfrm>
              <a:off x="1679247" y="989825"/>
              <a:ext cx="1051057" cy="2850011"/>
            </a:xfrm>
            <a:prstGeom prst="rect">
              <a:avLst/>
            </a:prstGeom>
          </p:spPr>
          <p:txBody>
            <a:bodyPr wrap="square">
              <a:spAutoFit/>
            </a:bodyPr>
            <a:lstStyle/>
            <a:p>
              <a:pPr algn="ctr"/>
              <a:r>
                <a:rPr lang="en-US" sz="1400" b="1" dirty="0">
                  <a:latin typeface="Dreaming Outloud Pro" panose="03050502040302030504" pitchFamily="66" charset="0"/>
                  <a:cs typeface="Dreaming Outloud Pro" panose="03050502040302030504" pitchFamily="66" charset="0"/>
                </a:rPr>
                <a:t>8.99% - Interest</a:t>
              </a:r>
            </a:p>
            <a:p>
              <a:pPr algn="ctr"/>
              <a:r>
                <a:rPr lang="en-US" sz="1400" b="1" dirty="0">
                  <a:latin typeface="Dreaming Outloud Pro" panose="03050502040302030504" pitchFamily="66" charset="0"/>
                  <a:cs typeface="Dreaming Outloud Pro" panose="03050502040302030504" pitchFamily="66" charset="0"/>
                </a:rPr>
                <a:t>$248,500</a:t>
              </a:r>
            </a:p>
            <a:p>
              <a:pPr algn="ctr">
                <a:lnSpc>
                  <a:spcPct val="80000"/>
                </a:lnSpc>
              </a:pPr>
              <a:r>
                <a:rPr lang="en-US" sz="1400" b="1" dirty="0">
                  <a:latin typeface="Dreaming Outloud Pro" panose="03050502040302030504" pitchFamily="66" charset="0"/>
                  <a:cs typeface="Dreaming Outloud Pro" panose="03050502040302030504" pitchFamily="66" charset="0"/>
                </a:rPr>
                <a:t>Max loan amount</a:t>
              </a:r>
            </a:p>
            <a:p>
              <a:pPr algn="ctr">
                <a:lnSpc>
                  <a:spcPct val="80000"/>
                </a:lnSpc>
              </a:pPr>
              <a:r>
                <a:rPr lang="en-US" sz="1400" b="1" dirty="0">
                  <a:latin typeface="Dreaming Outloud Pro" panose="03050502040302030504" pitchFamily="66" charset="0"/>
                  <a:cs typeface="Dreaming Outloud Pro" panose="03050502040302030504" pitchFamily="66" charset="0"/>
                </a:rPr>
                <a:t>$9.940 OF</a:t>
              </a:r>
            </a:p>
            <a:p>
              <a:pPr algn="ctr">
                <a:lnSpc>
                  <a:spcPct val="80000"/>
                </a:lnSpc>
              </a:pPr>
              <a:endParaRPr lang="en-US" sz="1400" b="1" dirty="0">
                <a:latin typeface="Dreaming Outloud Pro" panose="03050502040302030504" pitchFamily="66" charset="0"/>
                <a:cs typeface="Dreaming Outloud Pro" panose="03050502040302030504" pitchFamily="66" charset="0"/>
              </a:endParaRPr>
            </a:p>
            <a:p>
              <a:pPr algn="ctr">
                <a:lnSpc>
                  <a:spcPct val="80000"/>
                </a:lnSpc>
              </a:pPr>
              <a:r>
                <a:rPr lang="en-US" sz="1400" b="1" dirty="0">
                  <a:latin typeface="Dreaming Outloud Pro" panose="03050502040302030504" pitchFamily="66" charset="0"/>
                  <a:cs typeface="Dreaming Outloud Pro" panose="03050502040302030504" pitchFamily="66" charset="0"/>
                </a:rPr>
                <a:t>$2,681 3</a:t>
              </a:r>
              <a:r>
                <a:rPr lang="en-US" sz="1400" b="1" baseline="30000" dirty="0">
                  <a:latin typeface="Dreaming Outloud Pro" panose="03050502040302030504" pitchFamily="66" charset="0"/>
                  <a:cs typeface="Dreaming Outloud Pro" panose="03050502040302030504" pitchFamily="66" charset="0"/>
                </a:rPr>
                <a:t>rd</a:t>
              </a:r>
              <a:r>
                <a:rPr lang="en-US" sz="1400" b="1" dirty="0">
                  <a:latin typeface="Dreaming Outloud Pro" panose="03050502040302030504" pitchFamily="66" charset="0"/>
                  <a:cs typeface="Dreaming Outloud Pro" panose="03050502040302030504" pitchFamily="66" charset="0"/>
                </a:rPr>
                <a:t> Party Fees</a:t>
              </a:r>
            </a:p>
            <a:p>
              <a:pPr algn="ctr">
                <a:lnSpc>
                  <a:spcPct val="80000"/>
                </a:lnSpc>
              </a:pPr>
              <a:r>
                <a:rPr lang="en-US" sz="1400" b="1" dirty="0">
                  <a:latin typeface="Dreaming Outloud Pro" panose="03050502040302030504" pitchFamily="66" charset="0"/>
                  <a:cs typeface="Dreaming Outloud Pro" panose="03050502040302030504" pitchFamily="66" charset="0"/>
                </a:rPr>
                <a:t>$12,621 Total</a:t>
              </a:r>
            </a:p>
            <a:p>
              <a:pPr algn="ctr">
                <a:lnSpc>
                  <a:spcPct val="80000"/>
                </a:lnSpc>
              </a:pPr>
              <a:endParaRPr lang="en-US" sz="1400" b="1" dirty="0">
                <a:latin typeface="Dreaming Outloud Pro" panose="03050502040302030504" pitchFamily="66" charset="0"/>
                <a:cs typeface="Dreaming Outloud Pro" panose="03050502040302030504" pitchFamily="66" charset="0"/>
              </a:endParaRPr>
            </a:p>
            <a:p>
              <a:pPr algn="ctr">
                <a:lnSpc>
                  <a:spcPct val="80000"/>
                </a:lnSpc>
              </a:pPr>
              <a:r>
                <a:rPr lang="en-US" sz="1400" b="1" dirty="0">
                  <a:latin typeface="Dreaming Outloud Pro" panose="03050502040302030504" pitchFamily="66" charset="0"/>
                  <a:cs typeface="Dreaming Outloud Pro" panose="03050502040302030504" pitchFamily="66" charset="0"/>
                </a:rPr>
                <a:t>$150,469 Cash</a:t>
              </a:r>
            </a:p>
            <a:p>
              <a:endParaRPr lang="en-US" sz="1400" dirty="0">
                <a:latin typeface="Dreaming Outloud Pro" panose="03050502040302030504" pitchFamily="66" charset="0"/>
                <a:cs typeface="Dreaming Outloud Pro" panose="03050502040302030504" pitchFamily="66" charset="0"/>
              </a:endParaRPr>
            </a:p>
          </p:txBody>
        </p:sp>
      </p:grpSp>
      <p:sp>
        <p:nvSpPr>
          <p:cNvPr id="23" name="Rectangle 22">
            <a:extLst>
              <a:ext uri="{FF2B5EF4-FFF2-40B4-BE49-F238E27FC236}">
                <a16:creationId xmlns:a16="http://schemas.microsoft.com/office/drawing/2014/main" id="{2991DF6B-556D-AF50-9AB3-F4F1B4F21AEC}"/>
              </a:ext>
            </a:extLst>
          </p:cNvPr>
          <p:cNvSpPr/>
          <p:nvPr/>
        </p:nvSpPr>
        <p:spPr>
          <a:xfrm>
            <a:off x="6550072" y="852418"/>
            <a:ext cx="1157689"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HECM ARM</a:t>
            </a:r>
          </a:p>
        </p:txBody>
      </p:sp>
    </p:spTree>
    <p:extLst>
      <p:ext uri="{BB962C8B-B14F-4D97-AF65-F5344CB8AC3E}">
        <p14:creationId xmlns:p14="http://schemas.microsoft.com/office/powerpoint/2010/main" val="42196647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66F8A-E884-D189-650F-518D97314134}"/>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48D7A519-DFD9-C976-FD9E-CCC47F7467A5}"/>
              </a:ext>
            </a:extLst>
          </p:cNvPr>
          <p:cNvSpPr txBox="1">
            <a:spLocks/>
          </p:cNvSpPr>
          <p:nvPr/>
        </p:nvSpPr>
        <p:spPr>
          <a:xfrm>
            <a:off x="486450" y="0"/>
            <a:ext cx="5233629" cy="51434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Time for Numbers</a:t>
            </a:r>
            <a:endParaRPr lang="en-US" sz="32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i="1" dirty="0">
                <a:solidFill>
                  <a:srgbClr val="343433"/>
                </a:solidFill>
                <a:latin typeface="Arial" panose="020B0604020202020204" pitchFamily="34" charset="0"/>
                <a:cs typeface="Arial" panose="020B0604020202020204" pitchFamily="34" charset="0"/>
              </a:rPr>
              <a:t>These are the two programs that I came up with based on what you were trying to accomplish. </a:t>
            </a:r>
          </a:p>
          <a:p>
            <a:pPr marL="285750" indent="-285750" algn="l">
              <a:lnSpc>
                <a:spcPct val="100000"/>
              </a:lnSpc>
              <a:spcBef>
                <a:spcPts val="500"/>
              </a:spcBef>
              <a:buFont typeface="Arial" panose="020B0604020202020204" pitchFamily="34" charset="0"/>
              <a:buChar char="•"/>
            </a:pPr>
            <a:r>
              <a:rPr lang="en-US" i="1" dirty="0">
                <a:solidFill>
                  <a:srgbClr val="343433"/>
                </a:solidFill>
                <a:latin typeface="Arial" panose="020B0604020202020204" pitchFamily="34" charset="0"/>
                <a:cs typeface="Arial" panose="020B0604020202020204" pitchFamily="34" charset="0"/>
              </a:rPr>
              <a:t>Looking at the two options, which one do you prefer? </a:t>
            </a:r>
          </a:p>
          <a:p>
            <a:pPr marL="285750" indent="-285750" algn="l">
              <a:lnSpc>
                <a:spcPct val="100000"/>
              </a:lnSpc>
              <a:spcBef>
                <a:spcPts val="500"/>
              </a:spcBef>
              <a:buFont typeface="Arial" panose="020B0604020202020204" pitchFamily="34" charset="0"/>
              <a:buChar char="•"/>
            </a:pPr>
            <a:r>
              <a:rPr lang="en-US" i="1" dirty="0">
                <a:solidFill>
                  <a:srgbClr val="343433"/>
                </a:solidFill>
                <a:latin typeface="Arial" panose="020B0604020202020204" pitchFamily="34" charset="0"/>
                <a:cs typeface="Arial" panose="020B0604020202020204" pitchFamily="34" charset="0"/>
              </a:rPr>
              <a:t>That is exactly the one I would have picked for you too. Why do you like that product? </a:t>
            </a:r>
          </a:p>
          <a:p>
            <a:pPr marL="285750" indent="-285750" algn="l">
              <a:lnSpc>
                <a:spcPct val="100000"/>
              </a:lnSpc>
              <a:spcBef>
                <a:spcPts val="500"/>
              </a:spcBef>
              <a:buFont typeface="Arial" panose="020B0604020202020204" pitchFamily="34" charset="0"/>
              <a:buChar char="•"/>
            </a:pPr>
            <a:r>
              <a:rPr lang="en-US" i="1" dirty="0">
                <a:solidFill>
                  <a:srgbClr val="343433"/>
                </a:solidFill>
                <a:latin typeface="Arial" panose="020B0604020202020204" pitchFamily="34" charset="0"/>
                <a:cs typeface="Arial" panose="020B0604020202020204" pitchFamily="34" charset="0"/>
              </a:rPr>
              <a:t>Do me a favor, put a big circle around that one.</a:t>
            </a:r>
          </a:p>
        </p:txBody>
      </p:sp>
      <p:pic>
        <p:nvPicPr>
          <p:cNvPr id="33" name="Picture 32">
            <a:extLst>
              <a:ext uri="{FF2B5EF4-FFF2-40B4-BE49-F238E27FC236}">
                <a16:creationId xmlns:a16="http://schemas.microsoft.com/office/drawing/2014/main" id="{C34553FA-631A-B222-3CFD-5FFB2036AEA3}"/>
              </a:ext>
            </a:extLst>
          </p:cNvPr>
          <p:cNvPicPr>
            <a:picLocks noChangeAspect="1"/>
          </p:cNvPicPr>
          <p:nvPr/>
        </p:nvPicPr>
        <p:blipFill>
          <a:blip r:embed="rId3"/>
          <a:srcRect r="74247"/>
          <a:stretch>
            <a:fillRect/>
          </a:stretch>
        </p:blipFill>
        <p:spPr>
          <a:xfrm>
            <a:off x="-148319" y="-167463"/>
            <a:ext cx="395526" cy="5447081"/>
          </a:xfrm>
          <a:prstGeom prst="rect">
            <a:avLst/>
          </a:prstGeom>
        </p:spPr>
      </p:pic>
      <p:grpSp>
        <p:nvGrpSpPr>
          <p:cNvPr id="5" name="Group 4">
            <a:extLst>
              <a:ext uri="{FF2B5EF4-FFF2-40B4-BE49-F238E27FC236}">
                <a16:creationId xmlns:a16="http://schemas.microsoft.com/office/drawing/2014/main" id="{C2826125-A1A0-EBAF-9EA5-BDD0B0DF24AF}"/>
              </a:ext>
            </a:extLst>
          </p:cNvPr>
          <p:cNvGrpSpPr/>
          <p:nvPr/>
        </p:nvGrpSpPr>
        <p:grpSpPr>
          <a:xfrm>
            <a:off x="6423535" y="233036"/>
            <a:ext cx="2323727" cy="4033830"/>
            <a:chOff x="3214107" y="1282672"/>
            <a:chExt cx="2323727" cy="3485591"/>
          </a:xfrm>
        </p:grpSpPr>
        <p:pic>
          <p:nvPicPr>
            <p:cNvPr id="15" name="Picture 14" descr="A close-up of a graph paper">
              <a:extLst>
                <a:ext uri="{FF2B5EF4-FFF2-40B4-BE49-F238E27FC236}">
                  <a16:creationId xmlns:a16="http://schemas.microsoft.com/office/drawing/2014/main" id="{86F7BD20-14BE-CB7E-F252-612EE42DB3B3}"/>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214107" y="1282672"/>
              <a:ext cx="2323727" cy="3485591"/>
            </a:xfrm>
            <a:prstGeom prst="rect">
              <a:avLst/>
            </a:prstGeom>
          </p:spPr>
        </p:pic>
        <p:cxnSp>
          <p:nvCxnSpPr>
            <p:cNvPr id="16" name="Straight Connector 15">
              <a:extLst>
                <a:ext uri="{FF2B5EF4-FFF2-40B4-BE49-F238E27FC236}">
                  <a16:creationId xmlns:a16="http://schemas.microsoft.com/office/drawing/2014/main" id="{93750089-6C3D-EE6B-8E3B-88AF7CC6D846}"/>
                </a:ext>
              </a:extLst>
            </p:cNvPr>
            <p:cNvCxnSpPr>
              <a:cxnSpLocks/>
            </p:cNvCxnSpPr>
            <p:nvPr/>
          </p:nvCxnSpPr>
          <p:spPr>
            <a:xfrm>
              <a:off x="3401292" y="2022762"/>
              <a:ext cx="194656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DCA6560-6330-74AE-1FEA-990EF7651475}"/>
                </a:ext>
              </a:extLst>
            </p:cNvPr>
            <p:cNvCxnSpPr/>
            <p:nvPr/>
          </p:nvCxnSpPr>
          <p:spPr bwMode="auto">
            <a:xfrm>
              <a:off x="4374574" y="1774421"/>
              <a:ext cx="0" cy="2708910"/>
            </a:xfrm>
            <a:prstGeom prst="line">
              <a:avLst/>
            </a:prstGeom>
            <a:noFill/>
            <a:ln w="38100" cap="flat" cmpd="sng" algn="ctr">
              <a:solidFill>
                <a:schemeClr val="tx1"/>
              </a:solidFill>
              <a:prstDash val="solid"/>
              <a:round/>
              <a:headEnd type="none" w="med" len="med"/>
              <a:tailEnd type="none" w="med" len="med"/>
            </a:ln>
            <a:effectLst/>
          </p:spPr>
        </p:cxnSp>
      </p:grpSp>
      <p:sp>
        <p:nvSpPr>
          <p:cNvPr id="18" name="Oval 17">
            <a:extLst>
              <a:ext uri="{FF2B5EF4-FFF2-40B4-BE49-F238E27FC236}">
                <a16:creationId xmlns:a16="http://schemas.microsoft.com/office/drawing/2014/main" id="{EBFC093E-199A-97FA-4E80-C7EA5D2DF85B}"/>
              </a:ext>
            </a:extLst>
          </p:cNvPr>
          <p:cNvSpPr/>
          <p:nvPr/>
        </p:nvSpPr>
        <p:spPr>
          <a:xfrm>
            <a:off x="6340500" y="556468"/>
            <a:ext cx="1274540" cy="3473903"/>
          </a:xfrm>
          <a:custGeom>
            <a:avLst/>
            <a:gdLst>
              <a:gd name="csX0" fmla="*/ 0 w 1274540"/>
              <a:gd name="csY0" fmla="*/ 1736952 h 3473903"/>
              <a:gd name="csX1" fmla="*/ 637270 w 1274540"/>
              <a:gd name="csY1" fmla="*/ 0 h 3473903"/>
              <a:gd name="csX2" fmla="*/ 1274540 w 1274540"/>
              <a:gd name="csY2" fmla="*/ 1736952 h 3473903"/>
              <a:gd name="csX3" fmla="*/ 637270 w 1274540"/>
              <a:gd name="csY3" fmla="*/ 3473904 h 3473903"/>
              <a:gd name="csX4" fmla="*/ 0 w 1274540"/>
              <a:gd name="csY4" fmla="*/ 1736952 h 3473903"/>
            </a:gdLst>
            <a:ahLst/>
            <a:cxnLst>
              <a:cxn ang="0">
                <a:pos x="csX0" y="csY0"/>
              </a:cxn>
              <a:cxn ang="0">
                <a:pos x="csX1" y="csY1"/>
              </a:cxn>
              <a:cxn ang="0">
                <a:pos x="csX2" y="csY2"/>
              </a:cxn>
              <a:cxn ang="0">
                <a:pos x="csX3" y="csY3"/>
              </a:cxn>
              <a:cxn ang="0">
                <a:pos x="csX4" y="csY4"/>
              </a:cxn>
            </a:cxnLst>
            <a:rect l="l" t="t" r="r" b="b"/>
            <a:pathLst>
              <a:path w="1274540" h="3473903" extrusionOk="0">
                <a:moveTo>
                  <a:pt x="0" y="1736952"/>
                </a:moveTo>
                <a:cubicBezTo>
                  <a:pt x="-24273" y="762688"/>
                  <a:pt x="236766" y="18221"/>
                  <a:pt x="637270" y="0"/>
                </a:cubicBezTo>
                <a:cubicBezTo>
                  <a:pt x="1122692" y="28098"/>
                  <a:pt x="1215402" y="779540"/>
                  <a:pt x="1274540" y="1736952"/>
                </a:cubicBezTo>
                <a:cubicBezTo>
                  <a:pt x="1236971" y="2732932"/>
                  <a:pt x="979986" y="3524972"/>
                  <a:pt x="637270" y="3473904"/>
                </a:cubicBezTo>
                <a:cubicBezTo>
                  <a:pt x="206671" y="3430876"/>
                  <a:pt x="138127" y="2762242"/>
                  <a:pt x="0" y="1736952"/>
                </a:cubicBezTo>
                <a:close/>
              </a:path>
            </a:pathLst>
          </a:custGeom>
          <a:noFill/>
          <a:ln w="22225">
            <a:solidFill>
              <a:srgbClr val="FF0000"/>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0A77285-4E5C-101A-85F9-0E7C792AF978}"/>
              </a:ext>
            </a:extLst>
          </p:cNvPr>
          <p:cNvSpPr/>
          <p:nvPr/>
        </p:nvSpPr>
        <p:spPr>
          <a:xfrm>
            <a:off x="7615040" y="1153653"/>
            <a:ext cx="1051057" cy="2850011"/>
          </a:xfrm>
          <a:prstGeom prst="rect">
            <a:avLst/>
          </a:prstGeom>
        </p:spPr>
        <p:txBody>
          <a:bodyPr wrap="square">
            <a:spAutoFit/>
          </a:bodyPr>
          <a:lstStyle/>
          <a:p>
            <a:pPr algn="ctr"/>
            <a:r>
              <a:rPr lang="en-US" sz="1400" b="1" dirty="0">
                <a:latin typeface="Dreaming Outloud Pro" panose="03050502040302030504" pitchFamily="66" charset="0"/>
                <a:cs typeface="Dreaming Outloud Pro" panose="03050502040302030504" pitchFamily="66" charset="0"/>
              </a:rPr>
              <a:t>8.99% - Interest</a:t>
            </a:r>
          </a:p>
          <a:p>
            <a:pPr algn="ctr"/>
            <a:r>
              <a:rPr lang="en-US" sz="1400" b="1" dirty="0">
                <a:latin typeface="Dreaming Outloud Pro" panose="03050502040302030504" pitchFamily="66" charset="0"/>
                <a:cs typeface="Dreaming Outloud Pro" panose="03050502040302030504" pitchFamily="66" charset="0"/>
              </a:rPr>
              <a:t>$248,500</a:t>
            </a:r>
          </a:p>
          <a:p>
            <a:pPr algn="ctr">
              <a:lnSpc>
                <a:spcPct val="80000"/>
              </a:lnSpc>
            </a:pPr>
            <a:r>
              <a:rPr lang="en-US" sz="1400" b="1" dirty="0">
                <a:latin typeface="Dreaming Outloud Pro" panose="03050502040302030504" pitchFamily="66" charset="0"/>
                <a:cs typeface="Dreaming Outloud Pro" panose="03050502040302030504" pitchFamily="66" charset="0"/>
              </a:rPr>
              <a:t>Max loan amount</a:t>
            </a:r>
          </a:p>
          <a:p>
            <a:pPr algn="ctr">
              <a:lnSpc>
                <a:spcPct val="80000"/>
              </a:lnSpc>
            </a:pPr>
            <a:r>
              <a:rPr lang="en-US" sz="1400" b="1" dirty="0">
                <a:latin typeface="Dreaming Outloud Pro" panose="03050502040302030504" pitchFamily="66" charset="0"/>
                <a:cs typeface="Dreaming Outloud Pro" panose="03050502040302030504" pitchFamily="66" charset="0"/>
              </a:rPr>
              <a:t>$9.940 OF</a:t>
            </a:r>
          </a:p>
          <a:p>
            <a:pPr algn="ctr">
              <a:lnSpc>
                <a:spcPct val="80000"/>
              </a:lnSpc>
            </a:pPr>
            <a:endParaRPr lang="en-US" sz="1400" b="1" dirty="0">
              <a:latin typeface="Dreaming Outloud Pro" panose="03050502040302030504" pitchFamily="66" charset="0"/>
              <a:cs typeface="Dreaming Outloud Pro" panose="03050502040302030504" pitchFamily="66" charset="0"/>
            </a:endParaRPr>
          </a:p>
          <a:p>
            <a:pPr algn="ctr">
              <a:lnSpc>
                <a:spcPct val="80000"/>
              </a:lnSpc>
            </a:pPr>
            <a:r>
              <a:rPr lang="en-US" sz="1400" b="1" dirty="0">
                <a:latin typeface="Dreaming Outloud Pro" panose="03050502040302030504" pitchFamily="66" charset="0"/>
                <a:cs typeface="Dreaming Outloud Pro" panose="03050502040302030504" pitchFamily="66" charset="0"/>
              </a:rPr>
              <a:t>$2,681 3</a:t>
            </a:r>
            <a:r>
              <a:rPr lang="en-US" sz="1400" b="1" baseline="30000" dirty="0">
                <a:latin typeface="Dreaming Outloud Pro" panose="03050502040302030504" pitchFamily="66" charset="0"/>
                <a:cs typeface="Dreaming Outloud Pro" panose="03050502040302030504" pitchFamily="66" charset="0"/>
              </a:rPr>
              <a:t>rd</a:t>
            </a:r>
            <a:r>
              <a:rPr lang="en-US" sz="1400" b="1" dirty="0">
                <a:latin typeface="Dreaming Outloud Pro" panose="03050502040302030504" pitchFamily="66" charset="0"/>
                <a:cs typeface="Dreaming Outloud Pro" panose="03050502040302030504" pitchFamily="66" charset="0"/>
              </a:rPr>
              <a:t> Party Fees</a:t>
            </a:r>
          </a:p>
          <a:p>
            <a:pPr algn="ctr">
              <a:lnSpc>
                <a:spcPct val="80000"/>
              </a:lnSpc>
            </a:pPr>
            <a:r>
              <a:rPr lang="en-US" sz="1400" b="1" dirty="0">
                <a:latin typeface="Dreaming Outloud Pro" panose="03050502040302030504" pitchFamily="66" charset="0"/>
                <a:cs typeface="Dreaming Outloud Pro" panose="03050502040302030504" pitchFamily="66" charset="0"/>
              </a:rPr>
              <a:t>$12,621 Total</a:t>
            </a:r>
          </a:p>
          <a:p>
            <a:pPr algn="ctr">
              <a:lnSpc>
                <a:spcPct val="80000"/>
              </a:lnSpc>
            </a:pPr>
            <a:endParaRPr lang="en-US" sz="1400" b="1" dirty="0">
              <a:latin typeface="Dreaming Outloud Pro" panose="03050502040302030504" pitchFamily="66" charset="0"/>
              <a:cs typeface="Dreaming Outloud Pro" panose="03050502040302030504" pitchFamily="66" charset="0"/>
            </a:endParaRPr>
          </a:p>
          <a:p>
            <a:pPr algn="ctr">
              <a:lnSpc>
                <a:spcPct val="80000"/>
              </a:lnSpc>
            </a:pPr>
            <a:r>
              <a:rPr lang="en-US" sz="1400" b="1" dirty="0">
                <a:latin typeface="Dreaming Outloud Pro" panose="03050502040302030504" pitchFamily="66" charset="0"/>
                <a:cs typeface="Dreaming Outloud Pro" panose="03050502040302030504" pitchFamily="66" charset="0"/>
              </a:rPr>
              <a:t>$150,469 Cash</a:t>
            </a:r>
          </a:p>
          <a:p>
            <a:endParaRPr lang="en-US" sz="1400" dirty="0">
              <a:latin typeface="Dreaming Outloud Pro" panose="03050502040302030504" pitchFamily="66" charset="0"/>
              <a:cs typeface="Dreaming Outloud Pro" panose="03050502040302030504" pitchFamily="66" charset="0"/>
            </a:endParaRPr>
          </a:p>
        </p:txBody>
      </p:sp>
      <p:sp>
        <p:nvSpPr>
          <p:cNvPr id="20" name="Rectangle 19">
            <a:extLst>
              <a:ext uri="{FF2B5EF4-FFF2-40B4-BE49-F238E27FC236}">
                <a16:creationId xmlns:a16="http://schemas.microsoft.com/office/drawing/2014/main" id="{1E88ACE0-12DF-682B-4811-5FDBF3E1B864}"/>
              </a:ext>
            </a:extLst>
          </p:cNvPr>
          <p:cNvSpPr/>
          <p:nvPr/>
        </p:nvSpPr>
        <p:spPr>
          <a:xfrm>
            <a:off x="6509577" y="1104204"/>
            <a:ext cx="1051057" cy="3194721"/>
          </a:xfrm>
          <a:prstGeom prst="rect">
            <a:avLst/>
          </a:prstGeom>
        </p:spPr>
        <p:txBody>
          <a:bodyPr wrap="square">
            <a:spAutoFit/>
          </a:bodyPr>
          <a:lstStyle/>
          <a:p>
            <a:pPr algn="ctr"/>
            <a:r>
              <a:rPr lang="en-US" sz="1400" b="1" dirty="0">
                <a:latin typeface="Dreaming Outloud Pro" panose="03050502040302030504" pitchFamily="66" charset="0"/>
                <a:cs typeface="Dreaming Outloud Pro" panose="03050502040302030504" pitchFamily="66" charset="0"/>
              </a:rPr>
              <a:t>5.5% - Interest</a:t>
            </a:r>
          </a:p>
          <a:p>
            <a:pPr algn="ctr"/>
            <a:r>
              <a:rPr lang="en-US" sz="1400" b="1" dirty="0">
                <a:latin typeface="Dreaming Outloud Pro" panose="03050502040302030504" pitchFamily="66" charset="0"/>
                <a:cs typeface="Dreaming Outloud Pro" panose="03050502040302030504" pitchFamily="66" charset="0"/>
              </a:rPr>
              <a:t>$216,000</a:t>
            </a:r>
          </a:p>
          <a:p>
            <a:pPr algn="ctr">
              <a:lnSpc>
                <a:spcPct val="80000"/>
              </a:lnSpc>
            </a:pPr>
            <a:r>
              <a:rPr lang="en-US" sz="1400" b="1" dirty="0">
                <a:latin typeface="Dreaming Outloud Pro" panose="03050502040302030504" pitchFamily="66" charset="0"/>
                <a:cs typeface="Dreaming Outloud Pro" panose="03050502040302030504" pitchFamily="66" charset="0"/>
              </a:rPr>
              <a:t>Max loan amount</a:t>
            </a:r>
          </a:p>
          <a:p>
            <a:pPr algn="ctr">
              <a:lnSpc>
                <a:spcPct val="80000"/>
              </a:lnSpc>
            </a:pPr>
            <a:endParaRPr lang="en-US" sz="1400" b="1" dirty="0">
              <a:latin typeface="Dreaming Outloud Pro" panose="03050502040302030504" pitchFamily="66" charset="0"/>
              <a:cs typeface="Dreaming Outloud Pro" panose="03050502040302030504" pitchFamily="66" charset="0"/>
            </a:endParaRPr>
          </a:p>
          <a:p>
            <a:pPr algn="ctr">
              <a:lnSpc>
                <a:spcPct val="80000"/>
              </a:lnSpc>
            </a:pPr>
            <a:r>
              <a:rPr lang="en-US" sz="1400" b="1" dirty="0">
                <a:latin typeface="Dreaming Outloud Pro" panose="03050502040302030504" pitchFamily="66" charset="0"/>
                <a:cs typeface="Dreaming Outloud Pro" panose="03050502040302030504" pitchFamily="66" charset="0"/>
              </a:rPr>
              <a:t>$6,000 OF</a:t>
            </a:r>
          </a:p>
          <a:p>
            <a:pPr algn="ctr">
              <a:lnSpc>
                <a:spcPct val="80000"/>
              </a:lnSpc>
            </a:pPr>
            <a:r>
              <a:rPr lang="en-US" sz="1400" b="1" dirty="0">
                <a:latin typeface="Dreaming Outloud Pro" panose="03050502040302030504" pitchFamily="66" charset="0"/>
                <a:cs typeface="Dreaming Outloud Pro" panose="03050502040302030504" pitchFamily="66" charset="0"/>
              </a:rPr>
              <a:t>$10,000 MIP</a:t>
            </a:r>
          </a:p>
          <a:p>
            <a:pPr algn="ctr">
              <a:lnSpc>
                <a:spcPct val="80000"/>
              </a:lnSpc>
            </a:pPr>
            <a:r>
              <a:rPr lang="en-US" sz="1400" b="1" dirty="0">
                <a:latin typeface="Dreaming Outloud Pro" panose="03050502040302030504" pitchFamily="66" charset="0"/>
                <a:cs typeface="Dreaming Outloud Pro" panose="03050502040302030504" pitchFamily="66" charset="0"/>
              </a:rPr>
              <a:t>$2,475 3</a:t>
            </a:r>
            <a:r>
              <a:rPr lang="en-US" sz="1400" b="1" baseline="30000" dirty="0">
                <a:latin typeface="Dreaming Outloud Pro" panose="03050502040302030504" pitchFamily="66" charset="0"/>
                <a:cs typeface="Dreaming Outloud Pro" panose="03050502040302030504" pitchFamily="66" charset="0"/>
              </a:rPr>
              <a:t>rd</a:t>
            </a:r>
            <a:r>
              <a:rPr lang="en-US" sz="1400" b="1" dirty="0">
                <a:latin typeface="Dreaming Outloud Pro" panose="03050502040302030504" pitchFamily="66" charset="0"/>
                <a:cs typeface="Dreaming Outloud Pro" panose="03050502040302030504" pitchFamily="66" charset="0"/>
              </a:rPr>
              <a:t> Party Fees</a:t>
            </a:r>
          </a:p>
          <a:p>
            <a:pPr algn="ctr">
              <a:lnSpc>
                <a:spcPct val="80000"/>
              </a:lnSpc>
            </a:pPr>
            <a:r>
              <a:rPr lang="en-US" sz="1400" b="1" dirty="0">
                <a:latin typeface="Dreaming Outloud Pro" panose="03050502040302030504" pitchFamily="66" charset="0"/>
                <a:cs typeface="Dreaming Outloud Pro" panose="03050502040302030504" pitchFamily="66" charset="0"/>
              </a:rPr>
              <a:t>$18,475 Total</a:t>
            </a:r>
          </a:p>
          <a:p>
            <a:pPr algn="ctr">
              <a:lnSpc>
                <a:spcPct val="80000"/>
              </a:lnSpc>
            </a:pPr>
            <a:endParaRPr lang="en-US" sz="1400" b="1" dirty="0">
              <a:latin typeface="Dreaming Outloud Pro" panose="03050502040302030504" pitchFamily="66" charset="0"/>
              <a:cs typeface="Dreaming Outloud Pro" panose="03050502040302030504" pitchFamily="66" charset="0"/>
            </a:endParaRPr>
          </a:p>
          <a:p>
            <a:pPr algn="ctr">
              <a:lnSpc>
                <a:spcPct val="80000"/>
              </a:lnSpc>
            </a:pPr>
            <a:r>
              <a:rPr lang="en-US" sz="1400" b="1" dirty="0">
                <a:latin typeface="Dreaming Outloud Pro" panose="03050502040302030504" pitchFamily="66" charset="0"/>
                <a:cs typeface="Dreaming Outloud Pro" panose="03050502040302030504" pitchFamily="66" charset="0"/>
              </a:rPr>
              <a:t>$112,525 LOC</a:t>
            </a:r>
          </a:p>
          <a:p>
            <a:endParaRPr lang="en-US" sz="1400" dirty="0">
              <a:latin typeface="Dreaming Outloud Pro" panose="03050502040302030504" pitchFamily="66" charset="0"/>
              <a:cs typeface="Dreaming Outloud Pro" panose="03050502040302030504" pitchFamily="66" charset="0"/>
            </a:endParaRPr>
          </a:p>
        </p:txBody>
      </p:sp>
      <p:sp>
        <p:nvSpPr>
          <p:cNvPr id="21" name="Rectangle 20">
            <a:extLst>
              <a:ext uri="{FF2B5EF4-FFF2-40B4-BE49-F238E27FC236}">
                <a16:creationId xmlns:a16="http://schemas.microsoft.com/office/drawing/2014/main" id="{8B400897-80FC-E3FC-9F1E-BBAC27E16D14}"/>
              </a:ext>
            </a:extLst>
          </p:cNvPr>
          <p:cNvSpPr/>
          <p:nvPr/>
        </p:nvSpPr>
        <p:spPr>
          <a:xfrm>
            <a:off x="6457351" y="763294"/>
            <a:ext cx="1157689" cy="338554"/>
          </a:xfrm>
          <a:prstGeom prst="rect">
            <a:avLst/>
          </a:prstGeom>
        </p:spPr>
        <p:txBody>
          <a:bodyPr wrap="none">
            <a:spAutoFit/>
          </a:bodyPr>
          <a:lstStyle/>
          <a:p>
            <a:r>
              <a:rPr lang="en-US" sz="1600" b="1" dirty="0">
                <a:latin typeface="Dreaming Outloud Pro" panose="03050502040302030504" pitchFamily="66" charset="0"/>
                <a:cs typeface="Dreaming Outloud Pro" panose="03050502040302030504" pitchFamily="66" charset="0"/>
              </a:rPr>
              <a:t>HECM ARM</a:t>
            </a:r>
          </a:p>
        </p:txBody>
      </p:sp>
      <p:sp>
        <p:nvSpPr>
          <p:cNvPr id="22" name="Rectangle 21">
            <a:extLst>
              <a:ext uri="{FF2B5EF4-FFF2-40B4-BE49-F238E27FC236}">
                <a16:creationId xmlns:a16="http://schemas.microsoft.com/office/drawing/2014/main" id="{1098B884-3FD7-105E-6143-E34C1B20751A}"/>
              </a:ext>
            </a:extLst>
          </p:cNvPr>
          <p:cNvSpPr/>
          <p:nvPr/>
        </p:nvSpPr>
        <p:spPr>
          <a:xfrm>
            <a:off x="7890563" y="776343"/>
            <a:ext cx="702436" cy="369332"/>
          </a:xfrm>
          <a:prstGeom prst="rect">
            <a:avLst/>
          </a:prstGeom>
        </p:spPr>
        <p:txBody>
          <a:bodyPr wrap="none">
            <a:spAutoFit/>
          </a:bodyPr>
          <a:lstStyle/>
          <a:p>
            <a:r>
              <a:rPr lang="en-US" sz="1800" b="1" dirty="0">
                <a:latin typeface="Dreaming Outloud Pro" panose="03050502040302030504" pitchFamily="66" charset="0"/>
                <a:cs typeface="Dreaming Outloud Pro" panose="03050502040302030504" pitchFamily="66" charset="0"/>
              </a:rPr>
              <a:t>SEQ +</a:t>
            </a:r>
          </a:p>
        </p:txBody>
      </p:sp>
    </p:spTree>
    <p:extLst>
      <p:ext uri="{BB962C8B-B14F-4D97-AF65-F5344CB8AC3E}">
        <p14:creationId xmlns:p14="http://schemas.microsoft.com/office/powerpoint/2010/main" val="159025273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C3E47-7F0F-C980-3D16-BF36336F052B}"/>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1BFBFB6-CCF2-E947-05FB-2DDEC0ECA1C5}"/>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23B4DB3F-E9D8-FBAA-EBD3-F90F745EC7CC}"/>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4DFB8A22-D093-BD9A-53DF-A17AD9778FEA}"/>
              </a:ext>
            </a:extLst>
          </p:cNvPr>
          <p:cNvSpPr txBox="1">
            <a:spLocks/>
          </p:cNvSpPr>
          <p:nvPr/>
        </p:nvSpPr>
        <p:spPr>
          <a:xfrm>
            <a:off x="8778240" y="4860128"/>
            <a:ext cx="30742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157</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9E0B1FA8-376E-8083-2565-CF186C6335FD}"/>
              </a:ext>
            </a:extLst>
          </p:cNvPr>
          <p:cNvPicPr>
            <a:picLocks noChangeAspect="1"/>
          </p:cNvPicPr>
          <p:nvPr/>
        </p:nvPicPr>
        <p:blipFill>
          <a:blip r:embed="rId3"/>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91A2ADF7-A205-4C94-8D4E-685E4E5AF1D3}"/>
              </a:ext>
            </a:extLst>
          </p:cNvPr>
          <p:cNvSpPr txBox="1">
            <a:spLocks/>
          </p:cNvSpPr>
          <p:nvPr/>
        </p:nvSpPr>
        <p:spPr>
          <a:xfrm>
            <a:off x="4445198" y="0"/>
            <a:ext cx="3967701"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True or False, if a borrower does not currently have Homeowner’s Insurance, they are not eligible for a reverse mortgage?</a:t>
            </a:r>
          </a:p>
          <a:p>
            <a:pPr algn="l">
              <a:lnSpc>
                <a:spcPct val="100000"/>
              </a:lnSpc>
              <a:spcBef>
                <a:spcPts val="2000"/>
              </a:spcBef>
            </a:pPr>
            <a:r>
              <a:rPr lang="en-US" b="1" i="1" dirty="0">
                <a:solidFill>
                  <a:srgbClr val="156B62"/>
                </a:solidFill>
                <a:latin typeface="Arial" panose="020B0604020202020204" pitchFamily="34" charset="0"/>
                <a:cs typeface="Arial" panose="020B0604020202020204" pitchFamily="34" charset="0"/>
              </a:rPr>
              <a:t>False – they will have to purchase a policy and the premium for the first year maybe paid from loan proceeds.</a:t>
            </a:r>
          </a:p>
        </p:txBody>
      </p:sp>
      <p:pic>
        <p:nvPicPr>
          <p:cNvPr id="9" name="Picture 8">
            <a:extLst>
              <a:ext uri="{FF2B5EF4-FFF2-40B4-BE49-F238E27FC236}">
                <a16:creationId xmlns:a16="http://schemas.microsoft.com/office/drawing/2014/main" id="{F3D73571-8398-7A5B-ED44-C96A2FD8113D}"/>
              </a:ext>
            </a:extLst>
          </p:cNvPr>
          <p:cNvPicPr>
            <a:picLocks noChangeAspect="1"/>
          </p:cNvPicPr>
          <p:nvPr/>
        </p:nvPicPr>
        <p:blipFill>
          <a:blip r:embed="rId4"/>
          <a:stretch>
            <a:fillRect/>
          </a:stretch>
        </p:blipFill>
        <p:spPr>
          <a:xfrm>
            <a:off x="901178" y="1697140"/>
            <a:ext cx="1747500" cy="1747500"/>
          </a:xfrm>
          <a:prstGeom prst="rect">
            <a:avLst/>
          </a:prstGeom>
        </p:spPr>
      </p:pic>
    </p:spTree>
    <p:extLst>
      <p:ext uri="{BB962C8B-B14F-4D97-AF65-F5344CB8AC3E}">
        <p14:creationId xmlns:p14="http://schemas.microsoft.com/office/powerpoint/2010/main" val="260246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99594-D45C-FD57-2A33-7D5A63DA323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ADA6EF6A-9E94-0C5B-4C57-3881C684B491}"/>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3D5CA44E-6232-0D31-8C92-EE4F133FB5E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5E049694-C1AA-B1F8-4830-45925D8E0976}"/>
              </a:ext>
            </a:extLst>
          </p:cNvPr>
          <p:cNvSpPr txBox="1">
            <a:spLocks/>
          </p:cNvSpPr>
          <p:nvPr/>
        </p:nvSpPr>
        <p:spPr>
          <a:xfrm>
            <a:off x="8696682" y="4860128"/>
            <a:ext cx="388985"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158</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31A8297C-F741-514C-A13A-2362D1224BDB}"/>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23F08520-0655-DE3F-DFA1-3642F6EFB303}"/>
              </a:ext>
            </a:extLst>
          </p:cNvPr>
          <p:cNvSpPr txBox="1">
            <a:spLocks/>
          </p:cNvSpPr>
          <p:nvPr/>
        </p:nvSpPr>
        <p:spPr>
          <a:xfrm>
            <a:off x="4445198" y="0"/>
            <a:ext cx="4159786"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lnSpc>
                <a:spcPct val="100000"/>
              </a:lnSpc>
              <a:spcBef>
                <a:spcPts val="500"/>
              </a:spcBef>
              <a:buFont typeface="Arial" panose="020B0604020202020204" pitchFamily="34" charset="0"/>
              <a:buChar char="•"/>
            </a:pPr>
            <a:r>
              <a:rPr lang="en-US" sz="2800" dirty="0">
                <a:solidFill>
                  <a:srgbClr val="343433"/>
                </a:solidFill>
                <a:latin typeface="Arial" panose="020B0604020202020204" pitchFamily="34" charset="0"/>
                <a:cs typeface="Arial" panose="020B0604020202020204" pitchFamily="34" charset="0"/>
              </a:rPr>
              <a:t>Loan Flow</a:t>
            </a:r>
          </a:p>
          <a:p>
            <a:pPr marL="285750" indent="-285750" algn="l">
              <a:lnSpc>
                <a:spcPct val="100000"/>
              </a:lnSpc>
              <a:spcBef>
                <a:spcPts val="500"/>
              </a:spcBef>
              <a:buFont typeface="Arial" panose="020B0604020202020204" pitchFamily="34" charset="0"/>
              <a:buChar char="•"/>
            </a:pPr>
            <a:r>
              <a:rPr lang="en-US" sz="2800" dirty="0">
                <a:solidFill>
                  <a:srgbClr val="343433"/>
                </a:solidFill>
                <a:latin typeface="Arial" panose="020B0604020202020204" pitchFamily="34" charset="0"/>
                <a:cs typeface="Arial" panose="020B0604020202020204" pitchFamily="34" charset="0"/>
              </a:rPr>
              <a:t>Life of Loan</a:t>
            </a:r>
          </a:p>
        </p:txBody>
      </p:sp>
      <p:sp>
        <p:nvSpPr>
          <p:cNvPr id="9" name="Content Placeholder 1">
            <a:extLst>
              <a:ext uri="{FF2B5EF4-FFF2-40B4-BE49-F238E27FC236}">
                <a16:creationId xmlns:a16="http://schemas.microsoft.com/office/drawing/2014/main" id="{A772C895-E88A-A45D-4806-A87EA6DF4736}"/>
              </a:ext>
            </a:extLst>
          </p:cNvPr>
          <p:cNvSpPr txBox="1">
            <a:spLocks/>
          </p:cNvSpPr>
          <p:nvPr/>
        </p:nvSpPr>
        <p:spPr>
          <a:xfrm>
            <a:off x="447318" y="0"/>
            <a:ext cx="2509242"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2400" b="1" dirty="0">
                <a:solidFill>
                  <a:schemeClr val="bg1"/>
                </a:solidFill>
                <a:latin typeface="Arial Black" panose="020B0604020202020204" pitchFamily="34" charset="0"/>
                <a:cs typeface="Arial Black" panose="020B0604020202020204" pitchFamily="34" charset="0"/>
              </a:rPr>
              <a:t>AGENDA – PART V</a:t>
            </a:r>
            <a:endParaRPr lang="en-US" sz="1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28989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7DF94-16A9-B892-CDA4-1E5A213115C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0889937-BC6C-D79A-B35A-0CFD7767AEDD}"/>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3D036B9D-A2A0-47E3-F74B-4F2B683A3AF1}"/>
              </a:ext>
            </a:extLst>
          </p:cNvPr>
          <p:cNvSpPr txBox="1">
            <a:spLocks/>
          </p:cNvSpPr>
          <p:nvPr/>
        </p:nvSpPr>
        <p:spPr>
          <a:xfrm>
            <a:off x="247207" y="155643"/>
            <a:ext cx="8397667" cy="684296"/>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The Wholesale Loan Process</a:t>
            </a:r>
            <a:endParaRPr lang="en-US" sz="2800" b="1" baseline="30000" dirty="0">
              <a:solidFill>
                <a:srgbClr val="0E5993"/>
              </a:solidFill>
              <a:latin typeface="Arial Black" panose="020B0604020202020204" pitchFamily="34" charset="0"/>
              <a:cs typeface="Arial Black" panose="020B0604020202020204" pitchFamily="34" charset="0"/>
            </a:endParaRPr>
          </a:p>
        </p:txBody>
      </p:sp>
      <p:sp>
        <p:nvSpPr>
          <p:cNvPr id="25" name="Rounded Rectangle 24">
            <a:extLst>
              <a:ext uri="{FF2B5EF4-FFF2-40B4-BE49-F238E27FC236}">
                <a16:creationId xmlns:a16="http://schemas.microsoft.com/office/drawing/2014/main" id="{9805A6CD-02A1-7875-5085-39B2AA224C21}"/>
              </a:ext>
            </a:extLst>
          </p:cNvPr>
          <p:cNvSpPr/>
          <p:nvPr/>
        </p:nvSpPr>
        <p:spPr bwMode="auto">
          <a:xfrm>
            <a:off x="481749" y="1165102"/>
            <a:ext cx="332857" cy="2741255"/>
          </a:xfrm>
          <a:prstGeom prst="roundRect">
            <a:avLst/>
          </a:prstGeom>
          <a:solidFill>
            <a:srgbClr val="156B62"/>
          </a:solidFill>
          <a:ln w="28575">
            <a:noFill/>
            <a:miter lim="800000"/>
            <a:headEnd/>
            <a:tailEnd/>
          </a:ln>
        </p:spPr>
        <p:txBody>
          <a:bodyPr vert="wordArtVert" wrap="square" lIns="0" tIns="0" rIns="0" bIns="0" rtlCol="0" anchor="ctr">
            <a:spAutoFit/>
          </a:bodyPr>
          <a:lstStyle/>
          <a:p>
            <a:pPr algn="ctr">
              <a:spcAft>
                <a:spcPts val="0"/>
              </a:spcAft>
              <a:buClr>
                <a:schemeClr val="bg1"/>
              </a:buClr>
              <a:buSzPct val="25000"/>
            </a:pPr>
            <a:r>
              <a:rPr lang="en-US" sz="1800" b="1" dirty="0">
                <a:solidFill>
                  <a:schemeClr val="bg1"/>
                </a:solidFill>
              </a:rPr>
              <a:t>PARTNER</a:t>
            </a:r>
          </a:p>
        </p:txBody>
      </p:sp>
      <p:grpSp>
        <p:nvGrpSpPr>
          <p:cNvPr id="26" name="Group 25">
            <a:extLst>
              <a:ext uri="{FF2B5EF4-FFF2-40B4-BE49-F238E27FC236}">
                <a16:creationId xmlns:a16="http://schemas.microsoft.com/office/drawing/2014/main" id="{DF972280-D510-18E5-0667-84C065BDA4A1}"/>
              </a:ext>
            </a:extLst>
          </p:cNvPr>
          <p:cNvGrpSpPr/>
          <p:nvPr/>
        </p:nvGrpSpPr>
        <p:grpSpPr>
          <a:xfrm>
            <a:off x="1172814" y="972853"/>
            <a:ext cx="914400" cy="822960"/>
            <a:chOff x="3781423" y="1928155"/>
            <a:chExt cx="1314450" cy="919819"/>
          </a:xfrm>
        </p:grpSpPr>
        <p:pic>
          <p:nvPicPr>
            <p:cNvPr id="27" name="Picture 26" descr="A yellow folder with black background&#10;&#10;AI-generated content may be incorrect.">
              <a:extLst>
                <a:ext uri="{FF2B5EF4-FFF2-40B4-BE49-F238E27FC236}">
                  <a16:creationId xmlns:a16="http://schemas.microsoft.com/office/drawing/2014/main" id="{A698BEFE-446C-C192-6977-05C7A3C95B17}"/>
                </a:ext>
              </a:extLst>
            </p:cNvPr>
            <p:cNvPicPr>
              <a:picLocks noChangeAspect="1"/>
            </p:cNvPicPr>
            <p:nvPr/>
          </p:nvPicPr>
          <p:blipFill>
            <a:blip r:embed="rId4">
              <a:extLst>
                <a:ext uri="{837473B0-CC2E-450A-ABE3-18F120FF3D39}">
                  <a1611:picAttrSrcUrl xmlns:a1611="http://schemas.microsoft.com/office/drawing/2016/11/main" r:id="rId5"/>
                </a:ext>
              </a:extLst>
            </a:blip>
            <a:srcRect l="9903" t="18898" r="9651" b="24808"/>
            <a:stretch>
              <a:fillRect/>
            </a:stretch>
          </p:blipFill>
          <p:spPr>
            <a:xfrm>
              <a:off x="3781423" y="1928155"/>
              <a:ext cx="1314450" cy="919819"/>
            </a:xfrm>
            <a:prstGeom prst="rect">
              <a:avLst/>
            </a:prstGeom>
          </p:spPr>
        </p:pic>
        <p:sp>
          <p:nvSpPr>
            <p:cNvPr id="28" name="TextBox 27">
              <a:extLst>
                <a:ext uri="{FF2B5EF4-FFF2-40B4-BE49-F238E27FC236}">
                  <a16:creationId xmlns:a16="http://schemas.microsoft.com/office/drawing/2014/main" id="{76EB649B-3235-06D7-2FA5-183AE314F16B}"/>
                </a:ext>
              </a:extLst>
            </p:cNvPr>
            <p:cNvSpPr txBox="1"/>
            <p:nvPr/>
          </p:nvSpPr>
          <p:spPr>
            <a:xfrm>
              <a:off x="3852039" y="2291836"/>
              <a:ext cx="1202598" cy="464400"/>
            </a:xfrm>
            <a:prstGeom prst="rect">
              <a:avLst/>
            </a:prstGeom>
            <a:noFill/>
          </p:spPr>
          <p:txBody>
            <a:bodyPr wrap="square" rtlCol="0">
              <a:spAutoFit/>
            </a:bodyPr>
            <a:lstStyle/>
            <a:p>
              <a:pPr algn="ctr"/>
              <a:r>
                <a:rPr lang="en-US" sz="1050" b="1" dirty="0">
                  <a:solidFill>
                    <a:srgbClr val="343433"/>
                  </a:solidFill>
                  <a:latin typeface="Arial" panose="020B0604020202020204" pitchFamily="34" charset="0"/>
                  <a:cs typeface="Arial" panose="020B0604020202020204" pitchFamily="34" charset="0"/>
                </a:rPr>
                <a:t>Proposal (LOS)</a:t>
              </a:r>
              <a:endParaRPr lang="en-US" b="1" dirty="0">
                <a:solidFill>
                  <a:srgbClr val="343433"/>
                </a:solidFill>
                <a:latin typeface="Arial" panose="020B0604020202020204" pitchFamily="34" charset="0"/>
                <a:cs typeface="Arial" panose="020B0604020202020204" pitchFamily="34" charset="0"/>
              </a:endParaRPr>
            </a:p>
          </p:txBody>
        </p:sp>
      </p:grpSp>
      <p:grpSp>
        <p:nvGrpSpPr>
          <p:cNvPr id="29" name="Group 28">
            <a:extLst>
              <a:ext uri="{FF2B5EF4-FFF2-40B4-BE49-F238E27FC236}">
                <a16:creationId xmlns:a16="http://schemas.microsoft.com/office/drawing/2014/main" id="{4166C068-8801-1B39-97D8-8DD73A325E39}"/>
              </a:ext>
            </a:extLst>
          </p:cNvPr>
          <p:cNvGrpSpPr/>
          <p:nvPr/>
        </p:nvGrpSpPr>
        <p:grpSpPr>
          <a:xfrm>
            <a:off x="3774131" y="972853"/>
            <a:ext cx="904494" cy="822960"/>
            <a:chOff x="3781425" y="1928155"/>
            <a:chExt cx="1339299" cy="919819"/>
          </a:xfrm>
        </p:grpSpPr>
        <p:pic>
          <p:nvPicPr>
            <p:cNvPr id="30" name="Picture 29" descr="A yellow folder with black background&#10;&#10;AI-generated content may be incorrect.">
              <a:extLst>
                <a:ext uri="{FF2B5EF4-FFF2-40B4-BE49-F238E27FC236}">
                  <a16:creationId xmlns:a16="http://schemas.microsoft.com/office/drawing/2014/main" id="{3C000C56-046B-3E99-2105-4808750E9654}"/>
                </a:ext>
              </a:extLst>
            </p:cNvPr>
            <p:cNvPicPr>
              <a:picLocks noChangeAspect="1"/>
            </p:cNvPicPr>
            <p:nvPr/>
          </p:nvPicPr>
          <p:blipFill>
            <a:blip r:embed="rId4">
              <a:extLst>
                <a:ext uri="{837473B0-CC2E-450A-ABE3-18F120FF3D39}">
                  <a1611:picAttrSrcUrl xmlns:a1611="http://schemas.microsoft.com/office/drawing/2016/11/main" r:id="rId5"/>
                </a:ext>
              </a:extLst>
            </a:blip>
            <a:srcRect l="9903" t="18898" r="9651" b="24808"/>
            <a:stretch>
              <a:fillRect/>
            </a:stretch>
          </p:blipFill>
          <p:spPr>
            <a:xfrm>
              <a:off x="3781425" y="1928155"/>
              <a:ext cx="1314450" cy="919819"/>
            </a:xfrm>
            <a:prstGeom prst="rect">
              <a:avLst/>
            </a:prstGeom>
          </p:spPr>
        </p:pic>
        <p:sp>
          <p:nvSpPr>
            <p:cNvPr id="31" name="TextBox 30">
              <a:extLst>
                <a:ext uri="{FF2B5EF4-FFF2-40B4-BE49-F238E27FC236}">
                  <a16:creationId xmlns:a16="http://schemas.microsoft.com/office/drawing/2014/main" id="{04270CBA-B9A9-44A8-600D-B9E6F5405B52}"/>
                </a:ext>
              </a:extLst>
            </p:cNvPr>
            <p:cNvSpPr txBox="1"/>
            <p:nvPr/>
          </p:nvSpPr>
          <p:spPr>
            <a:xfrm>
              <a:off x="3806274" y="2291836"/>
              <a:ext cx="1314450" cy="464400"/>
            </a:xfrm>
            <a:prstGeom prst="rect">
              <a:avLst/>
            </a:prstGeom>
            <a:noFill/>
          </p:spPr>
          <p:txBody>
            <a:bodyPr wrap="square" rtlCol="0">
              <a:spAutoFit/>
            </a:bodyPr>
            <a:lstStyle/>
            <a:p>
              <a:pPr algn="ctr"/>
              <a:r>
                <a:rPr lang="en-US" sz="1050" b="1" spc="-60" dirty="0">
                  <a:solidFill>
                    <a:srgbClr val="343433"/>
                  </a:solidFill>
                  <a:latin typeface="Arial" panose="020B0604020202020204" pitchFamily="34" charset="0"/>
                  <a:cs typeface="Arial" panose="020B0604020202020204" pitchFamily="34" charset="0"/>
                </a:rPr>
                <a:t>Application (LOS)</a:t>
              </a:r>
              <a:endParaRPr lang="en-US" b="1" spc="-60" dirty="0">
                <a:solidFill>
                  <a:srgbClr val="343433"/>
                </a:solidFill>
                <a:latin typeface="Arial" panose="020B0604020202020204" pitchFamily="34" charset="0"/>
                <a:cs typeface="Arial" panose="020B0604020202020204" pitchFamily="34" charset="0"/>
              </a:endParaRPr>
            </a:p>
          </p:txBody>
        </p:sp>
      </p:grpSp>
      <p:pic>
        <p:nvPicPr>
          <p:cNvPr id="32" name="Picture 31">
            <a:extLst>
              <a:ext uri="{FF2B5EF4-FFF2-40B4-BE49-F238E27FC236}">
                <a16:creationId xmlns:a16="http://schemas.microsoft.com/office/drawing/2014/main" id="{44223BE8-06E2-98FB-9278-C9206B38AC16}"/>
              </a:ext>
            </a:extLst>
          </p:cNvPr>
          <p:cNvPicPr>
            <a:picLocks noChangeAspect="1"/>
          </p:cNvPicPr>
          <p:nvPr/>
        </p:nvPicPr>
        <p:blipFill>
          <a:blip r:embed="rId6"/>
          <a:stretch>
            <a:fillRect/>
          </a:stretch>
        </p:blipFill>
        <p:spPr>
          <a:xfrm>
            <a:off x="2367169" y="708693"/>
            <a:ext cx="1103280" cy="1371600"/>
          </a:xfrm>
          <a:prstGeom prst="rect">
            <a:avLst/>
          </a:prstGeom>
          <a:ln>
            <a:solidFill>
              <a:srgbClr val="195993"/>
            </a:solidFill>
          </a:ln>
        </p:spPr>
      </p:pic>
      <p:pic>
        <p:nvPicPr>
          <p:cNvPr id="33" name="Picture 32">
            <a:extLst>
              <a:ext uri="{FF2B5EF4-FFF2-40B4-BE49-F238E27FC236}">
                <a16:creationId xmlns:a16="http://schemas.microsoft.com/office/drawing/2014/main" id="{0E7D5389-7E38-A851-DD8B-96CD6D31108C}"/>
              </a:ext>
            </a:extLst>
          </p:cNvPr>
          <p:cNvPicPr>
            <a:picLocks noChangeAspect="1"/>
          </p:cNvPicPr>
          <p:nvPr/>
        </p:nvPicPr>
        <p:blipFill>
          <a:blip r:embed="rId7"/>
          <a:stretch>
            <a:fillRect/>
          </a:stretch>
        </p:blipFill>
        <p:spPr>
          <a:xfrm>
            <a:off x="4987193" y="708693"/>
            <a:ext cx="989783" cy="1371600"/>
          </a:xfrm>
          <a:prstGeom prst="rect">
            <a:avLst/>
          </a:prstGeom>
          <a:ln>
            <a:solidFill>
              <a:srgbClr val="195993"/>
            </a:solidFill>
          </a:ln>
        </p:spPr>
      </p:pic>
      <p:grpSp>
        <p:nvGrpSpPr>
          <p:cNvPr id="34" name="Group 33">
            <a:extLst>
              <a:ext uri="{FF2B5EF4-FFF2-40B4-BE49-F238E27FC236}">
                <a16:creationId xmlns:a16="http://schemas.microsoft.com/office/drawing/2014/main" id="{4354A9C0-4903-E622-E9FE-058CE2B5CFCF}"/>
              </a:ext>
            </a:extLst>
          </p:cNvPr>
          <p:cNvGrpSpPr/>
          <p:nvPr/>
        </p:nvGrpSpPr>
        <p:grpSpPr>
          <a:xfrm>
            <a:off x="6324602" y="815576"/>
            <a:ext cx="1215102" cy="1360650"/>
            <a:chOff x="3496674" y="1282672"/>
            <a:chExt cx="2041160" cy="3851776"/>
          </a:xfrm>
        </p:grpSpPr>
        <p:pic>
          <p:nvPicPr>
            <p:cNvPr id="35" name="Picture 34" descr="A close-up of a graph paper">
              <a:extLst>
                <a:ext uri="{FF2B5EF4-FFF2-40B4-BE49-F238E27FC236}">
                  <a16:creationId xmlns:a16="http://schemas.microsoft.com/office/drawing/2014/main" id="{59A0C360-788C-A60D-7331-68F68A5E2577}"/>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3496674" y="1282672"/>
              <a:ext cx="2041160" cy="3851776"/>
            </a:xfrm>
            <a:prstGeom prst="rect">
              <a:avLst/>
            </a:prstGeom>
          </p:spPr>
        </p:pic>
        <p:sp>
          <p:nvSpPr>
            <p:cNvPr id="36" name="Rectangle 35">
              <a:extLst>
                <a:ext uri="{FF2B5EF4-FFF2-40B4-BE49-F238E27FC236}">
                  <a16:creationId xmlns:a16="http://schemas.microsoft.com/office/drawing/2014/main" id="{1F2E8214-418B-5B2C-8BA4-07A323FAEE01}"/>
                </a:ext>
              </a:extLst>
            </p:cNvPr>
            <p:cNvSpPr/>
            <p:nvPr/>
          </p:nvSpPr>
          <p:spPr>
            <a:xfrm>
              <a:off x="3555370" y="1600801"/>
              <a:ext cx="1915353" cy="3262076"/>
            </a:xfrm>
            <a:prstGeom prst="rect">
              <a:avLst/>
            </a:prstGeom>
          </p:spPr>
          <p:txBody>
            <a:bodyPr wrap="square" anchor="ctr">
              <a:noAutofit/>
            </a:bodyPr>
            <a:lstStyle/>
            <a:p>
              <a:pPr algn="ctr"/>
              <a:r>
                <a:rPr lang="en-US" sz="900" b="1" dirty="0">
                  <a:solidFill>
                    <a:srgbClr val="343433"/>
                  </a:solidFill>
                  <a:latin typeface="Arial" panose="020B0604020202020204" pitchFamily="34" charset="0"/>
                  <a:cs typeface="Arial" panose="020B0604020202020204" pitchFamily="34" charset="0"/>
                </a:rPr>
                <a:t>Services</a:t>
              </a:r>
            </a:p>
            <a:p>
              <a:pPr algn="ctr"/>
              <a:r>
                <a:rPr lang="en-US" sz="900" dirty="0">
                  <a:solidFill>
                    <a:srgbClr val="343433"/>
                  </a:solidFill>
                  <a:latin typeface="Arial" panose="020B0604020202020204" pitchFamily="34" charset="0"/>
                  <a:cs typeface="Arial" panose="020B0604020202020204" pitchFamily="34" charset="0"/>
                </a:rPr>
                <a:t>Credit Report (can be ordered earlier) Appraisal</a:t>
              </a:r>
            </a:p>
            <a:p>
              <a:pPr algn="ctr"/>
              <a:r>
                <a:rPr lang="en-US" sz="900" dirty="0">
                  <a:solidFill>
                    <a:srgbClr val="343433"/>
                  </a:solidFill>
                  <a:latin typeface="Arial" panose="020B0604020202020204" pitchFamily="34" charset="0"/>
                  <a:cs typeface="Arial" panose="020B0604020202020204" pitchFamily="34" charset="0"/>
                </a:rPr>
                <a:t>Title</a:t>
              </a:r>
            </a:p>
            <a:p>
              <a:pPr algn="ctr"/>
              <a:r>
                <a:rPr lang="en-US" sz="900" dirty="0">
                  <a:solidFill>
                    <a:srgbClr val="343433"/>
                  </a:solidFill>
                  <a:latin typeface="Arial" panose="020B0604020202020204" pitchFamily="34" charset="0"/>
                  <a:cs typeface="Arial" panose="020B0604020202020204" pitchFamily="34" charset="0"/>
                </a:rPr>
                <a:t>Flood</a:t>
              </a:r>
            </a:p>
            <a:p>
              <a:pPr algn="ctr"/>
              <a:r>
                <a:rPr lang="en-US" sz="900" dirty="0">
                  <a:solidFill>
                    <a:srgbClr val="343433"/>
                  </a:solidFill>
                  <a:latin typeface="Arial" panose="020B0604020202020204" pitchFamily="34" charset="0"/>
                  <a:cs typeface="Arial" panose="020B0604020202020204" pitchFamily="34" charset="0"/>
                </a:rPr>
                <a:t>LDP/SAM</a:t>
              </a:r>
            </a:p>
            <a:p>
              <a:pPr algn="ctr"/>
              <a:r>
                <a:rPr lang="en-US" sz="900" dirty="0">
                  <a:solidFill>
                    <a:srgbClr val="343433"/>
                  </a:solidFill>
                  <a:latin typeface="Arial" panose="020B0604020202020204" pitchFamily="34" charset="0"/>
                  <a:cs typeface="Arial" panose="020B0604020202020204" pitchFamily="34" charset="0"/>
                </a:rPr>
                <a:t>USPS</a:t>
              </a:r>
              <a:endParaRPr lang="en-US" sz="2000" b="1" dirty="0">
                <a:solidFill>
                  <a:srgbClr val="343433"/>
                </a:solidFill>
                <a:latin typeface="Rastanty Cortez" panose="02000506000000020003" pitchFamily="2" charset="0"/>
              </a:endParaRPr>
            </a:p>
          </p:txBody>
        </p:sp>
      </p:grpSp>
      <p:grpSp>
        <p:nvGrpSpPr>
          <p:cNvPr id="37" name="Group 36">
            <a:extLst>
              <a:ext uri="{FF2B5EF4-FFF2-40B4-BE49-F238E27FC236}">
                <a16:creationId xmlns:a16="http://schemas.microsoft.com/office/drawing/2014/main" id="{FF1D3344-75D6-625F-D291-B7F8E0EFBE6C}"/>
              </a:ext>
            </a:extLst>
          </p:cNvPr>
          <p:cNvGrpSpPr/>
          <p:nvPr/>
        </p:nvGrpSpPr>
        <p:grpSpPr>
          <a:xfrm>
            <a:off x="7824755" y="983013"/>
            <a:ext cx="966702" cy="822960"/>
            <a:chOff x="3781425" y="1928155"/>
            <a:chExt cx="1431410" cy="919819"/>
          </a:xfrm>
        </p:grpSpPr>
        <p:pic>
          <p:nvPicPr>
            <p:cNvPr id="38" name="Picture 37" descr="A yellow folder with black background&#10;&#10;AI-generated content may be incorrect.">
              <a:extLst>
                <a:ext uri="{FF2B5EF4-FFF2-40B4-BE49-F238E27FC236}">
                  <a16:creationId xmlns:a16="http://schemas.microsoft.com/office/drawing/2014/main" id="{DA2A4180-26D9-E02A-2072-74B94341F703}"/>
                </a:ext>
              </a:extLst>
            </p:cNvPr>
            <p:cNvPicPr>
              <a:picLocks noChangeAspect="1"/>
            </p:cNvPicPr>
            <p:nvPr/>
          </p:nvPicPr>
          <p:blipFill>
            <a:blip r:embed="rId4">
              <a:extLst>
                <a:ext uri="{837473B0-CC2E-450A-ABE3-18F120FF3D39}">
                  <a1611:picAttrSrcUrl xmlns:a1611="http://schemas.microsoft.com/office/drawing/2016/11/main" r:id="rId5"/>
                </a:ext>
              </a:extLst>
            </a:blip>
            <a:srcRect l="9903" t="18898" r="9651" b="24808"/>
            <a:stretch>
              <a:fillRect/>
            </a:stretch>
          </p:blipFill>
          <p:spPr>
            <a:xfrm>
              <a:off x="3781425" y="1928155"/>
              <a:ext cx="1314450" cy="919819"/>
            </a:xfrm>
            <a:prstGeom prst="rect">
              <a:avLst/>
            </a:prstGeom>
          </p:spPr>
        </p:pic>
        <p:sp>
          <p:nvSpPr>
            <p:cNvPr id="39" name="TextBox 38">
              <a:extLst>
                <a:ext uri="{FF2B5EF4-FFF2-40B4-BE49-F238E27FC236}">
                  <a16:creationId xmlns:a16="http://schemas.microsoft.com/office/drawing/2014/main" id="{8358FC05-B250-9E08-4658-1B98347D8B6B}"/>
                </a:ext>
              </a:extLst>
            </p:cNvPr>
            <p:cNvSpPr txBox="1"/>
            <p:nvPr/>
          </p:nvSpPr>
          <p:spPr>
            <a:xfrm>
              <a:off x="3898385" y="2291836"/>
              <a:ext cx="1314450" cy="283801"/>
            </a:xfrm>
            <a:prstGeom prst="rect">
              <a:avLst/>
            </a:prstGeom>
            <a:noFill/>
          </p:spPr>
          <p:txBody>
            <a:bodyPr wrap="square" rtlCol="0">
              <a:spAutoFit/>
            </a:bodyPr>
            <a:lstStyle/>
            <a:p>
              <a:r>
                <a:rPr lang="en-US" sz="1050" b="1" dirty="0">
                  <a:solidFill>
                    <a:srgbClr val="343433"/>
                  </a:solidFill>
                  <a:latin typeface="Arial" panose="020B0604020202020204" pitchFamily="34" charset="0"/>
                  <a:cs typeface="Arial" panose="020B0604020202020204" pitchFamily="34" charset="0"/>
                </a:rPr>
                <a:t>Loan File</a:t>
              </a:r>
              <a:endParaRPr lang="en-US" b="1" dirty="0">
                <a:solidFill>
                  <a:srgbClr val="343433"/>
                </a:solidFill>
                <a:latin typeface="Arial" panose="020B0604020202020204" pitchFamily="34" charset="0"/>
                <a:cs typeface="Arial" panose="020B0604020202020204" pitchFamily="34" charset="0"/>
              </a:endParaRPr>
            </a:p>
          </p:txBody>
        </p:sp>
      </p:grpSp>
      <p:sp>
        <p:nvSpPr>
          <p:cNvPr id="40" name="Callout: Up Arrow 54">
            <a:extLst>
              <a:ext uri="{FF2B5EF4-FFF2-40B4-BE49-F238E27FC236}">
                <a16:creationId xmlns:a16="http://schemas.microsoft.com/office/drawing/2014/main" id="{ADCE44D4-2C6D-CFDA-6270-A03EBB7E93C0}"/>
              </a:ext>
            </a:extLst>
          </p:cNvPr>
          <p:cNvSpPr/>
          <p:nvPr/>
        </p:nvSpPr>
        <p:spPr>
          <a:xfrm>
            <a:off x="996731" y="2080293"/>
            <a:ext cx="1188720" cy="2242866"/>
          </a:xfrm>
          <a:prstGeom prst="upArrowCallout">
            <a:avLst>
              <a:gd name="adj1" fmla="val 11014"/>
              <a:gd name="adj2" fmla="val 25000"/>
              <a:gd name="adj3" fmla="val 29895"/>
              <a:gd name="adj4" fmla="val 86648"/>
            </a:avLst>
          </a:prstGeom>
          <a:solidFill>
            <a:srgbClr val="0E599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latin typeface="Arial" panose="020B0604020202020204" pitchFamily="34" charset="0"/>
                <a:cs typeface="Arial" panose="020B0604020202020204" pitchFamily="34" charset="0"/>
              </a:rPr>
              <a:t>Generally provided after a few initial calls/ conversations</a:t>
            </a:r>
          </a:p>
        </p:txBody>
      </p:sp>
      <p:sp>
        <p:nvSpPr>
          <p:cNvPr id="41" name="Callout: Up Arrow 55">
            <a:extLst>
              <a:ext uri="{FF2B5EF4-FFF2-40B4-BE49-F238E27FC236}">
                <a16:creationId xmlns:a16="http://schemas.microsoft.com/office/drawing/2014/main" id="{34A22948-B7B5-3260-CF2D-F50B035EE097}"/>
              </a:ext>
            </a:extLst>
          </p:cNvPr>
          <p:cNvSpPr/>
          <p:nvPr/>
        </p:nvSpPr>
        <p:spPr>
          <a:xfrm>
            <a:off x="2327410" y="2128599"/>
            <a:ext cx="1188720" cy="2194560"/>
          </a:xfrm>
          <a:prstGeom prst="upArrowCallout">
            <a:avLst>
              <a:gd name="adj1" fmla="val 25000"/>
              <a:gd name="adj2" fmla="val 25000"/>
              <a:gd name="adj3" fmla="val 25000"/>
              <a:gd name="adj4" fmla="val 85527"/>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latin typeface="Arial" panose="020B0604020202020204" pitchFamily="34" charset="0"/>
                <a:cs typeface="Arial" panose="020B0604020202020204" pitchFamily="34" charset="0"/>
              </a:rPr>
              <a:t>Required parties should be counseled prior to application, required in some states</a:t>
            </a:r>
          </a:p>
        </p:txBody>
      </p:sp>
      <p:sp>
        <p:nvSpPr>
          <p:cNvPr id="42" name="Callout: Up Arrow 56">
            <a:extLst>
              <a:ext uri="{FF2B5EF4-FFF2-40B4-BE49-F238E27FC236}">
                <a16:creationId xmlns:a16="http://schemas.microsoft.com/office/drawing/2014/main" id="{912BFDD3-FF08-8677-E140-87C01E3B622E}"/>
              </a:ext>
            </a:extLst>
          </p:cNvPr>
          <p:cNvSpPr/>
          <p:nvPr/>
        </p:nvSpPr>
        <p:spPr>
          <a:xfrm>
            <a:off x="3613285" y="2128599"/>
            <a:ext cx="1188720" cy="2194560"/>
          </a:xfrm>
          <a:prstGeom prst="upArrowCallout">
            <a:avLst>
              <a:gd name="adj1" fmla="val 25000"/>
              <a:gd name="adj2" fmla="val 25000"/>
              <a:gd name="adj3" fmla="val 25000"/>
              <a:gd name="adj4" fmla="val 85527"/>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latin typeface="Arial" panose="020B0604020202020204" pitchFamily="34" charset="0"/>
                <a:cs typeface="Arial" panose="020B0604020202020204" pitchFamily="34" charset="0"/>
              </a:rPr>
              <a:t>Application taken </a:t>
            </a:r>
          </a:p>
          <a:p>
            <a:pPr algn="ctr"/>
            <a:r>
              <a:rPr lang="en-US" sz="1100" dirty="0">
                <a:latin typeface="Arial" panose="020B0604020202020204" pitchFamily="34" charset="0"/>
                <a:cs typeface="Arial" panose="020B0604020202020204" pitchFamily="34" charset="0"/>
              </a:rPr>
              <a:t>E-Sign, Face to Face, Telephone</a:t>
            </a:r>
          </a:p>
        </p:txBody>
      </p:sp>
      <p:sp>
        <p:nvSpPr>
          <p:cNvPr id="43" name="Callout: Up Arrow 57">
            <a:extLst>
              <a:ext uri="{FF2B5EF4-FFF2-40B4-BE49-F238E27FC236}">
                <a16:creationId xmlns:a16="http://schemas.microsoft.com/office/drawing/2014/main" id="{23E0A28D-32A8-6F2E-2CD5-7E629C7B901C}"/>
              </a:ext>
            </a:extLst>
          </p:cNvPr>
          <p:cNvSpPr/>
          <p:nvPr/>
        </p:nvSpPr>
        <p:spPr>
          <a:xfrm>
            <a:off x="6314839" y="2128599"/>
            <a:ext cx="1188720" cy="2194560"/>
          </a:xfrm>
          <a:prstGeom prst="upArrowCallout">
            <a:avLst>
              <a:gd name="adj1" fmla="val 25000"/>
              <a:gd name="adj2" fmla="val 25000"/>
              <a:gd name="adj3" fmla="val 25000"/>
              <a:gd name="adj4" fmla="val 85797"/>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latin typeface="Arial" panose="020B0604020202020204" pitchFamily="34" charset="0"/>
                <a:cs typeface="Arial" panose="020B0604020202020204" pitchFamily="34" charset="0"/>
              </a:rPr>
              <a:t>Services* cannot be ordered prior to Case Number</a:t>
            </a:r>
          </a:p>
          <a:p>
            <a:pPr algn="ctr"/>
            <a:endParaRPr lang="en-US" sz="1100" dirty="0">
              <a:latin typeface="Arial" panose="020B0604020202020204" pitchFamily="34" charset="0"/>
              <a:cs typeface="Arial" panose="020B0604020202020204" pitchFamily="34" charset="0"/>
            </a:endParaRPr>
          </a:p>
          <a:p>
            <a:pPr algn="ctr"/>
            <a:r>
              <a:rPr lang="en-US" sz="1100" i="1" dirty="0">
                <a:latin typeface="Arial" panose="020B0604020202020204" pitchFamily="34" charset="0"/>
                <a:cs typeface="Arial" panose="020B0604020202020204" pitchFamily="34" charset="0"/>
              </a:rPr>
              <a:t>*Credit and Prelim Title can be ordered earlier</a:t>
            </a:r>
          </a:p>
        </p:txBody>
      </p:sp>
      <p:sp>
        <p:nvSpPr>
          <p:cNvPr id="44" name="Callout: Up Arrow 58">
            <a:extLst>
              <a:ext uri="{FF2B5EF4-FFF2-40B4-BE49-F238E27FC236}">
                <a16:creationId xmlns:a16="http://schemas.microsoft.com/office/drawing/2014/main" id="{BE1B0503-A6E0-7733-52EA-B4A7B9413C7D}"/>
              </a:ext>
            </a:extLst>
          </p:cNvPr>
          <p:cNvSpPr/>
          <p:nvPr/>
        </p:nvSpPr>
        <p:spPr>
          <a:xfrm>
            <a:off x="7645322" y="2128599"/>
            <a:ext cx="1188720" cy="2194560"/>
          </a:xfrm>
          <a:prstGeom prst="upArrowCallout">
            <a:avLst>
              <a:gd name="adj1" fmla="val 25000"/>
              <a:gd name="adj2" fmla="val 25000"/>
              <a:gd name="adj3" fmla="val 25000"/>
              <a:gd name="adj4" fmla="val 85217"/>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latin typeface="Arial" panose="020B0604020202020204" pitchFamily="34" charset="0"/>
                <a:cs typeface="Arial" panose="020B0604020202020204" pitchFamily="34" charset="0"/>
              </a:rPr>
              <a:t>After services come back, upload all loan docs and submit file.</a:t>
            </a:r>
          </a:p>
        </p:txBody>
      </p:sp>
      <p:sp>
        <p:nvSpPr>
          <p:cNvPr id="45" name="Callout: Up Arrow 59">
            <a:extLst>
              <a:ext uri="{FF2B5EF4-FFF2-40B4-BE49-F238E27FC236}">
                <a16:creationId xmlns:a16="http://schemas.microsoft.com/office/drawing/2014/main" id="{A6554032-2C67-DF3F-A292-B41E9C046D9E}"/>
              </a:ext>
            </a:extLst>
          </p:cNvPr>
          <p:cNvSpPr/>
          <p:nvPr/>
        </p:nvSpPr>
        <p:spPr>
          <a:xfrm>
            <a:off x="4899522" y="2128599"/>
            <a:ext cx="1188720" cy="2194560"/>
          </a:xfrm>
          <a:prstGeom prst="upArrowCallout">
            <a:avLst>
              <a:gd name="adj1" fmla="val 25000"/>
              <a:gd name="adj2" fmla="val 25000"/>
              <a:gd name="adj3" fmla="val 25000"/>
              <a:gd name="adj4" fmla="val 86002"/>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latin typeface="Arial" panose="020B0604020202020204" pitchFamily="34" charset="0"/>
                <a:cs typeface="Arial" panose="020B0604020202020204" pitchFamily="34" charset="0"/>
              </a:rPr>
              <a:t>(HECM only)</a:t>
            </a:r>
          </a:p>
          <a:p>
            <a:pPr algn="ctr"/>
            <a:r>
              <a:rPr lang="en-US" sz="1100" dirty="0">
                <a:latin typeface="Arial" panose="020B0604020202020204" pitchFamily="34" charset="0"/>
                <a:cs typeface="Arial" panose="020B0604020202020204" pitchFamily="34" charset="0"/>
              </a:rPr>
              <a:t>Only Lenders can order FHA Case Numbers </a:t>
            </a:r>
          </a:p>
        </p:txBody>
      </p:sp>
      <p:cxnSp>
        <p:nvCxnSpPr>
          <p:cNvPr id="46" name="Straight Arrow Connector 45">
            <a:extLst>
              <a:ext uri="{FF2B5EF4-FFF2-40B4-BE49-F238E27FC236}">
                <a16:creationId xmlns:a16="http://schemas.microsoft.com/office/drawing/2014/main" id="{2E0B81F2-B505-5338-2293-941A78C8DC4B}"/>
              </a:ext>
            </a:extLst>
          </p:cNvPr>
          <p:cNvCxnSpPr>
            <a:cxnSpLocks/>
          </p:cNvCxnSpPr>
          <p:nvPr/>
        </p:nvCxnSpPr>
        <p:spPr>
          <a:xfrm>
            <a:off x="7566428" y="1546893"/>
            <a:ext cx="274320" cy="0"/>
          </a:xfrm>
          <a:prstGeom prst="straightConnector1">
            <a:avLst/>
          </a:prstGeom>
          <a:ln w="38100">
            <a:solidFill>
              <a:srgbClr val="0E5993"/>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1D77C047-CC94-DD00-AACD-1FA073FA2D4D}"/>
              </a:ext>
            </a:extLst>
          </p:cNvPr>
          <p:cNvCxnSpPr>
            <a:cxnSpLocks/>
          </p:cNvCxnSpPr>
          <p:nvPr/>
        </p:nvCxnSpPr>
        <p:spPr>
          <a:xfrm>
            <a:off x="6032903" y="1546893"/>
            <a:ext cx="274320" cy="0"/>
          </a:xfrm>
          <a:prstGeom prst="straightConnector1">
            <a:avLst/>
          </a:prstGeom>
          <a:ln w="38100">
            <a:solidFill>
              <a:srgbClr val="0E5993"/>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8C418A66-99A1-9A54-4A67-E1691A3EA367}"/>
              </a:ext>
            </a:extLst>
          </p:cNvPr>
          <p:cNvCxnSpPr>
            <a:cxnSpLocks/>
          </p:cNvCxnSpPr>
          <p:nvPr/>
        </p:nvCxnSpPr>
        <p:spPr>
          <a:xfrm>
            <a:off x="4634768" y="1546893"/>
            <a:ext cx="274320" cy="0"/>
          </a:xfrm>
          <a:prstGeom prst="straightConnector1">
            <a:avLst/>
          </a:prstGeom>
          <a:ln w="38100">
            <a:solidFill>
              <a:srgbClr val="0E5993"/>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C7A4DF4B-A9F3-A906-1AED-E5D3977A35DF}"/>
              </a:ext>
            </a:extLst>
          </p:cNvPr>
          <p:cNvCxnSpPr>
            <a:cxnSpLocks/>
          </p:cNvCxnSpPr>
          <p:nvPr/>
        </p:nvCxnSpPr>
        <p:spPr>
          <a:xfrm>
            <a:off x="3535643" y="1546893"/>
            <a:ext cx="274320" cy="0"/>
          </a:xfrm>
          <a:prstGeom prst="straightConnector1">
            <a:avLst/>
          </a:prstGeom>
          <a:ln w="38100">
            <a:solidFill>
              <a:srgbClr val="0E5993"/>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300B4174-5396-FDD5-3414-04CC89017711}"/>
              </a:ext>
            </a:extLst>
          </p:cNvPr>
          <p:cNvCxnSpPr>
            <a:cxnSpLocks/>
          </p:cNvCxnSpPr>
          <p:nvPr/>
        </p:nvCxnSpPr>
        <p:spPr>
          <a:xfrm>
            <a:off x="2092849" y="1546893"/>
            <a:ext cx="274320" cy="0"/>
          </a:xfrm>
          <a:prstGeom prst="straightConnector1">
            <a:avLst/>
          </a:prstGeom>
          <a:ln w="38100">
            <a:solidFill>
              <a:srgbClr val="0E599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0501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AC67F-D781-3498-9D72-10C90ADC41C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D51A5B9-8FB0-321B-1F7C-BB616C0F538B}"/>
              </a:ext>
            </a:extLst>
          </p:cNvPr>
          <p:cNvPicPr>
            <a:picLocks noChangeAspect="1"/>
          </p:cNvPicPr>
          <p:nvPr/>
        </p:nvPicPr>
        <p:blipFill>
          <a:blip r:embed="rId2"/>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24498977-6986-50A2-CF05-534E80D1E91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BD024724-DC9A-62E5-DF7D-1B2F06207800}"/>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16</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292220B4-13AD-B6C8-35E8-3A04033BE513}"/>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CAB6D891-BCA6-053A-4FC5-2FF7DFCE237E}"/>
              </a:ext>
            </a:extLst>
          </p:cNvPr>
          <p:cNvSpPr txBox="1"/>
          <p:nvPr/>
        </p:nvSpPr>
        <p:spPr>
          <a:xfrm>
            <a:off x="174391" y="9564"/>
            <a:ext cx="8795218" cy="5124372"/>
          </a:xfrm>
          <a:prstGeom prst="rect">
            <a:avLst/>
          </a:prstGeom>
          <a:noFill/>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FORWARD VS REVERSE</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331248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3B050-B21D-4E71-39FB-49E9CD66E62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007BAD8-A690-AE23-6106-FC5DAB273D0D}"/>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331B5897-7625-1977-ED1F-0082172E6A12}"/>
              </a:ext>
            </a:extLst>
          </p:cNvPr>
          <p:cNvSpPr txBox="1">
            <a:spLocks/>
          </p:cNvSpPr>
          <p:nvPr/>
        </p:nvSpPr>
        <p:spPr>
          <a:xfrm>
            <a:off x="486450" y="0"/>
            <a:ext cx="4827229"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Proposal</a:t>
            </a:r>
            <a:endParaRPr lang="en-US" sz="24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Usually provided to customers who are planning to move forward after multiple contacts.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Includes HUD/Lender Compliant Counseling List.</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(HECM only) Includes documents that are required to be disclosed before counseling.</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Does not require signatures.</a:t>
            </a:r>
            <a:endParaRPr lang="en-US" dirty="0">
              <a:solidFill>
                <a:srgbClr val="343433"/>
              </a:solidFill>
            </a:endParaRPr>
          </a:p>
        </p:txBody>
      </p:sp>
      <p:pic>
        <p:nvPicPr>
          <p:cNvPr id="3" name="Picture 2">
            <a:extLst>
              <a:ext uri="{FF2B5EF4-FFF2-40B4-BE49-F238E27FC236}">
                <a16:creationId xmlns:a16="http://schemas.microsoft.com/office/drawing/2014/main" id="{9B0CDE9E-B170-BB2E-4558-B9BA277F4AB5}"/>
              </a:ext>
            </a:extLst>
          </p:cNvPr>
          <p:cNvPicPr>
            <a:picLocks noChangeAspect="1"/>
          </p:cNvPicPr>
          <p:nvPr/>
        </p:nvPicPr>
        <p:blipFill>
          <a:blip r:embed="rId4"/>
          <a:stretch>
            <a:fillRect/>
          </a:stretch>
        </p:blipFill>
        <p:spPr>
          <a:xfrm>
            <a:off x="5770880" y="213917"/>
            <a:ext cx="3158528" cy="3989325"/>
          </a:xfrm>
          <a:prstGeom prst="rect">
            <a:avLst/>
          </a:prstGeom>
          <a:ln>
            <a:solidFill>
              <a:schemeClr val="accent1"/>
            </a:solidFill>
          </a:ln>
        </p:spPr>
      </p:pic>
    </p:spTree>
    <p:extLst>
      <p:ext uri="{BB962C8B-B14F-4D97-AF65-F5344CB8AC3E}">
        <p14:creationId xmlns:p14="http://schemas.microsoft.com/office/powerpoint/2010/main" val="324025861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4A9E5-6782-8267-CFA9-1EF5787B6AB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4CBCCF6-EB92-423F-3EC6-BD6D4071B2A2}"/>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225A758C-6DE0-D715-64B4-CAE10306DD42}"/>
              </a:ext>
            </a:extLst>
          </p:cNvPr>
          <p:cNvSpPr txBox="1">
            <a:spLocks/>
          </p:cNvSpPr>
          <p:nvPr/>
        </p:nvSpPr>
        <p:spPr>
          <a:xfrm>
            <a:off x="447036" y="251321"/>
            <a:ext cx="8397667" cy="797653"/>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Counseling</a:t>
            </a:r>
            <a:endParaRPr lang="en-US" dirty="0">
              <a:solidFill>
                <a:srgbClr val="343433"/>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A60CDE0-FA53-DF23-B9F3-590EC40EB64D}"/>
              </a:ext>
            </a:extLst>
          </p:cNvPr>
          <p:cNvPicPr>
            <a:picLocks noChangeAspect="1"/>
          </p:cNvPicPr>
          <p:nvPr/>
        </p:nvPicPr>
        <p:blipFill>
          <a:blip r:embed="rId4"/>
          <a:srcRect b="1604"/>
          <a:stretch>
            <a:fillRect/>
          </a:stretch>
        </p:blipFill>
        <p:spPr>
          <a:xfrm>
            <a:off x="6500812" y="327232"/>
            <a:ext cx="2286000" cy="2796361"/>
          </a:xfrm>
          <a:prstGeom prst="rect">
            <a:avLst/>
          </a:prstGeom>
          <a:ln>
            <a:solidFill>
              <a:srgbClr val="0E5993"/>
            </a:solidFill>
          </a:ln>
        </p:spPr>
      </p:pic>
      <p:pic>
        <p:nvPicPr>
          <p:cNvPr id="4" name="Picture 3">
            <a:extLst>
              <a:ext uri="{FF2B5EF4-FFF2-40B4-BE49-F238E27FC236}">
                <a16:creationId xmlns:a16="http://schemas.microsoft.com/office/drawing/2014/main" id="{BC1F4BA7-1AD0-B002-9304-12EF764C52EF}"/>
              </a:ext>
            </a:extLst>
          </p:cNvPr>
          <p:cNvPicPr>
            <a:picLocks noChangeAspect="1"/>
          </p:cNvPicPr>
          <p:nvPr/>
        </p:nvPicPr>
        <p:blipFill>
          <a:blip r:embed="rId5"/>
          <a:stretch>
            <a:fillRect/>
          </a:stretch>
        </p:blipFill>
        <p:spPr>
          <a:xfrm>
            <a:off x="5681168" y="1114136"/>
            <a:ext cx="2286000" cy="2959511"/>
          </a:xfrm>
          <a:prstGeom prst="rect">
            <a:avLst/>
          </a:prstGeom>
          <a:ln>
            <a:solidFill>
              <a:srgbClr val="0E5993"/>
            </a:solidFill>
          </a:ln>
        </p:spPr>
      </p:pic>
      <p:sp>
        <p:nvSpPr>
          <p:cNvPr id="7" name="Rectangle 6">
            <a:extLst>
              <a:ext uri="{FF2B5EF4-FFF2-40B4-BE49-F238E27FC236}">
                <a16:creationId xmlns:a16="http://schemas.microsoft.com/office/drawing/2014/main" id="{7D90686C-B90B-157F-77AC-5FA91999A2D2}"/>
              </a:ext>
            </a:extLst>
          </p:cNvPr>
          <p:cNvSpPr/>
          <p:nvPr/>
        </p:nvSpPr>
        <p:spPr>
          <a:xfrm>
            <a:off x="623786" y="1024758"/>
            <a:ext cx="4700053" cy="1986933"/>
          </a:xfrm>
          <a:prstGeom prst="rect">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E6FD0B9-7F4B-BC4A-E299-0EE4405B3120}"/>
              </a:ext>
            </a:extLst>
          </p:cNvPr>
          <p:cNvSpPr txBox="1"/>
          <p:nvPr/>
        </p:nvSpPr>
        <p:spPr>
          <a:xfrm>
            <a:off x="835642" y="1114136"/>
            <a:ext cx="4257039" cy="1829197"/>
          </a:xfrm>
          <a:prstGeom prst="rect">
            <a:avLst/>
          </a:prstGeom>
          <a:noFill/>
        </p:spPr>
        <p:txBody>
          <a:bodyPr wrap="square" rtlCol="0" anchor="ctr">
            <a:noAutofit/>
          </a:bodyPr>
          <a:lstStyle/>
          <a:p>
            <a:pPr lvl="0">
              <a:lnSpc>
                <a:spcPct val="100000"/>
              </a:lnSpc>
              <a:spcBef>
                <a:spcPts val="500"/>
              </a:spcBef>
            </a:pPr>
            <a:r>
              <a:rPr lang="en-US" sz="1600" b="1" dirty="0">
                <a:solidFill>
                  <a:schemeClr val="bg1"/>
                </a:solidFill>
                <a:latin typeface="Arial" panose="020B0604020202020204" pitchFamily="34" charset="0"/>
                <a:cs typeface="Arial" panose="020B0604020202020204" pitchFamily="34" charset="0"/>
              </a:rPr>
              <a:t>HECM</a:t>
            </a:r>
          </a:p>
          <a:p>
            <a:pPr marL="285750" lvl="0" indent="-285750">
              <a:lnSpc>
                <a:spcPct val="100000"/>
              </a:lnSpc>
              <a:spcBef>
                <a:spcPts val="500"/>
              </a:spcBef>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Can be done before or after application (in most states) but MUST BE DONE before FHA Case Number Assignment</a:t>
            </a:r>
          </a:p>
          <a:p>
            <a:pPr marL="285750" lvl="0" indent="-285750">
              <a:lnSpc>
                <a:spcPct val="100000"/>
              </a:lnSpc>
              <a:spcBef>
                <a:spcPts val="500"/>
              </a:spcBef>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Completed Cert must be submitted with Case Assignment Request</a:t>
            </a:r>
          </a:p>
          <a:p>
            <a:pPr marL="285750" lvl="0" indent="-285750">
              <a:lnSpc>
                <a:spcPct val="100000"/>
              </a:lnSpc>
              <a:spcBef>
                <a:spcPts val="500"/>
              </a:spcBef>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Can be E-signed</a:t>
            </a:r>
            <a:endParaRPr lang="en-US" dirty="0"/>
          </a:p>
        </p:txBody>
      </p:sp>
      <p:sp>
        <p:nvSpPr>
          <p:cNvPr id="9" name="Rectangle 8">
            <a:extLst>
              <a:ext uri="{FF2B5EF4-FFF2-40B4-BE49-F238E27FC236}">
                <a16:creationId xmlns:a16="http://schemas.microsoft.com/office/drawing/2014/main" id="{F7625EDD-B3D5-18E6-524F-C40497EF9445}"/>
              </a:ext>
            </a:extLst>
          </p:cNvPr>
          <p:cNvSpPr/>
          <p:nvPr/>
        </p:nvSpPr>
        <p:spPr>
          <a:xfrm>
            <a:off x="623786" y="3062982"/>
            <a:ext cx="4700053" cy="1829197"/>
          </a:xfrm>
          <a:prstGeom prst="rect">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397185B-1A28-ED92-1A4E-31FA0465505C}"/>
              </a:ext>
            </a:extLst>
          </p:cNvPr>
          <p:cNvSpPr txBox="1"/>
          <p:nvPr/>
        </p:nvSpPr>
        <p:spPr>
          <a:xfrm>
            <a:off x="826044" y="3021104"/>
            <a:ext cx="4257039" cy="1986933"/>
          </a:xfrm>
          <a:prstGeom prst="rect">
            <a:avLst/>
          </a:prstGeom>
          <a:noFill/>
        </p:spPr>
        <p:txBody>
          <a:bodyPr wrap="square" rtlCol="0" anchor="ctr">
            <a:noAutofit/>
          </a:bodyPr>
          <a:lstStyle/>
          <a:p>
            <a:pPr lvl="0">
              <a:lnSpc>
                <a:spcPct val="100000"/>
              </a:lnSpc>
              <a:spcBef>
                <a:spcPts val="600"/>
              </a:spcBef>
            </a:pPr>
            <a:r>
              <a:rPr lang="en-US" sz="1600" b="1" dirty="0" err="1">
                <a:solidFill>
                  <a:schemeClr val="bg1"/>
                </a:solidFill>
                <a:latin typeface="Arial" panose="020B0604020202020204" pitchFamily="34" charset="0"/>
                <a:cs typeface="Arial" panose="020B0604020202020204" pitchFamily="34" charset="0"/>
              </a:rPr>
              <a:t>SecureEquity</a:t>
            </a:r>
            <a:r>
              <a:rPr lang="en-US" sz="1600" b="1" baseline="30000" dirty="0">
                <a:solidFill>
                  <a:schemeClr val="bg1"/>
                </a:solidFill>
                <a:latin typeface="Arial" panose="020B0604020202020204" pitchFamily="34" charset="0"/>
                <a:cs typeface="Arial" panose="020B0604020202020204" pitchFamily="34" charset="0"/>
                <a:sym typeface="Symbol" panose="05050102010706020507" pitchFamily="18" charset="2"/>
              </a:rPr>
              <a:t></a:t>
            </a:r>
            <a:r>
              <a:rPr lang="en-US" sz="1600" dirty="0">
                <a:solidFill>
                  <a:schemeClr val="bg1"/>
                </a:solidFill>
                <a:latin typeface="Arial" panose="020B0604020202020204" pitchFamily="34" charset="0"/>
                <a:cs typeface="Arial" panose="020B0604020202020204" pitchFamily="34" charset="0"/>
              </a:rPr>
              <a:t> </a:t>
            </a:r>
          </a:p>
          <a:p>
            <a:pPr marL="285750" indent="-285750">
              <a:spcBef>
                <a:spcPts val="500"/>
              </a:spcBef>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Counseling certificate required before loan submission.</a:t>
            </a:r>
          </a:p>
          <a:p>
            <a:pPr marL="285750" indent="-285750">
              <a:spcBef>
                <a:spcPts val="500"/>
              </a:spcBef>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Other certs are allowed (except when NBS remaining on Title)</a:t>
            </a:r>
          </a:p>
          <a:p>
            <a:pPr marL="285750" indent="-285750">
              <a:spcBef>
                <a:spcPts val="500"/>
              </a:spcBef>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Can be E-signed</a:t>
            </a:r>
            <a:endParaRPr lang="en-US" sz="1600" dirty="0">
              <a:solidFill>
                <a:schemeClr val="bg1"/>
              </a:solidFill>
            </a:endParaRPr>
          </a:p>
        </p:txBody>
      </p:sp>
    </p:spTree>
    <p:extLst>
      <p:ext uri="{BB962C8B-B14F-4D97-AF65-F5344CB8AC3E}">
        <p14:creationId xmlns:p14="http://schemas.microsoft.com/office/powerpoint/2010/main" val="29890001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3DDD7-012C-4701-3C26-FACE46EC670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6093001-A4AE-A9F7-8B0B-4F77404F6BA1}"/>
              </a:ext>
            </a:extLst>
          </p:cNvPr>
          <p:cNvSpPr/>
          <p:nvPr/>
        </p:nvSpPr>
        <p:spPr>
          <a:xfrm>
            <a:off x="6909048" y="4378530"/>
            <a:ext cx="2010100" cy="5672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E005CCA-596F-5918-B6CD-F48E9B4C5488}"/>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1F8A3D22-8301-9772-7878-1FC21F65BA7A}"/>
              </a:ext>
            </a:extLst>
          </p:cNvPr>
          <p:cNvSpPr txBox="1">
            <a:spLocks/>
          </p:cNvSpPr>
          <p:nvPr/>
        </p:nvSpPr>
        <p:spPr>
          <a:xfrm>
            <a:off x="549838" y="115799"/>
            <a:ext cx="5284034" cy="5027701"/>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Application</a:t>
            </a:r>
            <a:endParaRPr lang="en-US" sz="24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Print ALL pages of the package, including GFE.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Application can be E-Signed. Email address must belong to the borrower.</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E-Signed packages must contain Submission Certification.</a:t>
            </a:r>
          </a:p>
        </p:txBody>
      </p:sp>
      <p:pic>
        <p:nvPicPr>
          <p:cNvPr id="3" name="Picture 2">
            <a:extLst>
              <a:ext uri="{FF2B5EF4-FFF2-40B4-BE49-F238E27FC236}">
                <a16:creationId xmlns:a16="http://schemas.microsoft.com/office/drawing/2014/main" id="{8537B96A-526C-D00C-444F-3E29DB129639}"/>
              </a:ext>
            </a:extLst>
          </p:cNvPr>
          <p:cNvPicPr>
            <a:picLocks noChangeAspect="1"/>
          </p:cNvPicPr>
          <p:nvPr/>
        </p:nvPicPr>
        <p:blipFill>
          <a:blip r:embed="rId4"/>
          <a:srcRect b="4859"/>
          <a:stretch>
            <a:fillRect/>
          </a:stretch>
        </p:blipFill>
        <p:spPr>
          <a:xfrm>
            <a:off x="6038274" y="260929"/>
            <a:ext cx="2601609" cy="4590295"/>
          </a:xfrm>
          <a:prstGeom prst="rect">
            <a:avLst/>
          </a:prstGeom>
          <a:ln>
            <a:solidFill>
              <a:schemeClr val="accent1"/>
            </a:solidFill>
          </a:ln>
        </p:spPr>
      </p:pic>
    </p:spTree>
    <p:extLst>
      <p:ext uri="{BB962C8B-B14F-4D97-AF65-F5344CB8AC3E}">
        <p14:creationId xmlns:p14="http://schemas.microsoft.com/office/powerpoint/2010/main" val="18326013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579CE-9045-BFAE-AB0B-281C2C47E4E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4517825-F872-7113-021B-FA06100C9010}"/>
              </a:ext>
            </a:extLst>
          </p:cNvPr>
          <p:cNvSpPr/>
          <p:nvPr/>
        </p:nvSpPr>
        <p:spPr>
          <a:xfrm>
            <a:off x="6909048" y="4378530"/>
            <a:ext cx="2010100" cy="5672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A487512-50DB-A12D-CD17-D9651A55E732}"/>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819E9CA9-57FB-2299-3206-6EFABC8B6669}"/>
              </a:ext>
            </a:extLst>
          </p:cNvPr>
          <p:cNvSpPr txBox="1">
            <a:spLocks/>
          </p:cNvSpPr>
          <p:nvPr/>
        </p:nvSpPr>
        <p:spPr>
          <a:xfrm>
            <a:off x="486450" y="0"/>
            <a:ext cx="4186133"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Request FHA Case # (HECM only)</a:t>
            </a:r>
            <a:endParaRPr lang="en-US" sz="28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No services that will incur costs to the borrower can be ordered prior to FHA Case Number Assignment</a:t>
            </a:r>
          </a:p>
          <a:p>
            <a:pPr marL="285750" indent="-285750" algn="l">
              <a:lnSpc>
                <a:spcPct val="100000"/>
              </a:lnSpc>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Exception: Credit Report, Preliminary Title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 Completed Counseling Certificate must be submitted along with a signed GFE and 1009 and the Order Form.</a:t>
            </a:r>
          </a:p>
        </p:txBody>
      </p:sp>
      <p:pic>
        <p:nvPicPr>
          <p:cNvPr id="3" name="Picture 2">
            <a:extLst>
              <a:ext uri="{FF2B5EF4-FFF2-40B4-BE49-F238E27FC236}">
                <a16:creationId xmlns:a16="http://schemas.microsoft.com/office/drawing/2014/main" id="{59C10A93-2112-F352-BFC5-066CF2F46FBD}"/>
              </a:ext>
            </a:extLst>
          </p:cNvPr>
          <p:cNvPicPr>
            <a:picLocks noChangeAspect="1"/>
          </p:cNvPicPr>
          <p:nvPr/>
        </p:nvPicPr>
        <p:blipFill>
          <a:blip r:embed="rId4"/>
          <a:stretch>
            <a:fillRect/>
          </a:stretch>
        </p:blipFill>
        <p:spPr>
          <a:xfrm>
            <a:off x="5278350" y="238885"/>
            <a:ext cx="3366914" cy="4665729"/>
          </a:xfrm>
          <a:prstGeom prst="rect">
            <a:avLst/>
          </a:prstGeom>
          <a:ln>
            <a:solidFill>
              <a:srgbClr val="195993"/>
            </a:solidFill>
          </a:ln>
        </p:spPr>
      </p:pic>
    </p:spTree>
    <p:extLst>
      <p:ext uri="{BB962C8B-B14F-4D97-AF65-F5344CB8AC3E}">
        <p14:creationId xmlns:p14="http://schemas.microsoft.com/office/powerpoint/2010/main" val="57717190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EB75A-60CA-C385-9925-325922594AF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4280070-D03C-BC5C-2C5C-CD2CD9AC3BEF}"/>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661198E8-E5AC-C3EE-8336-846E76B99EF1}"/>
              </a:ext>
            </a:extLst>
          </p:cNvPr>
          <p:cNvSpPr txBox="1">
            <a:spLocks/>
          </p:cNvSpPr>
          <p:nvPr/>
        </p:nvSpPr>
        <p:spPr>
          <a:xfrm>
            <a:off x="486450" y="0"/>
            <a:ext cx="4936336" cy="51434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Order Loan Services</a:t>
            </a:r>
            <a:endParaRPr lang="en-US" sz="28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b="1" dirty="0">
                <a:solidFill>
                  <a:srgbClr val="343433"/>
                </a:solidFill>
                <a:latin typeface="Arial" panose="020B0604020202020204" pitchFamily="34" charset="0"/>
                <a:cs typeface="Arial" panose="020B0604020202020204" pitchFamily="34" charset="0"/>
              </a:rPr>
              <a:t>Credit Report </a:t>
            </a:r>
            <a:r>
              <a:rPr lang="en-US" dirty="0">
                <a:solidFill>
                  <a:srgbClr val="343433"/>
                </a:solidFill>
                <a:latin typeface="Arial" panose="020B0604020202020204" pitchFamily="34" charset="0"/>
                <a:cs typeface="Arial" panose="020B0604020202020204" pitchFamily="34" charset="0"/>
              </a:rPr>
              <a:t>- May be ordered before application (but can’t be charged if loan doesn’t close)</a:t>
            </a:r>
          </a:p>
          <a:p>
            <a:pPr marL="285750" indent="-285750" algn="l">
              <a:lnSpc>
                <a:spcPct val="100000"/>
              </a:lnSpc>
              <a:spcBef>
                <a:spcPts val="500"/>
              </a:spcBef>
              <a:buFont typeface="Arial" panose="020B0604020202020204" pitchFamily="34" charset="0"/>
              <a:buChar char="•"/>
            </a:pPr>
            <a:r>
              <a:rPr lang="en-US" b="1" dirty="0">
                <a:solidFill>
                  <a:srgbClr val="343433"/>
                </a:solidFill>
                <a:latin typeface="Arial" panose="020B0604020202020204" pitchFamily="34" charset="0"/>
                <a:cs typeface="Arial" panose="020B0604020202020204" pitchFamily="34" charset="0"/>
              </a:rPr>
              <a:t>Appraisal</a:t>
            </a:r>
            <a:r>
              <a:rPr lang="en-US" dirty="0">
                <a:solidFill>
                  <a:srgbClr val="343433"/>
                </a:solidFill>
                <a:latin typeface="Arial" panose="020B0604020202020204" pitchFamily="34" charset="0"/>
                <a:cs typeface="Arial" panose="020B0604020202020204" pitchFamily="34" charset="0"/>
              </a:rPr>
              <a:t> – Use approved AMC. Case Number must be listed on Appraisal Report.</a:t>
            </a:r>
          </a:p>
          <a:p>
            <a:pPr marL="285750" indent="-285750" algn="l">
              <a:lnSpc>
                <a:spcPct val="100000"/>
              </a:lnSpc>
              <a:spcBef>
                <a:spcPts val="500"/>
              </a:spcBef>
              <a:buFont typeface="Arial" panose="020B0604020202020204" pitchFamily="34" charset="0"/>
              <a:buChar char="•"/>
            </a:pPr>
            <a:r>
              <a:rPr lang="en-US" b="1" dirty="0">
                <a:solidFill>
                  <a:srgbClr val="343433"/>
                </a:solidFill>
                <a:latin typeface="Arial" panose="020B0604020202020204" pitchFamily="34" charset="0"/>
                <a:cs typeface="Arial" panose="020B0604020202020204" pitchFamily="34" charset="0"/>
              </a:rPr>
              <a:t>Title</a:t>
            </a:r>
            <a:r>
              <a:rPr lang="en-US" dirty="0">
                <a:solidFill>
                  <a:srgbClr val="343433"/>
                </a:solidFill>
                <a:latin typeface="Arial" panose="020B0604020202020204" pitchFamily="34" charset="0"/>
                <a:cs typeface="Arial" panose="020B0604020202020204" pitchFamily="34" charset="0"/>
              </a:rPr>
              <a:t> – Preliminary title can be ordered earlier. Title will verify vesting, liens, taxes and legal description.</a:t>
            </a:r>
          </a:p>
          <a:p>
            <a:pPr marL="285750" indent="-285750" algn="l">
              <a:lnSpc>
                <a:spcPct val="100000"/>
              </a:lnSpc>
              <a:spcBef>
                <a:spcPts val="500"/>
              </a:spcBef>
              <a:buFont typeface="Arial" panose="020B0604020202020204" pitchFamily="34" charset="0"/>
              <a:buChar char="•"/>
            </a:pPr>
            <a:r>
              <a:rPr lang="en-US" b="1" dirty="0">
                <a:solidFill>
                  <a:srgbClr val="343433"/>
                </a:solidFill>
                <a:latin typeface="Arial" panose="020B0604020202020204" pitchFamily="34" charset="0"/>
                <a:cs typeface="Arial" panose="020B0604020202020204" pitchFamily="34" charset="0"/>
              </a:rPr>
              <a:t>SAM/GSA </a:t>
            </a:r>
            <a:r>
              <a:rPr lang="en-US" dirty="0">
                <a:solidFill>
                  <a:srgbClr val="343433"/>
                </a:solidFill>
                <a:latin typeface="Arial" panose="020B0604020202020204" pitchFamily="34" charset="0"/>
                <a:cs typeface="Arial" panose="020B0604020202020204" pitchFamily="34" charset="0"/>
              </a:rPr>
              <a:t>– Checks all parties are not excluded from participating in federal contracts or federal financial or nonfinancial transactions. </a:t>
            </a:r>
          </a:p>
          <a:p>
            <a:pPr marL="285750" indent="-285750" algn="l">
              <a:lnSpc>
                <a:spcPct val="100000"/>
              </a:lnSpc>
              <a:spcBef>
                <a:spcPts val="500"/>
              </a:spcBef>
              <a:buFont typeface="Arial" panose="020B0604020202020204" pitchFamily="34" charset="0"/>
              <a:buChar char="•"/>
            </a:pPr>
            <a:r>
              <a:rPr lang="en-US" b="1" dirty="0">
                <a:solidFill>
                  <a:srgbClr val="343433"/>
                </a:solidFill>
                <a:latin typeface="Arial" panose="020B0604020202020204" pitchFamily="34" charset="0"/>
                <a:cs typeface="Arial" panose="020B0604020202020204" pitchFamily="34" charset="0"/>
              </a:rPr>
              <a:t>USPS</a:t>
            </a:r>
            <a:r>
              <a:rPr lang="en-US" dirty="0">
                <a:solidFill>
                  <a:srgbClr val="343433"/>
                </a:solidFill>
                <a:latin typeface="Arial" panose="020B0604020202020204" pitchFamily="34" charset="0"/>
                <a:cs typeface="Arial" panose="020B0604020202020204" pitchFamily="34" charset="0"/>
              </a:rPr>
              <a:t> – Verifies the subject property has a physical address.</a:t>
            </a:r>
          </a:p>
        </p:txBody>
      </p:sp>
      <p:pic>
        <p:nvPicPr>
          <p:cNvPr id="6" name="Picture 5" descr="A close-up of a graph paper">
            <a:extLst>
              <a:ext uri="{FF2B5EF4-FFF2-40B4-BE49-F238E27FC236}">
                <a16:creationId xmlns:a16="http://schemas.microsoft.com/office/drawing/2014/main" id="{E5715EED-2046-6F01-FA77-84C36619B836}"/>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618562" y="611468"/>
            <a:ext cx="3130428" cy="3817862"/>
          </a:xfrm>
          <a:prstGeom prst="rect">
            <a:avLst/>
          </a:prstGeom>
        </p:spPr>
      </p:pic>
      <p:sp>
        <p:nvSpPr>
          <p:cNvPr id="7" name="TextBox 6">
            <a:extLst>
              <a:ext uri="{FF2B5EF4-FFF2-40B4-BE49-F238E27FC236}">
                <a16:creationId xmlns:a16="http://schemas.microsoft.com/office/drawing/2014/main" id="{2A538C58-B623-C48A-E44F-E492AA7506F6}"/>
              </a:ext>
            </a:extLst>
          </p:cNvPr>
          <p:cNvSpPr txBox="1"/>
          <p:nvPr/>
        </p:nvSpPr>
        <p:spPr>
          <a:xfrm>
            <a:off x="5923936" y="976629"/>
            <a:ext cx="2519680" cy="3190240"/>
          </a:xfrm>
          <a:prstGeom prst="rect">
            <a:avLst/>
          </a:prstGeom>
          <a:noFill/>
        </p:spPr>
        <p:txBody>
          <a:bodyPr wrap="square" anchor="ctr">
            <a:noAutofit/>
          </a:bodyPr>
          <a:lstStyle/>
          <a:p>
            <a:pPr algn="ctr"/>
            <a:r>
              <a:rPr lang="en-US" b="1" dirty="0">
                <a:solidFill>
                  <a:srgbClr val="343433"/>
                </a:solidFill>
                <a:latin typeface="Arial" panose="020B0604020202020204" pitchFamily="34" charset="0"/>
                <a:cs typeface="Arial" panose="020B0604020202020204" pitchFamily="34" charset="0"/>
              </a:rPr>
              <a:t>Services</a:t>
            </a:r>
          </a:p>
          <a:p>
            <a:pPr marL="171450" indent="-171450">
              <a:spcBef>
                <a:spcPts val="20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Credit Report</a:t>
            </a:r>
          </a:p>
          <a:p>
            <a:pPr marL="171450" indent="-171450">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Appraisal</a:t>
            </a:r>
          </a:p>
          <a:p>
            <a:pPr marL="171450" indent="-171450">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Title</a:t>
            </a:r>
          </a:p>
          <a:p>
            <a:pPr marL="171450" indent="-171450">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Flood</a:t>
            </a:r>
          </a:p>
          <a:p>
            <a:pPr marL="171450" indent="-171450">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SAM/GSA</a:t>
            </a:r>
          </a:p>
          <a:p>
            <a:pPr marL="171450" indent="-171450">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USPS</a:t>
            </a:r>
            <a:endParaRPr lang="en-US" sz="1600" b="1" dirty="0">
              <a:solidFill>
                <a:srgbClr val="343433"/>
              </a:solidFill>
              <a:latin typeface="Arial" panose="020B0604020202020204" pitchFamily="34" charset="0"/>
              <a:cs typeface="Arial" panose="020B0604020202020204" pitchFamily="34" charset="0"/>
            </a:endParaRPr>
          </a:p>
          <a:p>
            <a:pPr marL="171450" indent="-171450">
              <a:spcBef>
                <a:spcPts val="500"/>
              </a:spcBef>
              <a:buFont typeface="Arial" panose="020B0604020202020204" pitchFamily="34" charset="0"/>
              <a:buChar char="•"/>
            </a:pPr>
            <a:endParaRPr lang="en-US" sz="1600" dirty="0">
              <a:solidFill>
                <a:srgbClr val="34343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253010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3071A-EC45-F288-2C99-2E86E9F6A77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8D54F28-2AC1-FD42-4471-40B9FBA2524B}"/>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11486E65-A2EF-51EB-362B-57FD9958F184}"/>
              </a:ext>
            </a:extLst>
          </p:cNvPr>
          <p:cNvSpPr txBox="1">
            <a:spLocks/>
          </p:cNvSpPr>
          <p:nvPr/>
        </p:nvSpPr>
        <p:spPr>
          <a:xfrm>
            <a:off x="247208" y="1"/>
            <a:ext cx="8896792" cy="912924"/>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Loan Submission</a:t>
            </a:r>
            <a:endParaRPr lang="en-US" sz="2400" dirty="0">
              <a:solidFill>
                <a:srgbClr val="343433"/>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8DF30C4-A5B5-C10B-FECF-26A93D7D0A4B}"/>
              </a:ext>
            </a:extLst>
          </p:cNvPr>
          <p:cNvSpPr txBox="1">
            <a:spLocks/>
          </p:cNvSpPr>
          <p:nvPr/>
        </p:nvSpPr>
        <p:spPr>
          <a:xfrm>
            <a:off x="1818027" y="851964"/>
            <a:ext cx="5176579" cy="436859"/>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b="1" dirty="0">
                <a:solidFill>
                  <a:srgbClr val="343433"/>
                </a:solidFill>
                <a:latin typeface="Arial" panose="020B0604020202020204" pitchFamily="34" charset="0"/>
                <a:cs typeface="Arial" panose="020B0604020202020204" pitchFamily="34" charset="0"/>
              </a:rPr>
              <a:t>Upload Documents</a:t>
            </a:r>
          </a:p>
        </p:txBody>
      </p:sp>
      <p:pic>
        <p:nvPicPr>
          <p:cNvPr id="6" name="Picture 5">
            <a:extLst>
              <a:ext uri="{FF2B5EF4-FFF2-40B4-BE49-F238E27FC236}">
                <a16:creationId xmlns:a16="http://schemas.microsoft.com/office/drawing/2014/main" id="{83BDCFC5-D82C-AC26-8E8E-92370E5A1A34}"/>
              </a:ext>
            </a:extLst>
          </p:cNvPr>
          <p:cNvPicPr>
            <a:picLocks noChangeAspect="1"/>
          </p:cNvPicPr>
          <p:nvPr/>
        </p:nvPicPr>
        <p:blipFill>
          <a:blip r:embed="rId4"/>
          <a:srcRect t="1455"/>
          <a:stretch>
            <a:fillRect/>
          </a:stretch>
        </p:blipFill>
        <p:spPr>
          <a:xfrm>
            <a:off x="1841473" y="1288823"/>
            <a:ext cx="2674347" cy="3588502"/>
          </a:xfrm>
          <a:prstGeom prst="rect">
            <a:avLst/>
          </a:prstGeom>
          <a:ln>
            <a:solidFill>
              <a:schemeClr val="accent1"/>
            </a:solidFill>
          </a:ln>
        </p:spPr>
      </p:pic>
      <p:pic>
        <p:nvPicPr>
          <p:cNvPr id="7" name="Picture 6">
            <a:extLst>
              <a:ext uri="{FF2B5EF4-FFF2-40B4-BE49-F238E27FC236}">
                <a16:creationId xmlns:a16="http://schemas.microsoft.com/office/drawing/2014/main" id="{8BC04881-4623-4E0C-D519-584972853DB1}"/>
              </a:ext>
            </a:extLst>
          </p:cNvPr>
          <p:cNvPicPr>
            <a:picLocks noChangeAspect="1"/>
          </p:cNvPicPr>
          <p:nvPr/>
        </p:nvPicPr>
        <p:blipFill>
          <a:blip r:embed="rId5"/>
          <a:srcRect b="4398"/>
          <a:stretch>
            <a:fillRect/>
          </a:stretch>
        </p:blipFill>
        <p:spPr>
          <a:xfrm>
            <a:off x="4782566" y="1288823"/>
            <a:ext cx="2212041" cy="3059657"/>
          </a:xfrm>
          <a:prstGeom prst="rect">
            <a:avLst/>
          </a:prstGeom>
          <a:ln>
            <a:solidFill>
              <a:schemeClr val="accent1"/>
            </a:solidFill>
          </a:ln>
        </p:spPr>
      </p:pic>
    </p:spTree>
    <p:extLst>
      <p:ext uri="{BB962C8B-B14F-4D97-AF65-F5344CB8AC3E}">
        <p14:creationId xmlns:p14="http://schemas.microsoft.com/office/powerpoint/2010/main" val="427637938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04403-5590-E05D-8BF2-4186ECC612B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8B5A3F0-C904-2651-A237-A7173307204E}"/>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80691734-6991-5A35-2F15-13E5A424652B}"/>
              </a:ext>
            </a:extLst>
          </p:cNvPr>
          <p:cNvSpPr txBox="1">
            <a:spLocks/>
          </p:cNvSpPr>
          <p:nvPr/>
        </p:nvSpPr>
        <p:spPr>
          <a:xfrm>
            <a:off x="247208" y="1"/>
            <a:ext cx="8896792" cy="954404"/>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Loan Submission</a:t>
            </a:r>
            <a:endParaRPr lang="en-US" sz="2400" dirty="0">
              <a:solidFill>
                <a:srgbClr val="343433"/>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676EEB4-AC2B-0665-FAB3-2D7C9EF4D273}"/>
              </a:ext>
            </a:extLst>
          </p:cNvPr>
          <p:cNvSpPr txBox="1">
            <a:spLocks/>
          </p:cNvSpPr>
          <p:nvPr/>
        </p:nvSpPr>
        <p:spPr>
          <a:xfrm>
            <a:off x="604403" y="2691764"/>
            <a:ext cx="2248149" cy="1660297"/>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a:r>
              <a:rPr lang="en-US" b="1" dirty="0">
                <a:solidFill>
                  <a:srgbClr val="343433"/>
                </a:solidFill>
                <a:latin typeface="Arial" panose="020B0604020202020204" pitchFamily="34" charset="0"/>
                <a:cs typeface="Arial" panose="020B0604020202020204" pitchFamily="34" charset="0"/>
              </a:rPr>
              <a:t>Milestones and Loan Submission</a:t>
            </a:r>
          </a:p>
        </p:txBody>
      </p:sp>
      <p:pic>
        <p:nvPicPr>
          <p:cNvPr id="4" name="Picture 3">
            <a:extLst>
              <a:ext uri="{FF2B5EF4-FFF2-40B4-BE49-F238E27FC236}">
                <a16:creationId xmlns:a16="http://schemas.microsoft.com/office/drawing/2014/main" id="{9CBD3332-F3C7-77A5-F13F-CAFED1F15036}"/>
              </a:ext>
            </a:extLst>
          </p:cNvPr>
          <p:cNvPicPr>
            <a:picLocks noChangeAspect="1"/>
          </p:cNvPicPr>
          <p:nvPr/>
        </p:nvPicPr>
        <p:blipFill>
          <a:blip r:embed="rId4"/>
          <a:stretch>
            <a:fillRect/>
          </a:stretch>
        </p:blipFill>
        <p:spPr>
          <a:xfrm>
            <a:off x="624723" y="954405"/>
            <a:ext cx="5567069" cy="1737360"/>
          </a:xfrm>
          <a:prstGeom prst="rect">
            <a:avLst/>
          </a:prstGeom>
          <a:ln>
            <a:solidFill>
              <a:schemeClr val="accent1"/>
            </a:solidFill>
          </a:ln>
        </p:spPr>
      </p:pic>
      <p:pic>
        <p:nvPicPr>
          <p:cNvPr id="6" name="Picture 5">
            <a:extLst>
              <a:ext uri="{FF2B5EF4-FFF2-40B4-BE49-F238E27FC236}">
                <a16:creationId xmlns:a16="http://schemas.microsoft.com/office/drawing/2014/main" id="{734B9505-FC8D-0294-0B16-38BD8565A855}"/>
              </a:ext>
            </a:extLst>
          </p:cNvPr>
          <p:cNvPicPr>
            <a:picLocks noChangeAspect="1"/>
          </p:cNvPicPr>
          <p:nvPr/>
        </p:nvPicPr>
        <p:blipFill>
          <a:blip r:embed="rId5"/>
          <a:stretch>
            <a:fillRect/>
          </a:stretch>
        </p:blipFill>
        <p:spPr>
          <a:xfrm>
            <a:off x="3028648" y="1868950"/>
            <a:ext cx="5714149" cy="2483112"/>
          </a:xfrm>
          <a:prstGeom prst="rect">
            <a:avLst/>
          </a:prstGeom>
          <a:ln>
            <a:solidFill>
              <a:schemeClr val="accent1"/>
            </a:solidFill>
          </a:ln>
        </p:spPr>
      </p:pic>
      <p:sp>
        <p:nvSpPr>
          <p:cNvPr id="7" name="Content Placeholder 2">
            <a:extLst>
              <a:ext uri="{FF2B5EF4-FFF2-40B4-BE49-F238E27FC236}">
                <a16:creationId xmlns:a16="http://schemas.microsoft.com/office/drawing/2014/main" id="{D59D8516-25C0-8940-6096-2712365EE3BE}"/>
              </a:ext>
            </a:extLst>
          </p:cNvPr>
          <p:cNvSpPr txBox="1">
            <a:spLocks/>
          </p:cNvSpPr>
          <p:nvPr/>
        </p:nvSpPr>
        <p:spPr bwMode="auto">
          <a:xfrm>
            <a:off x="6330066" y="954404"/>
            <a:ext cx="1863188" cy="91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168275" indent="-168275" algn="l" defTabSz="682625" rtl="0" eaLnBrk="1" fontAlgn="base" hangingPunct="1">
              <a:lnSpc>
                <a:spcPct val="100000"/>
              </a:lnSpc>
              <a:spcBef>
                <a:spcPts val="750"/>
              </a:spcBef>
              <a:spcAft>
                <a:spcPct val="0"/>
              </a:spcAft>
              <a:buFont typeface="Arial" panose="020B0604020202020204" pitchFamily="34" charset="0"/>
              <a:buChar char="•"/>
              <a:defRPr sz="2100" kern="1200">
                <a:solidFill>
                  <a:srgbClr val="181717"/>
                </a:solidFill>
                <a:latin typeface="Arial Nova" panose="020B0504020202020204" pitchFamily="34" charset="0"/>
                <a:ea typeface="+mn-ea"/>
                <a:cs typeface="+mn-cs"/>
              </a:defRPr>
            </a:lvl1pPr>
            <a:lvl2pPr marL="511175" indent="-168275" algn="l" defTabSz="682625" rtl="0" eaLnBrk="1" fontAlgn="base" hangingPunct="1">
              <a:lnSpc>
                <a:spcPct val="100000"/>
              </a:lnSpc>
              <a:spcBef>
                <a:spcPts val="375"/>
              </a:spcBef>
              <a:spcAft>
                <a:spcPct val="0"/>
              </a:spcAft>
              <a:buFont typeface="Arial" panose="020B0604020202020204" pitchFamily="34" charset="0"/>
              <a:buChar char="•"/>
              <a:defRPr sz="1500" kern="1200">
                <a:solidFill>
                  <a:srgbClr val="181717"/>
                </a:solidFill>
                <a:latin typeface="Arial Nova" panose="020B0504020202020204" pitchFamily="34" charset="0"/>
                <a:ea typeface="+mn-ea"/>
                <a:cs typeface="+mn-cs"/>
              </a:defRPr>
            </a:lvl2pPr>
            <a:lvl3pPr marL="854075" indent="-168275" algn="l" defTabSz="682625" rtl="0" eaLnBrk="1" fontAlgn="base" hangingPunct="1">
              <a:lnSpc>
                <a:spcPct val="100000"/>
              </a:lnSpc>
              <a:spcBef>
                <a:spcPts val="375"/>
              </a:spcBef>
              <a:spcAft>
                <a:spcPct val="0"/>
              </a:spcAft>
              <a:buFont typeface="Arial" panose="020B0604020202020204" pitchFamily="34" charset="0"/>
              <a:buChar char="•"/>
              <a:defRPr kern="1200">
                <a:solidFill>
                  <a:srgbClr val="181717"/>
                </a:solidFill>
                <a:latin typeface="Arial Nova" panose="020B0504020202020204" pitchFamily="34" charset="0"/>
                <a:ea typeface="+mn-ea"/>
                <a:cs typeface="+mn-cs"/>
              </a:defRPr>
            </a:lvl3pPr>
            <a:lvl4pPr marL="1196975" indent="-168275" algn="l" defTabSz="682625" rtl="0" eaLnBrk="1" fontAlgn="base" hangingPunct="1">
              <a:lnSpc>
                <a:spcPct val="100000"/>
              </a:lnSpc>
              <a:spcBef>
                <a:spcPts val="375"/>
              </a:spcBef>
              <a:spcAft>
                <a:spcPct val="0"/>
              </a:spcAft>
              <a:buFont typeface="Arial" panose="020B0604020202020204" pitchFamily="34" charset="0"/>
              <a:buChar char="•"/>
              <a:defRPr sz="1200" kern="1200">
                <a:solidFill>
                  <a:srgbClr val="181717"/>
                </a:solidFill>
                <a:latin typeface="Arial Nova" panose="020B0504020202020204" pitchFamily="34" charset="0"/>
                <a:ea typeface="+mn-ea"/>
                <a:cs typeface="+mn-cs"/>
              </a:defRPr>
            </a:lvl4pPr>
            <a:lvl5pPr marL="1539875" indent="-168275" algn="l" defTabSz="682625" rtl="0" eaLnBrk="1" fontAlgn="base" hangingPunct="1">
              <a:lnSpc>
                <a:spcPct val="100000"/>
              </a:lnSpc>
              <a:spcBef>
                <a:spcPts val="375"/>
              </a:spcBef>
              <a:spcAft>
                <a:spcPct val="0"/>
              </a:spcAft>
              <a:buFont typeface="Arial" panose="020B0604020202020204" pitchFamily="34" charset="0"/>
              <a:buChar char="•"/>
              <a:defRPr sz="1200" kern="1200">
                <a:solidFill>
                  <a:srgbClr val="181717"/>
                </a:solidFill>
                <a:latin typeface="Arial Nova" panose="020B0504020202020204" pitchFamily="34" charset="0"/>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sz="1800" b="1" dirty="0">
                <a:solidFill>
                  <a:srgbClr val="343433"/>
                </a:solidFill>
                <a:latin typeface="Arial" panose="020B0604020202020204" pitchFamily="34" charset="0"/>
                <a:cs typeface="Arial" panose="020B0604020202020204" pitchFamily="34" charset="0"/>
              </a:rPr>
              <a:t>Notes</a:t>
            </a:r>
          </a:p>
        </p:txBody>
      </p:sp>
    </p:spTree>
    <p:extLst>
      <p:ext uri="{BB962C8B-B14F-4D97-AF65-F5344CB8AC3E}">
        <p14:creationId xmlns:p14="http://schemas.microsoft.com/office/powerpoint/2010/main" val="313817252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2DD2-ACC4-A79E-204B-0F4D0032966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BECC1C4F-9504-8D58-87B9-8F3398242853}"/>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68B8396A-02A7-F39E-95D7-5DDDD1AF3A1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A836EFA8-0CCA-7381-052F-AD7DDF8C0A4F}"/>
              </a:ext>
            </a:extLst>
          </p:cNvPr>
          <p:cNvSpPr txBox="1">
            <a:spLocks/>
          </p:cNvSpPr>
          <p:nvPr/>
        </p:nvSpPr>
        <p:spPr>
          <a:xfrm>
            <a:off x="8737600" y="4860128"/>
            <a:ext cx="34806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167</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38D0B2AD-DB6E-BE96-E763-D141C4194AE6}"/>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B4743424-B287-E77A-080F-A726BDB3AA76}"/>
              </a:ext>
            </a:extLst>
          </p:cNvPr>
          <p:cNvSpPr txBox="1">
            <a:spLocks/>
          </p:cNvSpPr>
          <p:nvPr/>
        </p:nvSpPr>
        <p:spPr>
          <a:xfrm>
            <a:off x="4445198" y="0"/>
            <a:ext cx="4190241"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Which is an allowable order of events?</a:t>
            </a:r>
          </a:p>
          <a:p>
            <a:pPr marL="457200" indent="-457200" algn="l">
              <a:lnSpc>
                <a:spcPct val="100000"/>
              </a:lnSpc>
              <a:spcBef>
                <a:spcPts val="2000"/>
              </a:spcBef>
              <a:buAutoNum type="arabicPeriod"/>
            </a:pPr>
            <a:r>
              <a:rPr lang="en-US" i="1" dirty="0">
                <a:solidFill>
                  <a:srgbClr val="343433"/>
                </a:solidFill>
                <a:latin typeface="Arial" panose="020B0604020202020204" pitchFamily="34" charset="0"/>
                <a:cs typeface="Arial" panose="020B0604020202020204" pitchFamily="34" charset="0"/>
              </a:rPr>
              <a:t>FHA Case #, Counseling, Appraisal, Title, Credit</a:t>
            </a:r>
          </a:p>
          <a:p>
            <a:pPr marL="457200" indent="-457200" algn="l">
              <a:lnSpc>
                <a:spcPct val="100000"/>
              </a:lnSpc>
              <a:spcBef>
                <a:spcPts val="500"/>
              </a:spcBef>
              <a:buFontTx/>
              <a:buAutoNum type="arabicPeriod"/>
            </a:pPr>
            <a:r>
              <a:rPr lang="en-US" i="1" dirty="0">
                <a:solidFill>
                  <a:srgbClr val="343433"/>
                </a:solidFill>
                <a:latin typeface="Arial" panose="020B0604020202020204" pitchFamily="34" charset="0"/>
                <a:cs typeface="Arial" panose="020B0604020202020204" pitchFamily="34" charset="0"/>
              </a:rPr>
              <a:t>Counseling, Appraisal, FHA Case #, Title, Credit</a:t>
            </a:r>
          </a:p>
          <a:p>
            <a:pPr marL="457200" indent="-457200" algn="l">
              <a:lnSpc>
                <a:spcPct val="100000"/>
              </a:lnSpc>
              <a:spcBef>
                <a:spcPts val="500"/>
              </a:spcBef>
              <a:buFontTx/>
              <a:buAutoNum type="arabicPeriod"/>
            </a:pPr>
            <a:r>
              <a:rPr lang="en-US" i="1" dirty="0">
                <a:solidFill>
                  <a:srgbClr val="343433"/>
                </a:solidFill>
                <a:latin typeface="Arial" panose="020B0604020202020204" pitchFamily="34" charset="0"/>
                <a:cs typeface="Arial" panose="020B0604020202020204" pitchFamily="34" charset="0"/>
              </a:rPr>
              <a:t>Credit, Counseling, FHA Case #, Appraisal, Title</a:t>
            </a:r>
          </a:p>
          <a:p>
            <a:pPr algn="l">
              <a:lnSpc>
                <a:spcPct val="100000"/>
              </a:lnSpc>
              <a:spcBef>
                <a:spcPts val="2000"/>
              </a:spcBef>
            </a:pPr>
            <a:r>
              <a:rPr lang="en-US" b="1" i="1" dirty="0">
                <a:solidFill>
                  <a:srgbClr val="156B62"/>
                </a:solidFill>
                <a:latin typeface="Arial" panose="020B0604020202020204" pitchFamily="34" charset="0"/>
                <a:cs typeface="Arial" panose="020B0604020202020204" pitchFamily="34" charset="0"/>
              </a:rPr>
              <a:t>#3 – Credit (and preliminary title) maybe ordered early, everything else must be done after Case # Assignment</a:t>
            </a:r>
          </a:p>
        </p:txBody>
      </p:sp>
      <p:pic>
        <p:nvPicPr>
          <p:cNvPr id="12" name="Picture 11" descr="A clipboard with check marks&#10;&#10;AI-generated content may be incorrect.">
            <a:extLst>
              <a:ext uri="{FF2B5EF4-FFF2-40B4-BE49-F238E27FC236}">
                <a16:creationId xmlns:a16="http://schemas.microsoft.com/office/drawing/2014/main" id="{8EDFEF52-7922-A2C2-D82A-CDBC3ED2B4BA}"/>
              </a:ext>
            </a:extLst>
          </p:cNvPr>
          <p:cNvPicPr>
            <a:picLocks noChangeAspect="1"/>
          </p:cNvPicPr>
          <p:nvPr/>
        </p:nvPicPr>
        <p:blipFill>
          <a:blip r:embed="rId5"/>
          <a:stretch>
            <a:fillRect/>
          </a:stretch>
        </p:blipFill>
        <p:spPr>
          <a:xfrm>
            <a:off x="901177" y="1697140"/>
            <a:ext cx="1747501" cy="1747501"/>
          </a:xfrm>
          <a:prstGeom prst="rect">
            <a:avLst/>
          </a:prstGeom>
        </p:spPr>
      </p:pic>
    </p:spTree>
    <p:extLst>
      <p:ext uri="{BB962C8B-B14F-4D97-AF65-F5344CB8AC3E}">
        <p14:creationId xmlns:p14="http://schemas.microsoft.com/office/powerpoint/2010/main" val="347077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46F84-96A9-D027-5AAA-2894172E2EF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7C93121-D79B-2034-42EE-7A3206F60EF1}"/>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FF177F13-ADFE-62B4-CA89-6E87454B20DD}"/>
              </a:ext>
            </a:extLst>
          </p:cNvPr>
          <p:cNvSpPr txBox="1">
            <a:spLocks/>
          </p:cNvSpPr>
          <p:nvPr/>
        </p:nvSpPr>
        <p:spPr>
          <a:xfrm>
            <a:off x="247208" y="1"/>
            <a:ext cx="8896792" cy="10668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The Wholesale Loan Process</a:t>
            </a:r>
            <a:endParaRPr lang="en-US" sz="2000" dirty="0">
              <a:solidFill>
                <a:srgbClr val="343433"/>
              </a:solidFill>
              <a:latin typeface="Arial" panose="020B0604020202020204" pitchFamily="34" charset="0"/>
              <a:cs typeface="Arial" panose="020B0604020202020204" pitchFamily="34" charset="0"/>
            </a:endParaRPr>
          </a:p>
        </p:txBody>
      </p:sp>
      <p:sp>
        <p:nvSpPr>
          <p:cNvPr id="3" name="Rounded Rectangle 13">
            <a:extLst>
              <a:ext uri="{FF2B5EF4-FFF2-40B4-BE49-F238E27FC236}">
                <a16:creationId xmlns:a16="http://schemas.microsoft.com/office/drawing/2014/main" id="{69A3A86F-B94E-8FC0-4F3A-31076E7946D4}"/>
              </a:ext>
            </a:extLst>
          </p:cNvPr>
          <p:cNvSpPr/>
          <p:nvPr/>
        </p:nvSpPr>
        <p:spPr bwMode="auto">
          <a:xfrm>
            <a:off x="542709" y="1201120"/>
            <a:ext cx="332857" cy="2741255"/>
          </a:xfrm>
          <a:prstGeom prst="roundRect">
            <a:avLst/>
          </a:prstGeom>
          <a:solidFill>
            <a:srgbClr val="0E5993"/>
          </a:solidFill>
          <a:ln w="28575">
            <a:noFill/>
            <a:miter lim="800000"/>
            <a:headEnd/>
            <a:tailEnd/>
          </a:ln>
        </p:spPr>
        <p:txBody>
          <a:bodyPr vert="wordArtVert" wrap="square" lIns="0" tIns="0" rIns="0" bIns="0" rtlCol="0" anchor="ctr">
            <a:spAutoFit/>
          </a:bodyPr>
          <a:lstStyle/>
          <a:p>
            <a:pPr algn="ctr">
              <a:spcAft>
                <a:spcPts val="0"/>
              </a:spcAft>
              <a:buClr>
                <a:schemeClr val="bg1"/>
              </a:buClr>
              <a:buSzPct val="25000"/>
            </a:pPr>
            <a:r>
              <a:rPr lang="en-US" sz="1800" b="1" dirty="0">
                <a:solidFill>
                  <a:schemeClr val="bg1"/>
                </a:solidFill>
              </a:rPr>
              <a:t>MUTUAL</a:t>
            </a:r>
          </a:p>
        </p:txBody>
      </p:sp>
      <p:grpSp>
        <p:nvGrpSpPr>
          <p:cNvPr id="4" name="Group 3">
            <a:extLst>
              <a:ext uri="{FF2B5EF4-FFF2-40B4-BE49-F238E27FC236}">
                <a16:creationId xmlns:a16="http://schemas.microsoft.com/office/drawing/2014/main" id="{29978A32-8FC3-1D86-F26B-8F1CD0509D48}"/>
              </a:ext>
            </a:extLst>
          </p:cNvPr>
          <p:cNvGrpSpPr/>
          <p:nvPr/>
        </p:nvGrpSpPr>
        <p:grpSpPr>
          <a:xfrm>
            <a:off x="1364945" y="1005840"/>
            <a:ext cx="1097280" cy="822960"/>
            <a:chOff x="3781424" y="1928155"/>
            <a:chExt cx="1314451" cy="919819"/>
          </a:xfrm>
        </p:grpSpPr>
        <p:pic>
          <p:nvPicPr>
            <p:cNvPr id="6" name="Picture 5" descr="A yellow folder with black background&#10;&#10;AI-generated content may be incorrect.">
              <a:extLst>
                <a:ext uri="{FF2B5EF4-FFF2-40B4-BE49-F238E27FC236}">
                  <a16:creationId xmlns:a16="http://schemas.microsoft.com/office/drawing/2014/main" id="{F832CF33-2042-1369-E7BD-2884EB3DEDDF}"/>
                </a:ext>
              </a:extLst>
            </p:cNvPr>
            <p:cNvPicPr>
              <a:picLocks noChangeAspect="1"/>
            </p:cNvPicPr>
            <p:nvPr/>
          </p:nvPicPr>
          <p:blipFill>
            <a:blip r:embed="rId4">
              <a:extLst>
                <a:ext uri="{837473B0-CC2E-450A-ABE3-18F120FF3D39}">
                  <a1611:picAttrSrcUrl xmlns:a1611="http://schemas.microsoft.com/office/drawing/2016/11/main" r:id="rId5"/>
                </a:ext>
              </a:extLst>
            </a:blip>
            <a:srcRect l="9903" t="18898" r="9651" b="24808"/>
            <a:stretch>
              <a:fillRect/>
            </a:stretch>
          </p:blipFill>
          <p:spPr>
            <a:xfrm>
              <a:off x="3781424" y="1928155"/>
              <a:ext cx="1314451" cy="919819"/>
            </a:xfrm>
            <a:prstGeom prst="rect">
              <a:avLst/>
            </a:prstGeom>
          </p:spPr>
        </p:pic>
        <p:sp>
          <p:nvSpPr>
            <p:cNvPr id="7" name="TextBox 6">
              <a:extLst>
                <a:ext uri="{FF2B5EF4-FFF2-40B4-BE49-F238E27FC236}">
                  <a16:creationId xmlns:a16="http://schemas.microsoft.com/office/drawing/2014/main" id="{1FA39765-53A6-C63A-F5C7-33C223E84C6C}"/>
                </a:ext>
              </a:extLst>
            </p:cNvPr>
            <p:cNvSpPr txBox="1"/>
            <p:nvPr/>
          </p:nvSpPr>
          <p:spPr>
            <a:xfrm>
              <a:off x="3966848" y="2291836"/>
              <a:ext cx="933898" cy="283801"/>
            </a:xfrm>
            <a:prstGeom prst="rect">
              <a:avLst/>
            </a:prstGeom>
            <a:noFill/>
          </p:spPr>
          <p:txBody>
            <a:bodyPr wrap="square" rtlCol="0">
              <a:spAutoFit/>
            </a:bodyPr>
            <a:lstStyle/>
            <a:p>
              <a:r>
                <a:rPr lang="en-US" sz="1050" b="1" dirty="0">
                  <a:solidFill>
                    <a:srgbClr val="343433"/>
                  </a:solidFill>
                  <a:latin typeface="Arial" panose="020B0604020202020204" pitchFamily="34" charset="0"/>
                  <a:cs typeface="Arial" panose="020B0604020202020204" pitchFamily="34" charset="0"/>
                </a:rPr>
                <a:t>Loan File</a:t>
              </a:r>
            </a:p>
          </p:txBody>
        </p:sp>
      </p:grpSp>
      <p:grpSp>
        <p:nvGrpSpPr>
          <p:cNvPr id="8" name="Group 7">
            <a:extLst>
              <a:ext uri="{FF2B5EF4-FFF2-40B4-BE49-F238E27FC236}">
                <a16:creationId xmlns:a16="http://schemas.microsoft.com/office/drawing/2014/main" id="{34F8B3E1-B704-7FDF-1682-6A0D7158F35F}"/>
              </a:ext>
            </a:extLst>
          </p:cNvPr>
          <p:cNvGrpSpPr/>
          <p:nvPr/>
        </p:nvGrpSpPr>
        <p:grpSpPr>
          <a:xfrm>
            <a:off x="3977900" y="1005840"/>
            <a:ext cx="1059833" cy="822960"/>
            <a:chOff x="3781425" y="1928155"/>
            <a:chExt cx="1314449" cy="919819"/>
          </a:xfrm>
        </p:grpSpPr>
        <p:pic>
          <p:nvPicPr>
            <p:cNvPr id="9" name="Picture 8" descr="A yellow folder with black background&#10;&#10;AI-generated content may be incorrect.">
              <a:extLst>
                <a:ext uri="{FF2B5EF4-FFF2-40B4-BE49-F238E27FC236}">
                  <a16:creationId xmlns:a16="http://schemas.microsoft.com/office/drawing/2014/main" id="{0855FDC1-EC18-5C07-537C-A4EE52A1480F}"/>
                </a:ext>
              </a:extLst>
            </p:cNvPr>
            <p:cNvPicPr>
              <a:picLocks noChangeAspect="1"/>
            </p:cNvPicPr>
            <p:nvPr/>
          </p:nvPicPr>
          <p:blipFill>
            <a:blip r:embed="rId4">
              <a:extLst>
                <a:ext uri="{837473B0-CC2E-450A-ABE3-18F120FF3D39}">
                  <a1611:picAttrSrcUrl xmlns:a1611="http://schemas.microsoft.com/office/drawing/2016/11/main" r:id="rId5"/>
                </a:ext>
              </a:extLst>
            </a:blip>
            <a:srcRect l="9903" t="18898" r="9651" b="24808"/>
            <a:stretch>
              <a:fillRect/>
            </a:stretch>
          </p:blipFill>
          <p:spPr>
            <a:xfrm>
              <a:off x="3781425" y="1928155"/>
              <a:ext cx="1314449" cy="919819"/>
            </a:xfrm>
            <a:prstGeom prst="rect">
              <a:avLst/>
            </a:prstGeom>
          </p:spPr>
        </p:pic>
        <p:sp>
          <p:nvSpPr>
            <p:cNvPr id="10" name="TextBox 9">
              <a:extLst>
                <a:ext uri="{FF2B5EF4-FFF2-40B4-BE49-F238E27FC236}">
                  <a16:creationId xmlns:a16="http://schemas.microsoft.com/office/drawing/2014/main" id="{35CE2A56-D18C-7226-29B0-5BF8DBC6801B}"/>
                </a:ext>
              </a:extLst>
            </p:cNvPr>
            <p:cNvSpPr txBox="1"/>
            <p:nvPr/>
          </p:nvSpPr>
          <p:spPr>
            <a:xfrm>
              <a:off x="3890266" y="2281187"/>
              <a:ext cx="1136613" cy="283801"/>
            </a:xfrm>
            <a:prstGeom prst="rect">
              <a:avLst/>
            </a:prstGeom>
            <a:noFill/>
          </p:spPr>
          <p:txBody>
            <a:bodyPr wrap="square" rtlCol="0">
              <a:spAutoFit/>
            </a:bodyPr>
            <a:lstStyle/>
            <a:p>
              <a:r>
                <a:rPr lang="en-US" sz="1050" b="1" spc="-60" dirty="0">
                  <a:solidFill>
                    <a:srgbClr val="343433"/>
                  </a:solidFill>
                  <a:latin typeface="Arial" panose="020B0604020202020204" pitchFamily="34" charset="0"/>
                  <a:cs typeface="Arial" panose="020B0604020202020204" pitchFamily="34" charset="0"/>
                </a:rPr>
                <a:t>Underwriting</a:t>
              </a:r>
            </a:p>
          </p:txBody>
        </p:sp>
      </p:grpSp>
      <p:grpSp>
        <p:nvGrpSpPr>
          <p:cNvPr id="11" name="Group 10">
            <a:extLst>
              <a:ext uri="{FF2B5EF4-FFF2-40B4-BE49-F238E27FC236}">
                <a16:creationId xmlns:a16="http://schemas.microsoft.com/office/drawing/2014/main" id="{452ACA59-CB89-67EA-9668-8F99E3CC22E8}"/>
              </a:ext>
            </a:extLst>
          </p:cNvPr>
          <p:cNvGrpSpPr/>
          <p:nvPr/>
        </p:nvGrpSpPr>
        <p:grpSpPr>
          <a:xfrm>
            <a:off x="5244364" y="1005840"/>
            <a:ext cx="1097280" cy="822960"/>
            <a:chOff x="3781425" y="1928155"/>
            <a:chExt cx="1314450" cy="919819"/>
          </a:xfrm>
        </p:grpSpPr>
        <p:pic>
          <p:nvPicPr>
            <p:cNvPr id="12" name="Picture 11" descr="A yellow folder with black background&#10;&#10;AI-generated content may be incorrect.">
              <a:extLst>
                <a:ext uri="{FF2B5EF4-FFF2-40B4-BE49-F238E27FC236}">
                  <a16:creationId xmlns:a16="http://schemas.microsoft.com/office/drawing/2014/main" id="{B7525991-39DE-F725-F267-5BB086D0BFA1}"/>
                </a:ext>
              </a:extLst>
            </p:cNvPr>
            <p:cNvPicPr>
              <a:picLocks noChangeAspect="1"/>
            </p:cNvPicPr>
            <p:nvPr/>
          </p:nvPicPr>
          <p:blipFill>
            <a:blip r:embed="rId4">
              <a:extLst>
                <a:ext uri="{837473B0-CC2E-450A-ABE3-18F120FF3D39}">
                  <a1611:picAttrSrcUrl xmlns:a1611="http://schemas.microsoft.com/office/drawing/2016/11/main" r:id="rId5"/>
                </a:ext>
              </a:extLst>
            </a:blip>
            <a:srcRect l="9903" t="18898" r="9651" b="24808"/>
            <a:stretch>
              <a:fillRect/>
            </a:stretch>
          </p:blipFill>
          <p:spPr>
            <a:xfrm>
              <a:off x="3781425" y="1928155"/>
              <a:ext cx="1314450" cy="919819"/>
            </a:xfrm>
            <a:prstGeom prst="rect">
              <a:avLst/>
            </a:prstGeom>
          </p:spPr>
        </p:pic>
        <p:sp>
          <p:nvSpPr>
            <p:cNvPr id="13" name="TextBox 12">
              <a:extLst>
                <a:ext uri="{FF2B5EF4-FFF2-40B4-BE49-F238E27FC236}">
                  <a16:creationId xmlns:a16="http://schemas.microsoft.com/office/drawing/2014/main" id="{5A2259C5-3099-25AF-942C-CBE3EF8EF72F}"/>
                </a:ext>
              </a:extLst>
            </p:cNvPr>
            <p:cNvSpPr txBox="1"/>
            <p:nvPr/>
          </p:nvSpPr>
          <p:spPr>
            <a:xfrm>
              <a:off x="3925915" y="2291836"/>
              <a:ext cx="1025469" cy="283801"/>
            </a:xfrm>
            <a:prstGeom prst="rect">
              <a:avLst/>
            </a:prstGeom>
            <a:noFill/>
          </p:spPr>
          <p:txBody>
            <a:bodyPr wrap="square" rtlCol="0">
              <a:spAutoFit/>
            </a:bodyPr>
            <a:lstStyle/>
            <a:p>
              <a:pPr algn="ctr"/>
              <a:r>
                <a:rPr lang="en-US" sz="1050" b="1" dirty="0">
                  <a:solidFill>
                    <a:srgbClr val="343433"/>
                  </a:solidFill>
                  <a:latin typeface="Arial" panose="020B0604020202020204" pitchFamily="34" charset="0"/>
                  <a:cs typeface="Arial" panose="020B0604020202020204" pitchFamily="34" charset="0"/>
                </a:rPr>
                <a:t>Closing</a:t>
              </a:r>
            </a:p>
          </p:txBody>
        </p:sp>
      </p:grpSp>
      <p:grpSp>
        <p:nvGrpSpPr>
          <p:cNvPr id="14" name="Group 13">
            <a:extLst>
              <a:ext uri="{FF2B5EF4-FFF2-40B4-BE49-F238E27FC236}">
                <a16:creationId xmlns:a16="http://schemas.microsoft.com/office/drawing/2014/main" id="{6E986CC8-AC93-4469-5316-8480DEB7C875}"/>
              </a:ext>
            </a:extLst>
          </p:cNvPr>
          <p:cNvGrpSpPr/>
          <p:nvPr/>
        </p:nvGrpSpPr>
        <p:grpSpPr>
          <a:xfrm>
            <a:off x="6510827" y="1005840"/>
            <a:ext cx="1097280" cy="822960"/>
            <a:chOff x="3781425" y="1928155"/>
            <a:chExt cx="1314450" cy="919819"/>
          </a:xfrm>
        </p:grpSpPr>
        <p:pic>
          <p:nvPicPr>
            <p:cNvPr id="15" name="Picture 14" descr="A yellow folder with black background&#10;&#10;AI-generated content may be incorrect.">
              <a:extLst>
                <a:ext uri="{FF2B5EF4-FFF2-40B4-BE49-F238E27FC236}">
                  <a16:creationId xmlns:a16="http://schemas.microsoft.com/office/drawing/2014/main" id="{6C56FE5B-11BB-5A55-4927-2552ABDC6E8B}"/>
                </a:ext>
              </a:extLst>
            </p:cNvPr>
            <p:cNvPicPr>
              <a:picLocks noChangeAspect="1"/>
            </p:cNvPicPr>
            <p:nvPr/>
          </p:nvPicPr>
          <p:blipFill>
            <a:blip r:embed="rId4">
              <a:extLst>
                <a:ext uri="{837473B0-CC2E-450A-ABE3-18F120FF3D39}">
                  <a1611:picAttrSrcUrl xmlns:a1611="http://schemas.microsoft.com/office/drawing/2016/11/main" r:id="rId5"/>
                </a:ext>
              </a:extLst>
            </a:blip>
            <a:srcRect l="9903" t="18898" r="9651" b="24808"/>
            <a:stretch>
              <a:fillRect/>
            </a:stretch>
          </p:blipFill>
          <p:spPr>
            <a:xfrm>
              <a:off x="3781425" y="1928155"/>
              <a:ext cx="1314450" cy="919819"/>
            </a:xfrm>
            <a:prstGeom prst="rect">
              <a:avLst/>
            </a:prstGeom>
          </p:spPr>
        </p:pic>
        <p:sp>
          <p:nvSpPr>
            <p:cNvPr id="16" name="TextBox 15">
              <a:extLst>
                <a:ext uri="{FF2B5EF4-FFF2-40B4-BE49-F238E27FC236}">
                  <a16:creationId xmlns:a16="http://schemas.microsoft.com/office/drawing/2014/main" id="{CCF062C4-5FA4-BE5D-EEAB-5F4B6F5BFD12}"/>
                </a:ext>
              </a:extLst>
            </p:cNvPr>
            <p:cNvSpPr txBox="1"/>
            <p:nvPr/>
          </p:nvSpPr>
          <p:spPr>
            <a:xfrm>
              <a:off x="3904877" y="2299897"/>
              <a:ext cx="1067545" cy="283801"/>
            </a:xfrm>
            <a:prstGeom prst="rect">
              <a:avLst/>
            </a:prstGeom>
            <a:noFill/>
          </p:spPr>
          <p:txBody>
            <a:bodyPr wrap="square" rtlCol="0">
              <a:spAutoFit/>
            </a:bodyPr>
            <a:lstStyle/>
            <a:p>
              <a:pPr algn="ctr"/>
              <a:r>
                <a:rPr lang="en-US" sz="1050" b="1" dirty="0">
                  <a:solidFill>
                    <a:srgbClr val="343433"/>
                  </a:solidFill>
                  <a:latin typeface="Arial" panose="020B0604020202020204" pitchFamily="34" charset="0"/>
                  <a:cs typeface="Arial" panose="020B0604020202020204" pitchFamily="34" charset="0"/>
                </a:rPr>
                <a:t>Funding</a:t>
              </a:r>
            </a:p>
          </p:txBody>
        </p:sp>
      </p:grpSp>
      <p:grpSp>
        <p:nvGrpSpPr>
          <p:cNvPr id="17" name="Group 16">
            <a:extLst>
              <a:ext uri="{FF2B5EF4-FFF2-40B4-BE49-F238E27FC236}">
                <a16:creationId xmlns:a16="http://schemas.microsoft.com/office/drawing/2014/main" id="{F55D23AE-90A3-4B66-6FB4-45A91581E218}"/>
              </a:ext>
            </a:extLst>
          </p:cNvPr>
          <p:cNvGrpSpPr/>
          <p:nvPr/>
        </p:nvGrpSpPr>
        <p:grpSpPr>
          <a:xfrm>
            <a:off x="7777290" y="1005840"/>
            <a:ext cx="1011566" cy="822960"/>
            <a:chOff x="3781427" y="1928154"/>
            <a:chExt cx="1314449" cy="919818"/>
          </a:xfrm>
        </p:grpSpPr>
        <p:pic>
          <p:nvPicPr>
            <p:cNvPr id="18" name="Picture 17" descr="A yellow folder with black background&#10;&#10;AI-generated content may be incorrect.">
              <a:extLst>
                <a:ext uri="{FF2B5EF4-FFF2-40B4-BE49-F238E27FC236}">
                  <a16:creationId xmlns:a16="http://schemas.microsoft.com/office/drawing/2014/main" id="{E060EB64-C088-7F20-5B9B-A7AB6FDCC165}"/>
                </a:ext>
              </a:extLst>
            </p:cNvPr>
            <p:cNvPicPr>
              <a:picLocks noChangeAspect="1"/>
            </p:cNvPicPr>
            <p:nvPr/>
          </p:nvPicPr>
          <p:blipFill>
            <a:blip r:embed="rId4">
              <a:extLst>
                <a:ext uri="{837473B0-CC2E-450A-ABE3-18F120FF3D39}">
                  <a1611:picAttrSrcUrl xmlns:a1611="http://schemas.microsoft.com/office/drawing/2016/11/main" r:id="rId5"/>
                </a:ext>
              </a:extLst>
            </a:blip>
            <a:srcRect l="9903" t="18898" r="9651" b="24808"/>
            <a:stretch>
              <a:fillRect/>
            </a:stretch>
          </p:blipFill>
          <p:spPr>
            <a:xfrm>
              <a:off x="3781427" y="1928154"/>
              <a:ext cx="1314449" cy="919818"/>
            </a:xfrm>
            <a:prstGeom prst="rect">
              <a:avLst/>
            </a:prstGeom>
          </p:spPr>
        </p:pic>
        <p:sp>
          <p:nvSpPr>
            <p:cNvPr id="19" name="TextBox 18">
              <a:extLst>
                <a:ext uri="{FF2B5EF4-FFF2-40B4-BE49-F238E27FC236}">
                  <a16:creationId xmlns:a16="http://schemas.microsoft.com/office/drawing/2014/main" id="{8A135596-D166-1DEC-550C-1BAE8C067323}"/>
                </a:ext>
              </a:extLst>
            </p:cNvPr>
            <p:cNvSpPr txBox="1"/>
            <p:nvPr/>
          </p:nvSpPr>
          <p:spPr>
            <a:xfrm>
              <a:off x="3978359" y="2299896"/>
              <a:ext cx="933200" cy="283801"/>
            </a:xfrm>
            <a:prstGeom prst="rect">
              <a:avLst/>
            </a:prstGeom>
            <a:noFill/>
          </p:spPr>
          <p:txBody>
            <a:bodyPr wrap="square" rtlCol="0">
              <a:spAutoFit/>
            </a:bodyPr>
            <a:lstStyle/>
            <a:p>
              <a:r>
                <a:rPr lang="en-US" sz="1050" b="1" dirty="0">
                  <a:solidFill>
                    <a:srgbClr val="343433"/>
                  </a:solidFill>
                  <a:latin typeface="Arial" panose="020B0604020202020204" pitchFamily="34" charset="0"/>
                  <a:cs typeface="Arial" panose="020B0604020202020204" pitchFamily="34" charset="0"/>
                </a:rPr>
                <a:t>Insuring</a:t>
              </a:r>
            </a:p>
          </p:txBody>
        </p:sp>
      </p:grpSp>
      <p:grpSp>
        <p:nvGrpSpPr>
          <p:cNvPr id="20" name="Group 19">
            <a:extLst>
              <a:ext uri="{FF2B5EF4-FFF2-40B4-BE49-F238E27FC236}">
                <a16:creationId xmlns:a16="http://schemas.microsoft.com/office/drawing/2014/main" id="{0B785406-6B3B-DE07-CD1F-F2DA45B41ACA}"/>
              </a:ext>
            </a:extLst>
          </p:cNvPr>
          <p:cNvGrpSpPr/>
          <p:nvPr/>
        </p:nvGrpSpPr>
        <p:grpSpPr>
          <a:xfrm>
            <a:off x="2671423" y="1005840"/>
            <a:ext cx="1097280" cy="822960"/>
            <a:chOff x="3781425" y="1928155"/>
            <a:chExt cx="1314450" cy="919819"/>
          </a:xfrm>
        </p:grpSpPr>
        <p:pic>
          <p:nvPicPr>
            <p:cNvPr id="21" name="Picture 20" descr="A yellow folder with black background&#10;&#10;AI-generated content may be incorrect.">
              <a:extLst>
                <a:ext uri="{FF2B5EF4-FFF2-40B4-BE49-F238E27FC236}">
                  <a16:creationId xmlns:a16="http://schemas.microsoft.com/office/drawing/2014/main" id="{143E41D6-9837-9E63-390D-C19C18E1C8A3}"/>
                </a:ext>
              </a:extLst>
            </p:cNvPr>
            <p:cNvPicPr>
              <a:picLocks noChangeAspect="1"/>
            </p:cNvPicPr>
            <p:nvPr/>
          </p:nvPicPr>
          <p:blipFill>
            <a:blip r:embed="rId4">
              <a:extLst>
                <a:ext uri="{837473B0-CC2E-450A-ABE3-18F120FF3D39}">
                  <a1611:picAttrSrcUrl xmlns:a1611="http://schemas.microsoft.com/office/drawing/2016/11/main" r:id="rId5"/>
                </a:ext>
              </a:extLst>
            </a:blip>
            <a:srcRect l="9903" t="18898" r="9651" b="24808"/>
            <a:stretch>
              <a:fillRect/>
            </a:stretch>
          </p:blipFill>
          <p:spPr>
            <a:xfrm>
              <a:off x="3781425" y="1928155"/>
              <a:ext cx="1314450" cy="919819"/>
            </a:xfrm>
            <a:prstGeom prst="rect">
              <a:avLst/>
            </a:prstGeom>
          </p:spPr>
        </p:pic>
        <p:sp>
          <p:nvSpPr>
            <p:cNvPr id="22" name="TextBox 21">
              <a:extLst>
                <a:ext uri="{FF2B5EF4-FFF2-40B4-BE49-F238E27FC236}">
                  <a16:creationId xmlns:a16="http://schemas.microsoft.com/office/drawing/2014/main" id="{D65D8072-A160-3D4C-B123-01111F01D68F}"/>
                </a:ext>
              </a:extLst>
            </p:cNvPr>
            <p:cNvSpPr txBox="1"/>
            <p:nvPr/>
          </p:nvSpPr>
          <p:spPr>
            <a:xfrm>
              <a:off x="4085819" y="2280590"/>
              <a:ext cx="710375" cy="283801"/>
            </a:xfrm>
            <a:prstGeom prst="rect">
              <a:avLst/>
            </a:prstGeom>
            <a:noFill/>
          </p:spPr>
          <p:txBody>
            <a:bodyPr wrap="square" rtlCol="0">
              <a:spAutoFit/>
            </a:bodyPr>
            <a:lstStyle/>
            <a:p>
              <a:r>
                <a:rPr lang="en-US" sz="1050" b="1" dirty="0">
                  <a:solidFill>
                    <a:srgbClr val="343433"/>
                  </a:solidFill>
                  <a:latin typeface="Arial" panose="020B0604020202020204" pitchFamily="34" charset="0"/>
                  <a:cs typeface="Arial" panose="020B0604020202020204" pitchFamily="34" charset="0"/>
                </a:rPr>
                <a:t>Intake</a:t>
              </a:r>
            </a:p>
          </p:txBody>
        </p:sp>
      </p:grpSp>
      <p:sp>
        <p:nvSpPr>
          <p:cNvPr id="23" name="Callout: Up Arrow 24">
            <a:extLst>
              <a:ext uri="{FF2B5EF4-FFF2-40B4-BE49-F238E27FC236}">
                <a16:creationId xmlns:a16="http://schemas.microsoft.com/office/drawing/2014/main" id="{348F1117-FCF7-DF92-EB94-94C55F1694E1}"/>
              </a:ext>
            </a:extLst>
          </p:cNvPr>
          <p:cNvSpPr/>
          <p:nvPr/>
        </p:nvSpPr>
        <p:spPr>
          <a:xfrm>
            <a:off x="1350145" y="1873499"/>
            <a:ext cx="1097280" cy="2377440"/>
          </a:xfrm>
          <a:prstGeom prst="upArrowCallout">
            <a:avLst>
              <a:gd name="adj1" fmla="val 25000"/>
              <a:gd name="adj2" fmla="val 25000"/>
              <a:gd name="adj3" fmla="val 25000"/>
              <a:gd name="adj4" fmla="val 86648"/>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Arial" panose="020B0604020202020204" pitchFamily="34" charset="0"/>
                <a:cs typeface="Arial" panose="020B0604020202020204" pitchFamily="34" charset="0"/>
              </a:rPr>
              <a:t>File is submitted after all docs are signed, services received, LOEs written, and data input. </a:t>
            </a:r>
          </a:p>
        </p:txBody>
      </p:sp>
      <p:sp>
        <p:nvSpPr>
          <p:cNvPr id="24" name="Callout: Up Arrow 25">
            <a:extLst>
              <a:ext uri="{FF2B5EF4-FFF2-40B4-BE49-F238E27FC236}">
                <a16:creationId xmlns:a16="http://schemas.microsoft.com/office/drawing/2014/main" id="{D1344BE5-7070-A56F-0E36-B72BC84E3C15}"/>
              </a:ext>
            </a:extLst>
          </p:cNvPr>
          <p:cNvSpPr/>
          <p:nvPr/>
        </p:nvSpPr>
        <p:spPr>
          <a:xfrm>
            <a:off x="2655070" y="1863974"/>
            <a:ext cx="1097280" cy="2377440"/>
          </a:xfrm>
          <a:prstGeom prst="upArrowCallout">
            <a:avLst>
              <a:gd name="adj1" fmla="val 25000"/>
              <a:gd name="adj2" fmla="val 25000"/>
              <a:gd name="adj3" fmla="val 25000"/>
              <a:gd name="adj4" fmla="val 85527"/>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Arial" panose="020B0604020202020204" pitchFamily="34" charset="0"/>
                <a:cs typeface="Arial" panose="020B0604020202020204" pitchFamily="34" charset="0"/>
              </a:rPr>
              <a:t>Reviews file and prepares file for Underwriting. Contacts partner if missing docs.</a:t>
            </a:r>
          </a:p>
        </p:txBody>
      </p:sp>
      <p:sp>
        <p:nvSpPr>
          <p:cNvPr id="25" name="Callout: Up Arrow 26">
            <a:extLst>
              <a:ext uri="{FF2B5EF4-FFF2-40B4-BE49-F238E27FC236}">
                <a16:creationId xmlns:a16="http://schemas.microsoft.com/office/drawing/2014/main" id="{FDCE14E5-5DEF-D430-38AA-1F36C27A984E}"/>
              </a:ext>
            </a:extLst>
          </p:cNvPr>
          <p:cNvSpPr/>
          <p:nvPr/>
        </p:nvSpPr>
        <p:spPr>
          <a:xfrm>
            <a:off x="3959995" y="1863974"/>
            <a:ext cx="1097280" cy="2377440"/>
          </a:xfrm>
          <a:prstGeom prst="upArrowCallout">
            <a:avLst>
              <a:gd name="adj1" fmla="val 25000"/>
              <a:gd name="adj2" fmla="val 25000"/>
              <a:gd name="adj3" fmla="val 25000"/>
              <a:gd name="adj4" fmla="val 85527"/>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Arial" panose="020B0604020202020204" pitchFamily="34" charset="0"/>
                <a:cs typeface="Arial" panose="020B0604020202020204" pitchFamily="34" charset="0"/>
              </a:rPr>
              <a:t>Reviews appraisal, title, income, credit, etc. Issues conditional approval.</a:t>
            </a:r>
          </a:p>
          <a:p>
            <a:pPr algn="ctr"/>
            <a:endParaRPr lang="en-US" sz="1200" dirty="0">
              <a:solidFill>
                <a:schemeClr val="bg1"/>
              </a:solidFill>
              <a:latin typeface="Arial" panose="020B0604020202020204" pitchFamily="34" charset="0"/>
              <a:cs typeface="Arial" panose="020B0604020202020204" pitchFamily="34" charset="0"/>
            </a:endParaRPr>
          </a:p>
          <a:p>
            <a:pPr algn="ctr"/>
            <a:r>
              <a:rPr lang="en-US" sz="1200" dirty="0">
                <a:solidFill>
                  <a:schemeClr val="bg1"/>
                </a:solidFill>
                <a:latin typeface="Arial" panose="020B0604020202020204" pitchFamily="34" charset="0"/>
                <a:cs typeface="Arial" panose="020B0604020202020204" pitchFamily="34" charset="0"/>
              </a:rPr>
              <a:t>Clears conditions </a:t>
            </a:r>
          </a:p>
        </p:txBody>
      </p:sp>
      <p:sp>
        <p:nvSpPr>
          <p:cNvPr id="26" name="Callout: Up Arrow 27">
            <a:extLst>
              <a:ext uri="{FF2B5EF4-FFF2-40B4-BE49-F238E27FC236}">
                <a16:creationId xmlns:a16="http://schemas.microsoft.com/office/drawing/2014/main" id="{AC87A618-9B28-EE9D-2739-3FB933E2E124}"/>
              </a:ext>
            </a:extLst>
          </p:cNvPr>
          <p:cNvSpPr/>
          <p:nvPr/>
        </p:nvSpPr>
        <p:spPr>
          <a:xfrm>
            <a:off x="6491777" y="1873499"/>
            <a:ext cx="1097280" cy="2377440"/>
          </a:xfrm>
          <a:prstGeom prst="upArrowCallout">
            <a:avLst>
              <a:gd name="adj1" fmla="val 25000"/>
              <a:gd name="adj2" fmla="val 25000"/>
              <a:gd name="adj3" fmla="val 25000"/>
              <a:gd name="adj4" fmla="val 85797"/>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Arial" panose="020B0604020202020204" pitchFamily="34" charset="0"/>
                <a:cs typeface="Arial" panose="020B0604020202020204" pitchFamily="34" charset="0"/>
              </a:rPr>
              <a:t>Refinances fund after Rescission period is over.</a:t>
            </a:r>
            <a:endParaRPr lang="en-US" sz="1200" i="1" dirty="0">
              <a:solidFill>
                <a:schemeClr val="bg1"/>
              </a:solidFill>
              <a:latin typeface="Arial" panose="020B0604020202020204" pitchFamily="34" charset="0"/>
              <a:cs typeface="Arial" panose="020B0604020202020204" pitchFamily="34" charset="0"/>
            </a:endParaRPr>
          </a:p>
        </p:txBody>
      </p:sp>
      <p:sp>
        <p:nvSpPr>
          <p:cNvPr id="27" name="Callout: Up Arrow 28">
            <a:extLst>
              <a:ext uri="{FF2B5EF4-FFF2-40B4-BE49-F238E27FC236}">
                <a16:creationId xmlns:a16="http://schemas.microsoft.com/office/drawing/2014/main" id="{20021B50-0E2E-F851-0A14-17A4D8EEDE00}"/>
              </a:ext>
            </a:extLst>
          </p:cNvPr>
          <p:cNvSpPr/>
          <p:nvPr/>
        </p:nvSpPr>
        <p:spPr>
          <a:xfrm>
            <a:off x="7725332" y="1863974"/>
            <a:ext cx="1097280" cy="2377440"/>
          </a:xfrm>
          <a:prstGeom prst="upArrowCallout">
            <a:avLst>
              <a:gd name="adj1" fmla="val 25000"/>
              <a:gd name="adj2" fmla="val 25000"/>
              <a:gd name="adj3" fmla="val 25000"/>
              <a:gd name="adj4" fmla="val 85217"/>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Arial" panose="020B0604020202020204" pitchFamily="34" charset="0"/>
                <a:cs typeface="Arial" panose="020B0604020202020204" pitchFamily="34" charset="0"/>
              </a:rPr>
              <a:t>Loan are insured by HUD (HECMs only) and generally placed in HMBS pools.</a:t>
            </a:r>
          </a:p>
        </p:txBody>
      </p:sp>
      <p:sp>
        <p:nvSpPr>
          <p:cNvPr id="28" name="Callout: Up Arrow 29">
            <a:extLst>
              <a:ext uri="{FF2B5EF4-FFF2-40B4-BE49-F238E27FC236}">
                <a16:creationId xmlns:a16="http://schemas.microsoft.com/office/drawing/2014/main" id="{516A5269-D2FF-52E8-D02A-5C08CC531C0B}"/>
              </a:ext>
            </a:extLst>
          </p:cNvPr>
          <p:cNvSpPr/>
          <p:nvPr/>
        </p:nvSpPr>
        <p:spPr>
          <a:xfrm>
            <a:off x="5208132" y="1873499"/>
            <a:ext cx="1097280" cy="2377440"/>
          </a:xfrm>
          <a:prstGeom prst="upArrowCallout">
            <a:avLst>
              <a:gd name="adj1" fmla="val 25000"/>
              <a:gd name="adj2" fmla="val 25000"/>
              <a:gd name="adj3" fmla="val 25000"/>
              <a:gd name="adj4" fmla="val 86002"/>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Arial" panose="020B0604020202020204" pitchFamily="34" charset="0"/>
                <a:cs typeface="Arial" panose="020B0604020202020204" pitchFamily="34" charset="0"/>
              </a:rPr>
              <a:t>Closing is scheduled after UW issues Clear-to-Close. Partner completes Doc Order Form </a:t>
            </a:r>
          </a:p>
        </p:txBody>
      </p:sp>
    </p:spTree>
    <p:extLst>
      <p:ext uri="{BB962C8B-B14F-4D97-AF65-F5344CB8AC3E}">
        <p14:creationId xmlns:p14="http://schemas.microsoft.com/office/powerpoint/2010/main" val="18048155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9C653-7A0F-0B5C-552B-ABF09B98B65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A6B03BB-4B06-ADD5-8DF6-D5340E6BD4E4}"/>
              </a:ext>
            </a:extLst>
          </p:cNvPr>
          <p:cNvPicPr>
            <a:picLocks noChangeAspect="1"/>
          </p:cNvPicPr>
          <p:nvPr/>
        </p:nvPicPr>
        <p:blipFill>
          <a:blip r:embed="rId2"/>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FE6CB779-265B-FF43-983D-59A26D2E879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CB257280-40BA-E1BC-6222-54B2A8D57A16}"/>
              </a:ext>
            </a:extLst>
          </p:cNvPr>
          <p:cNvSpPr txBox="1">
            <a:spLocks/>
          </p:cNvSpPr>
          <p:nvPr/>
        </p:nvSpPr>
        <p:spPr>
          <a:xfrm>
            <a:off x="8778240" y="4860128"/>
            <a:ext cx="30742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169</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70651481-5FF3-1CFF-168D-8B7B8CB8EE93}"/>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C8853D49-828A-2C5F-EB97-C21BB3B143E7}"/>
              </a:ext>
            </a:extLst>
          </p:cNvPr>
          <p:cNvSpPr txBox="1"/>
          <p:nvPr/>
        </p:nvSpPr>
        <p:spPr>
          <a:xfrm>
            <a:off x="174391" y="9564"/>
            <a:ext cx="8795218" cy="5124372"/>
          </a:xfrm>
          <a:prstGeom prst="rect">
            <a:avLst/>
          </a:prstGeom>
          <a:noFill/>
          <a:ln>
            <a:noFill/>
          </a:ln>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LIFE OF LOAN</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0455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6C7F9-2C8B-6C5B-B47C-27DBCC7A0B2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26B73CE-639B-173F-C52A-DDCA1FA38C93}"/>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DCD88AC6-37B1-8F16-77A8-FD9DEFA80A10}"/>
              </a:ext>
            </a:extLst>
          </p:cNvPr>
          <p:cNvSpPr txBox="1">
            <a:spLocks/>
          </p:cNvSpPr>
          <p:nvPr/>
        </p:nvSpPr>
        <p:spPr>
          <a:xfrm>
            <a:off x="404589" y="-4512"/>
            <a:ext cx="8334819" cy="895233"/>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Traditional vs Reverse</a:t>
            </a:r>
            <a:endParaRPr lang="en-US" sz="2400" dirty="0">
              <a:solidFill>
                <a:srgbClr val="343433"/>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C3BC7E0B-7B49-A937-5814-A187F23677EB}"/>
              </a:ext>
            </a:extLst>
          </p:cNvPr>
          <p:cNvGraphicFramePr>
            <a:graphicFrameLocks noGrp="1"/>
          </p:cNvGraphicFramePr>
          <p:nvPr>
            <p:extLst>
              <p:ext uri="{D42A27DB-BD31-4B8C-83A1-F6EECF244321}">
                <p14:modId xmlns:p14="http://schemas.microsoft.com/office/powerpoint/2010/main" val="1381921030"/>
              </p:ext>
            </p:extLst>
          </p:nvPr>
        </p:nvGraphicFramePr>
        <p:xfrm>
          <a:off x="1413469" y="895234"/>
          <a:ext cx="6317061" cy="3321685"/>
        </p:xfrm>
        <a:graphic>
          <a:graphicData uri="http://schemas.openxmlformats.org/drawingml/2006/table">
            <a:tbl>
              <a:tblPr firstRow="1" bandRow="1">
                <a:effectLst>
                  <a:outerShdw blurRad="254000" dist="127000" dir="2700000" algn="tl" rotWithShape="0">
                    <a:prstClr val="black">
                      <a:alpha val="25000"/>
                    </a:prstClr>
                  </a:outerShdw>
                </a:effectLst>
                <a:tableStyleId>{5C22544A-7EE6-4342-B048-85BDC9FD1C3A}</a:tableStyleId>
              </a:tblPr>
              <a:tblGrid>
                <a:gridCol w="1738641">
                  <a:extLst>
                    <a:ext uri="{9D8B030D-6E8A-4147-A177-3AD203B41FA5}">
                      <a16:colId xmlns:a16="http://schemas.microsoft.com/office/drawing/2014/main" val="20000"/>
                    </a:ext>
                  </a:extLst>
                </a:gridCol>
                <a:gridCol w="2289210">
                  <a:extLst>
                    <a:ext uri="{9D8B030D-6E8A-4147-A177-3AD203B41FA5}">
                      <a16:colId xmlns:a16="http://schemas.microsoft.com/office/drawing/2014/main" val="20001"/>
                    </a:ext>
                  </a:extLst>
                </a:gridCol>
                <a:gridCol w="2289210">
                  <a:extLst>
                    <a:ext uri="{9D8B030D-6E8A-4147-A177-3AD203B41FA5}">
                      <a16:colId xmlns:a16="http://schemas.microsoft.com/office/drawing/2014/main" val="20002"/>
                    </a:ext>
                  </a:extLst>
                </a:gridCol>
              </a:tblGrid>
              <a:tr h="215922">
                <a:tc>
                  <a:txBody>
                    <a:bodyPr/>
                    <a:lstStyle/>
                    <a:p>
                      <a:r>
                        <a:rPr lang="en-US" sz="1000" b="1" dirty="0">
                          <a:latin typeface="Arial" panose="020B0604020202020204" pitchFamily="34" charset="0"/>
                          <a:cs typeface="Arial" panose="020B0604020202020204" pitchFamily="34" charset="0"/>
                        </a:rPr>
                        <a:t>Features</a:t>
                      </a:r>
                    </a:p>
                  </a:txBody>
                  <a:tcPr marL="58888" marR="58888" marT="29444" marB="29444">
                    <a:lnL w="12700" cap="flat" cmpd="sng" algn="ctr">
                      <a:solidFill>
                        <a:schemeClr val="bg1">
                          <a:lumMod val="5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E5993"/>
                    </a:solidFill>
                  </a:tcPr>
                </a:tc>
                <a:tc>
                  <a:txBody>
                    <a:bodyPr/>
                    <a:lstStyle/>
                    <a:p>
                      <a:pPr algn="ctr"/>
                      <a:r>
                        <a:rPr lang="en-US" sz="1000" b="1" dirty="0">
                          <a:latin typeface="Arial" panose="020B0604020202020204" pitchFamily="34" charset="0"/>
                          <a:cs typeface="Arial" panose="020B0604020202020204" pitchFamily="34" charset="0"/>
                        </a:rPr>
                        <a:t>Traditional Mortgage</a:t>
                      </a:r>
                    </a:p>
                  </a:txBody>
                  <a:tcPr marL="58888" marR="58888" marT="29444" marB="29444">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E5993"/>
                    </a:solidFill>
                  </a:tcPr>
                </a:tc>
                <a:tc>
                  <a:txBody>
                    <a:bodyPr/>
                    <a:lstStyle/>
                    <a:p>
                      <a:pPr algn="ctr"/>
                      <a:r>
                        <a:rPr lang="en-US" sz="1000" b="1" baseline="0" dirty="0">
                          <a:latin typeface="Arial" panose="020B0604020202020204" pitchFamily="34" charset="0"/>
                          <a:cs typeface="Arial" panose="020B0604020202020204" pitchFamily="34" charset="0"/>
                        </a:rPr>
                        <a:t>Reverse Mortgage</a:t>
                      </a:r>
                      <a:endParaRPr lang="en-US" sz="1000" b="1" dirty="0">
                        <a:latin typeface="Arial" panose="020B0604020202020204" pitchFamily="34" charset="0"/>
                        <a:cs typeface="Arial" panose="020B0604020202020204" pitchFamily="34" charset="0"/>
                      </a:endParaRPr>
                    </a:p>
                  </a:txBody>
                  <a:tcPr marL="58888" marR="58888" marT="29444" marB="29444">
                    <a:lnL w="12700" cap="flat" cmpd="sng" algn="ctr">
                      <a:solidFill>
                        <a:schemeClr val="tx2">
                          <a:lumMod val="40000"/>
                          <a:lumOff val="6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E5993"/>
                    </a:solidFill>
                  </a:tcPr>
                </a:tc>
                <a:extLst>
                  <a:ext uri="{0D108BD9-81ED-4DB2-BD59-A6C34878D82A}">
                    <a16:rowId xmlns:a16="http://schemas.microsoft.com/office/drawing/2014/main" val="10000"/>
                  </a:ext>
                </a:extLst>
              </a:tr>
              <a:tr h="344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Purchase or Refinance Options</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tc>
                  <a:txBody>
                    <a:bodyPr/>
                    <a:lstStyle/>
                    <a:p>
                      <a:pPr algn="ctr"/>
                      <a:r>
                        <a:rPr lang="en-US" sz="900" b="1" dirty="0">
                          <a:solidFill>
                            <a:srgbClr val="343433"/>
                          </a:solidFill>
                          <a:latin typeface="Arial" panose="020B0604020202020204" pitchFamily="34" charset="0"/>
                          <a:cs typeface="Arial" panose="020B0604020202020204" pitchFamily="34" charset="0"/>
                          <a:sym typeface="Wingdings 2"/>
                        </a:rPr>
                        <a:t></a:t>
                      </a:r>
                      <a:endParaRPr lang="en-US" sz="900" b="1" dirty="0">
                        <a:solidFill>
                          <a:srgbClr val="343433"/>
                        </a:solidFill>
                        <a:latin typeface="Arial" panose="020B0604020202020204" pitchFamily="34" charset="0"/>
                        <a:cs typeface="Arial" panose="020B0604020202020204" pitchFamily="34" charset="0"/>
                      </a:endParaRP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tc>
                  <a:txBody>
                    <a:bodyPr/>
                    <a:lstStyle/>
                    <a:p>
                      <a:pPr algn="ctr"/>
                      <a:r>
                        <a:rPr lang="en-US" sz="900" b="1" dirty="0">
                          <a:solidFill>
                            <a:srgbClr val="343433"/>
                          </a:solidFill>
                          <a:latin typeface="Arial" panose="020B0604020202020204" pitchFamily="34" charset="0"/>
                          <a:cs typeface="Arial" panose="020B0604020202020204" pitchFamily="34" charset="0"/>
                          <a:sym typeface="Wingdings 2"/>
                        </a:rPr>
                        <a:t></a:t>
                      </a:r>
                      <a:endParaRPr lang="en-US" sz="900" b="1" dirty="0">
                        <a:solidFill>
                          <a:srgbClr val="343433"/>
                        </a:solidFill>
                        <a:latin typeface="Arial" panose="020B0604020202020204" pitchFamily="34" charset="0"/>
                        <a:cs typeface="Arial" panose="020B0604020202020204" pitchFamily="34" charset="0"/>
                      </a:endParaRP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extLst>
                  <a:ext uri="{0D108BD9-81ED-4DB2-BD59-A6C34878D82A}">
                    <a16:rowId xmlns:a16="http://schemas.microsoft.com/office/drawing/2014/main" val="10001"/>
                  </a:ext>
                </a:extLst>
              </a:tr>
              <a:tr h="2538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Lien On the Property</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tc>
                  <a:txBody>
                    <a:bodyPr/>
                    <a:lstStyle/>
                    <a:p>
                      <a:pPr algn="ctr"/>
                      <a:r>
                        <a:rPr lang="en-US" sz="900" b="1" dirty="0">
                          <a:solidFill>
                            <a:srgbClr val="343433"/>
                          </a:solidFill>
                          <a:latin typeface="Arial" panose="020B0604020202020204" pitchFamily="34" charset="0"/>
                          <a:cs typeface="Arial" panose="020B0604020202020204" pitchFamily="34" charset="0"/>
                          <a:sym typeface="Wingdings 2"/>
                        </a:rPr>
                        <a:t></a:t>
                      </a:r>
                      <a:endParaRPr lang="en-US" sz="900" b="1" dirty="0">
                        <a:solidFill>
                          <a:srgbClr val="343433"/>
                        </a:solidFill>
                        <a:latin typeface="Arial" panose="020B0604020202020204" pitchFamily="34" charset="0"/>
                        <a:cs typeface="Arial" panose="020B0604020202020204" pitchFamily="34" charset="0"/>
                      </a:endParaRP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tc>
                  <a:txBody>
                    <a:bodyPr/>
                    <a:lstStyle/>
                    <a:p>
                      <a:pPr algn="ctr"/>
                      <a:r>
                        <a:rPr lang="en-US" sz="900" b="1" dirty="0">
                          <a:solidFill>
                            <a:srgbClr val="343433"/>
                          </a:solidFill>
                          <a:latin typeface="Arial" panose="020B0604020202020204" pitchFamily="34" charset="0"/>
                          <a:cs typeface="Arial" panose="020B0604020202020204" pitchFamily="34" charset="0"/>
                          <a:sym typeface="Wingdings 2"/>
                        </a:rPr>
                        <a:t></a:t>
                      </a:r>
                      <a:endParaRPr lang="en-US" sz="900" b="1" dirty="0">
                        <a:solidFill>
                          <a:srgbClr val="343433"/>
                        </a:solidFill>
                        <a:latin typeface="Arial" panose="020B0604020202020204" pitchFamily="34" charset="0"/>
                        <a:cs typeface="Arial" panose="020B0604020202020204" pitchFamily="34" charset="0"/>
                      </a:endParaRP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extLst>
                  <a:ext uri="{0D108BD9-81ED-4DB2-BD59-A6C34878D82A}">
                    <a16:rowId xmlns:a16="http://schemas.microsoft.com/office/drawing/2014/main" val="10002"/>
                  </a:ext>
                </a:extLst>
              </a:tr>
              <a:tr h="242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Fixed or Adjustable Rate</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tc>
                  <a:txBody>
                    <a:bodyPr/>
                    <a:lstStyle/>
                    <a:p>
                      <a:pPr algn="ctr"/>
                      <a:r>
                        <a:rPr lang="en-US" sz="900" b="1" dirty="0">
                          <a:solidFill>
                            <a:srgbClr val="343433"/>
                          </a:solidFill>
                          <a:latin typeface="Arial" panose="020B0604020202020204" pitchFamily="34" charset="0"/>
                          <a:cs typeface="Arial" panose="020B0604020202020204" pitchFamily="34" charset="0"/>
                          <a:sym typeface="Wingdings 2"/>
                        </a:rPr>
                        <a:t></a:t>
                      </a:r>
                      <a:endParaRPr lang="en-US" sz="900" b="1" dirty="0">
                        <a:solidFill>
                          <a:srgbClr val="343433"/>
                        </a:solidFill>
                        <a:latin typeface="Arial" panose="020B0604020202020204" pitchFamily="34" charset="0"/>
                        <a:cs typeface="Arial" panose="020B0604020202020204" pitchFamily="34" charset="0"/>
                      </a:endParaRP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tc>
                  <a:txBody>
                    <a:bodyPr/>
                    <a:lstStyle/>
                    <a:p>
                      <a:pPr algn="ctr"/>
                      <a:r>
                        <a:rPr lang="en-US" sz="900" b="1" dirty="0">
                          <a:solidFill>
                            <a:srgbClr val="343433"/>
                          </a:solidFill>
                          <a:latin typeface="Arial" panose="020B0604020202020204" pitchFamily="34" charset="0"/>
                          <a:cs typeface="Arial" panose="020B0604020202020204" pitchFamily="34" charset="0"/>
                          <a:sym typeface="Wingdings 2"/>
                        </a:rPr>
                        <a:t></a:t>
                      </a:r>
                      <a:endParaRPr lang="en-US" sz="900" b="1" dirty="0">
                        <a:solidFill>
                          <a:srgbClr val="343433"/>
                        </a:solidFill>
                        <a:latin typeface="Arial" panose="020B0604020202020204" pitchFamily="34" charset="0"/>
                        <a:cs typeface="Arial" panose="020B0604020202020204" pitchFamily="34" charset="0"/>
                      </a:endParaRP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extLst>
                  <a:ext uri="{0D108BD9-81ED-4DB2-BD59-A6C34878D82A}">
                    <a16:rowId xmlns:a16="http://schemas.microsoft.com/office/drawing/2014/main" val="10003"/>
                  </a:ext>
                </a:extLst>
              </a:tr>
              <a:tr h="242612">
                <a:tc>
                  <a:txBody>
                    <a:bodyPr/>
                    <a:lstStyle/>
                    <a:p>
                      <a:pPr algn="l"/>
                      <a:r>
                        <a:rPr lang="en-US" sz="900" b="1" dirty="0">
                          <a:solidFill>
                            <a:srgbClr val="343433"/>
                          </a:solidFill>
                          <a:latin typeface="Arial" panose="020B0604020202020204" pitchFamily="34" charset="0"/>
                          <a:cs typeface="Arial" panose="020B0604020202020204" pitchFamily="34" charset="0"/>
                        </a:rPr>
                        <a:t>Borrower</a:t>
                      </a:r>
                      <a:r>
                        <a:rPr lang="en-US" sz="900" b="1" baseline="0" dirty="0">
                          <a:solidFill>
                            <a:srgbClr val="343433"/>
                          </a:solidFill>
                          <a:latin typeface="Arial" panose="020B0604020202020204" pitchFamily="34" charset="0"/>
                          <a:cs typeface="Arial" panose="020B0604020202020204" pitchFamily="34" charset="0"/>
                        </a:rPr>
                        <a:t> </a:t>
                      </a:r>
                      <a:r>
                        <a:rPr lang="en-US" sz="900" b="1" dirty="0">
                          <a:solidFill>
                            <a:srgbClr val="343433"/>
                          </a:solidFill>
                          <a:latin typeface="Arial" panose="020B0604020202020204" pitchFamily="34" charset="0"/>
                          <a:cs typeface="Arial" panose="020B0604020202020204" pitchFamily="34" charset="0"/>
                        </a:rPr>
                        <a:t>Owns the Home</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tc>
                  <a:txBody>
                    <a:bodyPr/>
                    <a:lstStyle/>
                    <a:p>
                      <a:pPr algn="ctr"/>
                      <a:r>
                        <a:rPr lang="en-US" sz="900" b="1" dirty="0">
                          <a:solidFill>
                            <a:srgbClr val="343433"/>
                          </a:solidFill>
                          <a:latin typeface="Arial" panose="020B0604020202020204" pitchFamily="34" charset="0"/>
                          <a:cs typeface="Arial" panose="020B0604020202020204" pitchFamily="34" charset="0"/>
                          <a:sym typeface="Wingdings 2"/>
                        </a:rPr>
                        <a:t></a:t>
                      </a:r>
                      <a:endParaRPr lang="en-US" sz="900" b="1" dirty="0">
                        <a:solidFill>
                          <a:srgbClr val="343433"/>
                        </a:solidFill>
                        <a:latin typeface="Arial" panose="020B0604020202020204" pitchFamily="34" charset="0"/>
                        <a:cs typeface="Arial" panose="020B0604020202020204" pitchFamily="34" charset="0"/>
                      </a:endParaRP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tc>
                  <a:txBody>
                    <a:bodyPr/>
                    <a:lstStyle/>
                    <a:p>
                      <a:pPr algn="ctr"/>
                      <a:r>
                        <a:rPr lang="en-US" sz="900" b="1" dirty="0">
                          <a:solidFill>
                            <a:srgbClr val="343433"/>
                          </a:solidFill>
                          <a:latin typeface="Arial" panose="020B0604020202020204" pitchFamily="34" charset="0"/>
                          <a:cs typeface="Arial" panose="020B0604020202020204" pitchFamily="34" charset="0"/>
                          <a:sym typeface="Wingdings 2"/>
                        </a:rPr>
                        <a:t></a:t>
                      </a:r>
                      <a:endParaRPr lang="en-US" sz="900" b="1" dirty="0">
                        <a:solidFill>
                          <a:srgbClr val="343433"/>
                        </a:solidFill>
                        <a:latin typeface="Arial" panose="020B0604020202020204" pitchFamily="34" charset="0"/>
                        <a:cs typeface="Arial" panose="020B0604020202020204" pitchFamily="34" charset="0"/>
                      </a:endParaRP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extLst>
                  <a:ext uri="{0D108BD9-81ED-4DB2-BD59-A6C34878D82A}">
                    <a16:rowId xmlns:a16="http://schemas.microsoft.com/office/drawing/2014/main" val="10004"/>
                  </a:ext>
                </a:extLst>
              </a:tr>
              <a:tr h="242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Monthly Mortgage Payments</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tc>
                  <a:txBody>
                    <a:bodyPr/>
                    <a:lstStyle/>
                    <a:p>
                      <a:pPr algn="ctr"/>
                      <a:r>
                        <a:rPr lang="en-US" sz="900" b="1" dirty="0">
                          <a:solidFill>
                            <a:srgbClr val="343433"/>
                          </a:solidFill>
                          <a:latin typeface="Arial" panose="020B0604020202020204" pitchFamily="34" charset="0"/>
                          <a:cs typeface="Arial" panose="020B0604020202020204" pitchFamily="34" charset="0"/>
                        </a:rPr>
                        <a:t>Required</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tc>
                  <a:txBody>
                    <a:bodyPr/>
                    <a:lstStyle/>
                    <a:p>
                      <a:pPr algn="ctr"/>
                      <a:r>
                        <a:rPr lang="en-US" sz="900" b="1" dirty="0">
                          <a:solidFill>
                            <a:srgbClr val="343433"/>
                          </a:solidFill>
                          <a:latin typeface="Arial" panose="020B0604020202020204" pitchFamily="34" charset="0"/>
                          <a:cs typeface="Arial" panose="020B0604020202020204" pitchFamily="34" charset="0"/>
                        </a:rPr>
                        <a:t>Optional</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extLst>
                  <a:ext uri="{0D108BD9-81ED-4DB2-BD59-A6C34878D82A}">
                    <a16:rowId xmlns:a16="http://schemas.microsoft.com/office/drawing/2014/main" val="10005"/>
                  </a:ext>
                </a:extLst>
              </a:tr>
              <a:tr h="344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Taxes &amp;</a:t>
                      </a:r>
                      <a:r>
                        <a:rPr lang="en-US" sz="900" b="1" baseline="0" dirty="0">
                          <a:solidFill>
                            <a:srgbClr val="343433"/>
                          </a:solidFill>
                          <a:latin typeface="Arial" panose="020B0604020202020204" pitchFamily="34" charset="0"/>
                          <a:cs typeface="Arial" panose="020B0604020202020204" pitchFamily="34" charset="0"/>
                        </a:rPr>
                        <a:t> </a:t>
                      </a:r>
                      <a:r>
                        <a:rPr lang="en-US" sz="900" b="1" dirty="0">
                          <a:solidFill>
                            <a:srgbClr val="343433"/>
                          </a:solidFill>
                          <a:latin typeface="Arial" panose="020B0604020202020204" pitchFamily="34" charset="0"/>
                          <a:cs typeface="Arial" panose="020B0604020202020204" pitchFamily="34" charset="0"/>
                        </a:rPr>
                        <a:t>Insurance Payments</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Required</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Required</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extLst>
                  <a:ext uri="{0D108BD9-81ED-4DB2-BD59-A6C34878D82A}">
                    <a16:rowId xmlns:a16="http://schemas.microsoft.com/office/drawing/2014/main" val="10006"/>
                  </a:ext>
                </a:extLst>
              </a:tr>
              <a:tr h="242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Property</a:t>
                      </a:r>
                      <a:r>
                        <a:rPr lang="en-US" sz="900" b="1" baseline="0" dirty="0">
                          <a:solidFill>
                            <a:srgbClr val="343433"/>
                          </a:solidFill>
                          <a:latin typeface="Arial" panose="020B0604020202020204" pitchFamily="34" charset="0"/>
                          <a:cs typeface="Arial" panose="020B0604020202020204" pitchFamily="34" charset="0"/>
                        </a:rPr>
                        <a:t> Maintenance</a:t>
                      </a:r>
                      <a:endParaRPr lang="en-US" sz="900" b="1" dirty="0">
                        <a:solidFill>
                          <a:srgbClr val="343433"/>
                        </a:solidFill>
                        <a:latin typeface="Arial" panose="020B0604020202020204" pitchFamily="34" charset="0"/>
                        <a:cs typeface="Arial" panose="020B0604020202020204" pitchFamily="34" charset="0"/>
                      </a:endParaRP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Required</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Required</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extLst>
                  <a:ext uri="{0D108BD9-81ED-4DB2-BD59-A6C34878D82A}">
                    <a16:rowId xmlns:a16="http://schemas.microsoft.com/office/drawing/2014/main" val="10007"/>
                  </a:ext>
                </a:extLst>
              </a:tr>
              <a:tr h="273055">
                <a:tc>
                  <a:txBody>
                    <a:bodyPr/>
                    <a:lstStyle/>
                    <a:p>
                      <a:pPr algn="l"/>
                      <a:r>
                        <a:rPr lang="en-US" sz="900" b="1" dirty="0">
                          <a:solidFill>
                            <a:srgbClr val="343433"/>
                          </a:solidFill>
                          <a:latin typeface="Arial" panose="020B0604020202020204" pitchFamily="34" charset="0"/>
                          <a:cs typeface="Arial" panose="020B0604020202020204" pitchFamily="34" charset="0"/>
                        </a:rPr>
                        <a:t>Debt &amp;</a:t>
                      </a:r>
                      <a:r>
                        <a:rPr lang="en-US" sz="900" b="1" baseline="0" dirty="0">
                          <a:solidFill>
                            <a:srgbClr val="343433"/>
                          </a:solidFill>
                          <a:latin typeface="Arial" panose="020B0604020202020204" pitchFamily="34" charset="0"/>
                          <a:cs typeface="Arial" panose="020B0604020202020204" pitchFamily="34" charset="0"/>
                        </a:rPr>
                        <a:t> Equity</a:t>
                      </a:r>
                      <a:endParaRPr lang="en-US" sz="900" b="1" dirty="0">
                        <a:solidFill>
                          <a:srgbClr val="343433"/>
                        </a:solidFill>
                        <a:latin typeface="Arial" panose="020B0604020202020204" pitchFamily="34" charset="0"/>
                        <a:cs typeface="Arial" panose="020B0604020202020204" pitchFamily="34" charset="0"/>
                      </a:endParaRP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tc>
                  <a:txBody>
                    <a:bodyPr/>
                    <a:lstStyle/>
                    <a:p>
                      <a:pPr marL="0" indent="0" algn="ctr">
                        <a:buClr>
                          <a:schemeClr val="tx2"/>
                        </a:buClr>
                        <a:buFont typeface="Arial" charset="0"/>
                        <a:buNone/>
                      </a:pPr>
                      <a:r>
                        <a:rPr lang="en-US" sz="900" b="1" dirty="0">
                          <a:solidFill>
                            <a:srgbClr val="343433"/>
                          </a:solidFill>
                          <a:latin typeface="Arial" panose="020B0604020202020204" pitchFamily="34" charset="0"/>
                          <a:cs typeface="Arial" panose="020B0604020202020204" pitchFamily="34" charset="0"/>
                        </a:rPr>
                        <a:t>Falling Debt, Rising Equity</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Rising Debt, Falling Equity</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extLst>
                  <a:ext uri="{0D108BD9-81ED-4DB2-BD59-A6C34878D82A}">
                    <a16:rowId xmlns:a16="http://schemas.microsoft.com/office/drawing/2014/main" val="10008"/>
                  </a:ext>
                </a:extLst>
              </a:tr>
              <a:tr h="6291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Total Amount Owed</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Total amount you owe must be </a:t>
                      </a:r>
                      <a:br>
                        <a:rPr lang="en-US" sz="900" b="1" dirty="0">
                          <a:solidFill>
                            <a:srgbClr val="343433"/>
                          </a:solidFill>
                          <a:latin typeface="Arial" panose="020B0604020202020204" pitchFamily="34" charset="0"/>
                          <a:cs typeface="Arial" panose="020B0604020202020204" pitchFamily="34" charset="0"/>
                        </a:rPr>
                      </a:br>
                      <a:r>
                        <a:rPr lang="en-US" sz="900" b="1" dirty="0">
                          <a:solidFill>
                            <a:srgbClr val="343433"/>
                          </a:solidFill>
                          <a:latin typeface="Arial" panose="020B0604020202020204" pitchFamily="34" charset="0"/>
                          <a:cs typeface="Arial" panose="020B0604020202020204" pitchFamily="34" charset="0"/>
                        </a:rPr>
                        <a:t>paid at time of payoff regardless of </a:t>
                      </a:r>
                      <a:br>
                        <a:rPr lang="en-US" sz="900" b="1" dirty="0">
                          <a:solidFill>
                            <a:srgbClr val="343433"/>
                          </a:solidFill>
                          <a:latin typeface="Arial" panose="020B0604020202020204" pitchFamily="34" charset="0"/>
                          <a:cs typeface="Arial" panose="020B0604020202020204" pitchFamily="34" charset="0"/>
                        </a:rPr>
                      </a:br>
                      <a:r>
                        <a:rPr lang="en-US" sz="900" b="1" dirty="0">
                          <a:solidFill>
                            <a:srgbClr val="343433"/>
                          </a:solidFill>
                          <a:latin typeface="Arial" panose="020B0604020202020204" pitchFamily="34" charset="0"/>
                          <a:cs typeface="Arial" panose="020B0604020202020204" pitchFamily="34" charset="0"/>
                        </a:rPr>
                        <a:t>the home’s value.</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Borrower/heirs never repay more than</a:t>
                      </a:r>
                      <a:r>
                        <a:rPr lang="en-US" sz="900" b="1" baseline="0" dirty="0">
                          <a:solidFill>
                            <a:srgbClr val="343433"/>
                          </a:solidFill>
                          <a:latin typeface="Arial" panose="020B0604020202020204" pitchFamily="34" charset="0"/>
                          <a:cs typeface="Arial" panose="020B0604020202020204" pitchFamily="34" charset="0"/>
                        </a:rPr>
                        <a:t> </a:t>
                      </a:r>
                      <a:br>
                        <a:rPr lang="en-US" sz="900" b="1" baseline="0" dirty="0">
                          <a:solidFill>
                            <a:srgbClr val="343433"/>
                          </a:solidFill>
                          <a:latin typeface="Arial" panose="020B0604020202020204" pitchFamily="34" charset="0"/>
                          <a:cs typeface="Arial" panose="020B0604020202020204" pitchFamily="34" charset="0"/>
                        </a:rPr>
                      </a:br>
                      <a:r>
                        <a:rPr lang="en-US" sz="900" b="1" dirty="0">
                          <a:solidFill>
                            <a:srgbClr val="343433"/>
                          </a:solidFill>
                          <a:latin typeface="Arial" panose="020B0604020202020204" pitchFamily="34" charset="0"/>
                          <a:cs typeface="Arial" panose="020B0604020202020204" pitchFamily="34" charset="0"/>
                        </a:rPr>
                        <a:t>the value of the home at time of payoff </a:t>
                      </a:r>
                      <a:br>
                        <a:rPr lang="en-US" sz="900" b="1" dirty="0">
                          <a:solidFill>
                            <a:srgbClr val="343433"/>
                          </a:solidFill>
                          <a:latin typeface="Arial" panose="020B0604020202020204" pitchFamily="34" charset="0"/>
                          <a:cs typeface="Arial" panose="020B0604020202020204" pitchFamily="34" charset="0"/>
                        </a:rPr>
                      </a:br>
                      <a:r>
                        <a:rPr lang="en-US" sz="900" b="1" dirty="0">
                          <a:solidFill>
                            <a:srgbClr val="343433"/>
                          </a:solidFill>
                          <a:latin typeface="Arial" panose="020B0604020202020204" pitchFamily="34" charset="0"/>
                          <a:cs typeface="Arial" panose="020B0604020202020204" pitchFamily="34" charset="0"/>
                        </a:rPr>
                        <a:t>(non-recourse) when</a:t>
                      </a:r>
                      <a:r>
                        <a:rPr lang="en-US" sz="900" b="1" baseline="0" dirty="0">
                          <a:solidFill>
                            <a:srgbClr val="343433"/>
                          </a:solidFill>
                          <a:latin typeface="Arial" panose="020B0604020202020204" pitchFamily="34" charset="0"/>
                          <a:cs typeface="Arial" panose="020B0604020202020204" pitchFamily="34" charset="0"/>
                        </a:rPr>
                        <a:t> the property is sold.</a:t>
                      </a:r>
                      <a:endParaRPr lang="en-US" sz="900" b="1" dirty="0">
                        <a:solidFill>
                          <a:srgbClr val="343433"/>
                        </a:solidFill>
                        <a:latin typeface="Arial" panose="020B0604020202020204" pitchFamily="34" charset="0"/>
                        <a:cs typeface="Arial" panose="020B0604020202020204" pitchFamily="34" charset="0"/>
                      </a:endParaRP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2F1"/>
                    </a:solidFill>
                  </a:tcPr>
                </a:tc>
                <a:extLst>
                  <a:ext uri="{0D108BD9-81ED-4DB2-BD59-A6C34878D82A}">
                    <a16:rowId xmlns:a16="http://schemas.microsoft.com/office/drawing/2014/main" val="10009"/>
                  </a:ext>
                </a:extLst>
              </a:tr>
              <a:tr h="2913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1" dirty="0">
                          <a:solidFill>
                            <a:srgbClr val="343433"/>
                          </a:solidFill>
                          <a:latin typeface="Arial" panose="020B0604020202020204" pitchFamily="34" charset="0"/>
                          <a:cs typeface="Arial" panose="020B0604020202020204" pitchFamily="34" charset="0"/>
                        </a:rPr>
                        <a:t>Prepayment Penalty</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tc>
                  <a:txBody>
                    <a:bodyPr/>
                    <a:lstStyle/>
                    <a:p>
                      <a:pPr algn="ctr"/>
                      <a:r>
                        <a:rPr lang="en-US" sz="900" b="1" dirty="0">
                          <a:solidFill>
                            <a:srgbClr val="343433"/>
                          </a:solidFill>
                          <a:latin typeface="Arial" panose="020B0604020202020204" pitchFamily="34" charset="0"/>
                          <a:cs typeface="Arial" panose="020B0604020202020204" pitchFamily="34" charset="0"/>
                        </a:rPr>
                        <a:t>Possible</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tc>
                  <a:txBody>
                    <a:bodyPr/>
                    <a:lstStyle/>
                    <a:p>
                      <a:pPr algn="ctr"/>
                      <a:r>
                        <a:rPr lang="en-US" sz="900" b="1" dirty="0">
                          <a:solidFill>
                            <a:srgbClr val="343433"/>
                          </a:solidFill>
                          <a:latin typeface="Arial" panose="020B0604020202020204" pitchFamily="34" charset="0"/>
                          <a:cs typeface="Arial" panose="020B0604020202020204" pitchFamily="34" charset="0"/>
                        </a:rPr>
                        <a:t>None</a:t>
                      </a:r>
                    </a:p>
                  </a:txBody>
                  <a:tcPr marL="58888" marR="58888" marT="29444" marB="2944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EDFDE"/>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34817839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008B3-6785-5FB6-8EA4-B8BE9E834DE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29027DA-F0A9-E9BF-E6A9-3B5769BC04AA}"/>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21FD2C28-D2ED-D29F-05CD-E441C9F151CE}"/>
              </a:ext>
            </a:extLst>
          </p:cNvPr>
          <p:cNvSpPr txBox="1">
            <a:spLocks/>
          </p:cNvSpPr>
          <p:nvPr/>
        </p:nvSpPr>
        <p:spPr>
          <a:xfrm>
            <a:off x="486451" y="0"/>
            <a:ext cx="4695149"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Loan Servicing</a:t>
            </a:r>
            <a:endParaRPr lang="en-US" sz="32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Monthly Statements – All loans receive a monthly statement.</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Payments – Monthly payments, LOC draws and/or payment plan changes. LESA payments made directly to insurance company and taxing authority.</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Occupancy Certifications – Borrowers</a:t>
            </a:r>
            <a:br>
              <a:rPr lang="en-US" dirty="0">
                <a:solidFill>
                  <a:srgbClr val="343433"/>
                </a:solidFill>
                <a:latin typeface="Arial" panose="020B0604020202020204" pitchFamily="34" charset="0"/>
                <a:cs typeface="Arial" panose="020B0604020202020204" pitchFamily="34" charset="0"/>
              </a:rPr>
            </a:br>
            <a:r>
              <a:rPr lang="en-US" dirty="0">
                <a:solidFill>
                  <a:srgbClr val="343433"/>
                </a:solidFill>
                <a:latin typeface="Arial" panose="020B0604020202020204" pitchFamily="34" charset="0"/>
                <a:cs typeface="Arial" panose="020B0604020202020204" pitchFamily="34" charset="0"/>
              </a:rPr>
              <a:t>must certify their occupancy annually.</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Defaults Events – Works with borrowers</a:t>
            </a:r>
            <a:br>
              <a:rPr lang="en-US" dirty="0">
                <a:solidFill>
                  <a:srgbClr val="343433"/>
                </a:solidFill>
                <a:latin typeface="Arial" panose="020B0604020202020204" pitchFamily="34" charset="0"/>
                <a:cs typeface="Arial" panose="020B0604020202020204" pitchFamily="34" charset="0"/>
              </a:rPr>
            </a:br>
            <a:r>
              <a:rPr lang="en-US" dirty="0">
                <a:solidFill>
                  <a:srgbClr val="343433"/>
                </a:solidFill>
                <a:latin typeface="Arial" panose="020B0604020202020204" pitchFamily="34" charset="0"/>
                <a:cs typeface="Arial" panose="020B0604020202020204" pitchFamily="34" charset="0"/>
              </a:rPr>
              <a:t>when T&amp;I isn’t paid or repairs have not</a:t>
            </a:r>
            <a:br>
              <a:rPr lang="en-US" dirty="0">
                <a:solidFill>
                  <a:srgbClr val="343433"/>
                </a:solidFill>
                <a:latin typeface="Arial" panose="020B0604020202020204" pitchFamily="34" charset="0"/>
                <a:cs typeface="Arial" panose="020B0604020202020204" pitchFamily="34" charset="0"/>
              </a:rPr>
            </a:br>
            <a:r>
              <a:rPr lang="en-US" dirty="0">
                <a:solidFill>
                  <a:srgbClr val="343433"/>
                </a:solidFill>
                <a:latin typeface="Arial" panose="020B0604020202020204" pitchFamily="34" charset="0"/>
                <a:cs typeface="Arial" panose="020B0604020202020204" pitchFamily="34" charset="0"/>
              </a:rPr>
              <a:t>been made.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Due and Payable – Works with borrowers or heirs when D&amp;P event occurs.</a:t>
            </a:r>
          </a:p>
        </p:txBody>
      </p:sp>
      <p:pic>
        <p:nvPicPr>
          <p:cNvPr id="4" name="Picture 3">
            <a:extLst>
              <a:ext uri="{FF2B5EF4-FFF2-40B4-BE49-F238E27FC236}">
                <a16:creationId xmlns:a16="http://schemas.microsoft.com/office/drawing/2014/main" id="{A5D099C3-1E7F-9BE3-ECB9-DEEE0868CD8C}"/>
              </a:ext>
            </a:extLst>
          </p:cNvPr>
          <p:cNvPicPr>
            <a:picLocks noChangeAspect="1"/>
          </p:cNvPicPr>
          <p:nvPr/>
        </p:nvPicPr>
        <p:blipFill>
          <a:blip r:embed="rId4"/>
          <a:srcRect l="18483" r="25349"/>
          <a:stretch>
            <a:fillRect/>
          </a:stretch>
        </p:blipFill>
        <p:spPr>
          <a:xfrm>
            <a:off x="5329404" y="1177647"/>
            <a:ext cx="3404552" cy="2788205"/>
          </a:xfrm>
          <a:prstGeom prst="rect">
            <a:avLst/>
          </a:prstGeom>
          <a:noFill/>
          <a:ln>
            <a:solidFill>
              <a:srgbClr val="195993"/>
            </a:solidFill>
          </a:ln>
        </p:spPr>
      </p:pic>
    </p:spTree>
    <p:extLst>
      <p:ext uri="{BB962C8B-B14F-4D97-AF65-F5344CB8AC3E}">
        <p14:creationId xmlns:p14="http://schemas.microsoft.com/office/powerpoint/2010/main" val="393780264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F7E7C-9E9B-8A85-B35E-608F6B778CFC}"/>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FF911B7-185B-FABF-6424-088BD456CF98}"/>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13505919-6CBF-086A-807F-AF5B9F47CE1C}"/>
                </a:ext>
              </a:extLst>
            </p:cNvPr>
            <p:cNvSpPr/>
            <p:nvPr/>
          </p:nvSpPr>
          <p:spPr>
            <a:xfrm>
              <a:off x="0" y="1"/>
              <a:ext cx="3303037" cy="5143500"/>
            </a:xfrm>
            <a:prstGeom prst="rect">
              <a:avLst/>
            </a:prstGeom>
            <a:solidFill>
              <a:srgbClr val="1A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DC745A3D-4B3E-2856-581D-43A2B4182234}"/>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p:spPr>
        </p:pic>
      </p:grpSp>
      <p:sp>
        <p:nvSpPr>
          <p:cNvPr id="4" name="Content Placeholder 1">
            <a:extLst>
              <a:ext uri="{FF2B5EF4-FFF2-40B4-BE49-F238E27FC236}">
                <a16:creationId xmlns:a16="http://schemas.microsoft.com/office/drawing/2014/main" id="{7E75FE82-9EF2-9166-2FA9-220B03E442BC}"/>
              </a:ext>
            </a:extLst>
          </p:cNvPr>
          <p:cNvSpPr txBox="1">
            <a:spLocks/>
          </p:cNvSpPr>
          <p:nvPr/>
        </p:nvSpPr>
        <p:spPr>
          <a:xfrm>
            <a:off x="3582338" y="-1"/>
            <a:ext cx="5195902"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200"/>
              </a:spcBef>
            </a:pPr>
            <a:r>
              <a:rPr lang="en-US" sz="2800" b="1" dirty="0">
                <a:solidFill>
                  <a:srgbClr val="0E5993"/>
                </a:solidFill>
                <a:latin typeface="Arial Black" panose="020B0604020202020204" pitchFamily="34" charset="0"/>
                <a:cs typeface="Arial Black" panose="020B0604020202020204" pitchFamily="34" charset="0"/>
              </a:rPr>
              <a:t>Line-of-Credit Advances</a:t>
            </a:r>
          </a:p>
          <a:p>
            <a:pPr marL="342900" indent="-342900">
              <a:spcBef>
                <a:spcPts val="20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Must complete LOC Draw Form or use Borrower Portal. Requests cannot be made over the phone.</a:t>
            </a:r>
          </a:p>
          <a:p>
            <a:pPr marL="342900" indent="-342900">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Funds disbursed via Direct Deposit (preferred) or check mailed USPS within 5 business days from receipt. </a:t>
            </a:r>
          </a:p>
          <a:p>
            <a:pPr marL="342900" indent="-342900">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Checkbooks or debit cards are not allowed.</a:t>
            </a:r>
          </a:p>
          <a:p>
            <a:pPr marL="342900" indent="-342900">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LOC advances are subject to Initial Disbursement Limit (IDL) restrictions.</a:t>
            </a:r>
          </a:p>
          <a:p>
            <a:pPr marL="342900" indent="-342900">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LOC funds are not available when loan is in default or when D&amp;P has been deferred (eligible NBS). </a:t>
            </a:r>
          </a:p>
          <a:p>
            <a:pPr marL="342900" indent="-342900">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Attorney-in-Fact: must sign “POA Name, Attorney-in-Fact for &lt;Borrower Name&gt;.”</a:t>
            </a:r>
          </a:p>
          <a:p>
            <a:pPr marL="342900" indent="-342900">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Unused LOC funds are not available after the last borrower’s death.</a:t>
            </a:r>
            <a:endParaRPr lang="en-US" altLang="en-US" sz="1600" dirty="0">
              <a:solidFill>
                <a:srgbClr val="343433"/>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14A1CDE5-C4FD-E133-D1BA-8D9D02EA698A}"/>
              </a:ext>
            </a:extLst>
          </p:cNvPr>
          <p:cNvPicPr>
            <a:picLocks noChangeAspect="1"/>
          </p:cNvPicPr>
          <p:nvPr/>
        </p:nvPicPr>
        <p:blipFill>
          <a:blip r:embed="rId4"/>
          <a:stretch>
            <a:fillRect/>
          </a:stretch>
        </p:blipFill>
        <p:spPr>
          <a:xfrm>
            <a:off x="278969" y="903863"/>
            <a:ext cx="2663817" cy="3335771"/>
          </a:xfrm>
          <a:prstGeom prst="rect">
            <a:avLst/>
          </a:prstGeom>
          <a:ln>
            <a:solidFill>
              <a:srgbClr val="70AD47"/>
            </a:solidFill>
          </a:ln>
        </p:spPr>
      </p:pic>
    </p:spTree>
    <p:extLst>
      <p:ext uri="{BB962C8B-B14F-4D97-AF65-F5344CB8AC3E}">
        <p14:creationId xmlns:p14="http://schemas.microsoft.com/office/powerpoint/2010/main" val="101663387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497E0-DEDE-4E2F-65C7-F2847510A842}"/>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C635A21-793E-D9C1-C08D-8B0D1DF10EDA}"/>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95A12961-561F-7FEA-6957-D32E24729EA7}"/>
                </a:ext>
              </a:extLst>
            </p:cNvPr>
            <p:cNvSpPr/>
            <p:nvPr/>
          </p:nvSpPr>
          <p:spPr>
            <a:xfrm>
              <a:off x="0" y="1"/>
              <a:ext cx="3303037" cy="5143500"/>
            </a:xfrm>
            <a:prstGeom prst="rect">
              <a:avLst/>
            </a:prstGeom>
            <a:solidFill>
              <a:srgbClr val="1A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1ECCBF8C-E421-25FB-0379-7B5C69BEEDE5}"/>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p:spPr>
        </p:pic>
      </p:grpSp>
      <p:sp>
        <p:nvSpPr>
          <p:cNvPr id="4" name="Content Placeholder 1">
            <a:extLst>
              <a:ext uri="{FF2B5EF4-FFF2-40B4-BE49-F238E27FC236}">
                <a16:creationId xmlns:a16="http://schemas.microsoft.com/office/drawing/2014/main" id="{04CF0A2B-98C0-E4B0-E5A4-A21A72C304FF}"/>
              </a:ext>
            </a:extLst>
          </p:cNvPr>
          <p:cNvSpPr txBox="1">
            <a:spLocks/>
          </p:cNvSpPr>
          <p:nvPr/>
        </p:nvSpPr>
        <p:spPr>
          <a:xfrm>
            <a:off x="3582338" y="-1"/>
            <a:ext cx="5195902"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200"/>
              </a:spcBef>
            </a:pPr>
            <a:r>
              <a:rPr lang="en-US" sz="3200" b="1" dirty="0">
                <a:solidFill>
                  <a:srgbClr val="0E5993"/>
                </a:solidFill>
                <a:latin typeface="Arial Black" panose="020B0604020202020204" pitchFamily="34" charset="0"/>
                <a:cs typeface="Arial Black" panose="020B0604020202020204" pitchFamily="34" charset="0"/>
              </a:rPr>
              <a:t>Occupancy Certificate</a:t>
            </a:r>
          </a:p>
          <a:p>
            <a:pPr marL="342900" indent="-342900">
              <a:spcBef>
                <a:spcPts val="20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Complete annually - near the loan closing anniversary</a:t>
            </a:r>
          </a:p>
          <a:p>
            <a:pPr marL="342900" indent="-34290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Can be completed on portal or by calling the Servicer (</a:t>
            </a:r>
            <a:r>
              <a:rPr lang="en-US" sz="1800" dirty="0">
                <a:solidFill>
                  <a:srgbClr val="343433"/>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ML 2023-23</a:t>
            </a:r>
            <a:r>
              <a:rPr lang="en-US" sz="1800" dirty="0">
                <a:solidFill>
                  <a:srgbClr val="343433"/>
                </a:solidFill>
                <a:latin typeface="Arial" panose="020B0604020202020204" pitchFamily="34" charset="0"/>
                <a:cs typeface="Arial" panose="020B0604020202020204" pitchFamily="34" charset="0"/>
              </a:rPr>
              <a:t>). </a:t>
            </a:r>
          </a:p>
          <a:p>
            <a:pPr marL="342900" indent="-34290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Complete and return within 30 days. If not:</a:t>
            </a:r>
          </a:p>
          <a:p>
            <a:pPr lvl="2">
              <a:spcBef>
                <a:spcPts val="500"/>
              </a:spcBef>
            </a:pPr>
            <a:r>
              <a:rPr lang="en-US" sz="1600" dirty="0">
                <a:solidFill>
                  <a:srgbClr val="343433"/>
                </a:solidFill>
                <a:latin typeface="Arial" panose="020B0604020202020204" pitchFamily="34" charset="0"/>
                <a:cs typeface="Arial" panose="020B0604020202020204" pitchFamily="34" charset="0"/>
              </a:rPr>
              <a:t>2nd Notice</a:t>
            </a:r>
          </a:p>
          <a:p>
            <a:pPr lvl="2">
              <a:spcBef>
                <a:spcPts val="500"/>
              </a:spcBef>
            </a:pPr>
            <a:r>
              <a:rPr lang="en-US" sz="1600" dirty="0">
                <a:solidFill>
                  <a:srgbClr val="343433"/>
                </a:solidFill>
                <a:latin typeface="Arial" panose="020B0604020202020204" pitchFamily="34" charset="0"/>
                <a:cs typeface="Arial" panose="020B0604020202020204" pitchFamily="34" charset="0"/>
              </a:rPr>
              <a:t>Phone Call</a:t>
            </a:r>
          </a:p>
          <a:p>
            <a:pPr lvl="2">
              <a:spcBef>
                <a:spcPts val="500"/>
              </a:spcBef>
            </a:pPr>
            <a:r>
              <a:rPr lang="en-US" sz="1600" dirty="0">
                <a:solidFill>
                  <a:srgbClr val="343433"/>
                </a:solidFill>
                <a:latin typeface="Arial" panose="020B0604020202020204" pitchFamily="34" charset="0"/>
                <a:cs typeface="Arial" panose="020B0604020202020204" pitchFamily="34" charset="0"/>
              </a:rPr>
              <a:t>Alternate Contact</a:t>
            </a:r>
          </a:p>
          <a:p>
            <a:pPr lvl="2">
              <a:spcBef>
                <a:spcPts val="500"/>
              </a:spcBef>
            </a:pPr>
            <a:r>
              <a:rPr lang="en-US" sz="1600" dirty="0">
                <a:solidFill>
                  <a:srgbClr val="343433"/>
                </a:solidFill>
                <a:latin typeface="Arial" panose="020B0604020202020204" pitchFamily="34" charset="0"/>
                <a:cs typeface="Arial" panose="020B0604020202020204" pitchFamily="34" charset="0"/>
              </a:rPr>
              <a:t>In-person visit</a:t>
            </a:r>
          </a:p>
          <a:p>
            <a:pPr marL="342900" indent="-34290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Continues to be required for NBS during deferral period</a:t>
            </a:r>
          </a:p>
        </p:txBody>
      </p:sp>
      <p:pic>
        <p:nvPicPr>
          <p:cNvPr id="6" name="Picture 5">
            <a:extLst>
              <a:ext uri="{FF2B5EF4-FFF2-40B4-BE49-F238E27FC236}">
                <a16:creationId xmlns:a16="http://schemas.microsoft.com/office/drawing/2014/main" id="{6CD44F9F-9551-9F25-803B-D16D2CA1D4C3}"/>
              </a:ext>
            </a:extLst>
          </p:cNvPr>
          <p:cNvPicPr>
            <a:picLocks noChangeAspect="1"/>
          </p:cNvPicPr>
          <p:nvPr/>
        </p:nvPicPr>
        <p:blipFill>
          <a:blip r:embed="rId5"/>
          <a:stretch>
            <a:fillRect/>
          </a:stretch>
        </p:blipFill>
        <p:spPr>
          <a:xfrm>
            <a:off x="321647" y="903863"/>
            <a:ext cx="2578461" cy="3335771"/>
          </a:xfrm>
          <a:prstGeom prst="rect">
            <a:avLst/>
          </a:prstGeom>
          <a:ln>
            <a:solidFill>
              <a:srgbClr val="70AD47"/>
            </a:solidFill>
          </a:ln>
        </p:spPr>
      </p:pic>
    </p:spTree>
    <p:extLst>
      <p:ext uri="{BB962C8B-B14F-4D97-AF65-F5344CB8AC3E}">
        <p14:creationId xmlns:p14="http://schemas.microsoft.com/office/powerpoint/2010/main" val="149863695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F4BC6-B340-A4A3-71BF-D997CFD5840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50918CF-AF2D-30F3-27CA-8872A3B5E5E2}"/>
              </a:ext>
            </a:extLst>
          </p:cNvPr>
          <p:cNvSpPr/>
          <p:nvPr/>
        </p:nvSpPr>
        <p:spPr>
          <a:xfrm>
            <a:off x="6909048" y="4378530"/>
            <a:ext cx="2010100" cy="5672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F07CF54-94FF-724B-2771-0124A43738FA}"/>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AD548B1A-39DE-D871-C212-E9691C5D4697}"/>
              </a:ext>
            </a:extLst>
          </p:cNvPr>
          <p:cNvSpPr txBox="1">
            <a:spLocks/>
          </p:cNvSpPr>
          <p:nvPr/>
        </p:nvSpPr>
        <p:spPr>
          <a:xfrm>
            <a:off x="247208" y="10161"/>
            <a:ext cx="8896792" cy="945358"/>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Loan Maturity</a:t>
            </a:r>
            <a:endParaRPr lang="en-US" sz="2400" dirty="0">
              <a:solidFill>
                <a:srgbClr val="343433"/>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134D4893-EB3D-E9E3-C6E1-30A2A49F905C}"/>
              </a:ext>
            </a:extLst>
          </p:cNvPr>
          <p:cNvGraphicFramePr>
            <a:graphicFrameLocks noGrp="1"/>
          </p:cNvGraphicFramePr>
          <p:nvPr>
            <p:extLst>
              <p:ext uri="{D42A27DB-BD31-4B8C-83A1-F6EECF244321}">
                <p14:modId xmlns:p14="http://schemas.microsoft.com/office/powerpoint/2010/main" val="4231628470"/>
              </p:ext>
            </p:extLst>
          </p:nvPr>
        </p:nvGraphicFramePr>
        <p:xfrm>
          <a:off x="546392" y="945359"/>
          <a:ext cx="8277781" cy="3953989"/>
        </p:xfrm>
        <a:graphic>
          <a:graphicData uri="http://schemas.openxmlformats.org/drawingml/2006/table">
            <a:tbl>
              <a:tblPr firstRow="1" bandRow="1">
                <a:tableStyleId>{6E25E649-3F16-4E02-A733-19D2CDBF48F0}</a:tableStyleId>
              </a:tblPr>
              <a:tblGrid>
                <a:gridCol w="1847363">
                  <a:extLst>
                    <a:ext uri="{9D8B030D-6E8A-4147-A177-3AD203B41FA5}">
                      <a16:colId xmlns:a16="http://schemas.microsoft.com/office/drawing/2014/main" val="3917884120"/>
                    </a:ext>
                  </a:extLst>
                </a:gridCol>
                <a:gridCol w="1517702">
                  <a:extLst>
                    <a:ext uri="{9D8B030D-6E8A-4147-A177-3AD203B41FA5}">
                      <a16:colId xmlns:a16="http://schemas.microsoft.com/office/drawing/2014/main" val="3280060617"/>
                    </a:ext>
                  </a:extLst>
                </a:gridCol>
                <a:gridCol w="2946981">
                  <a:extLst>
                    <a:ext uri="{9D8B030D-6E8A-4147-A177-3AD203B41FA5}">
                      <a16:colId xmlns:a16="http://schemas.microsoft.com/office/drawing/2014/main" val="202173859"/>
                    </a:ext>
                  </a:extLst>
                </a:gridCol>
                <a:gridCol w="1965735">
                  <a:extLst>
                    <a:ext uri="{9D8B030D-6E8A-4147-A177-3AD203B41FA5}">
                      <a16:colId xmlns:a16="http://schemas.microsoft.com/office/drawing/2014/main" val="821011936"/>
                    </a:ext>
                  </a:extLst>
                </a:gridCol>
              </a:tblGrid>
              <a:tr h="380190">
                <a:tc>
                  <a:txBody>
                    <a:bodyPr/>
                    <a:lstStyle/>
                    <a:p>
                      <a:pPr marL="0" marR="0" algn="ctr">
                        <a:lnSpc>
                          <a:spcPct val="107000"/>
                        </a:lnSpc>
                        <a:spcBef>
                          <a:spcPts val="0"/>
                        </a:spcBef>
                        <a:spcAft>
                          <a:spcPts val="600"/>
                        </a:spcAft>
                      </a:pPr>
                      <a:r>
                        <a:rPr lang="en-US" sz="1200" b="1" i="0" dirty="0">
                          <a:solidFill>
                            <a:srgbClr val="FFFFFF"/>
                          </a:solidFill>
                          <a:effectLst/>
                          <a:latin typeface="Arial" panose="020B0604020202020204" pitchFamily="34" charset="0"/>
                          <a:cs typeface="Arial" panose="020B0604020202020204" pitchFamily="34" charset="0"/>
                        </a:rPr>
                        <a:t>Event</a:t>
                      </a:r>
                      <a:endParaRPr lang="en-US" sz="1200" b="1" i="0" dirty="0">
                        <a:effectLst/>
                        <a:latin typeface="Arial" panose="020B0604020202020204" pitchFamily="34" charset="0"/>
                        <a:ea typeface="Calibri" panose="020F0502020204030204" pitchFamily="34" charset="0"/>
                        <a:cs typeface="Arial" panose="020B0604020202020204" pitchFamily="34" charset="0"/>
                      </a:endParaRPr>
                    </a:p>
                  </a:txBody>
                  <a:tcPr anchor="ctr">
                    <a:lnL>
                      <a:noFill/>
                    </a:lnL>
                    <a:lnR>
                      <a:noFill/>
                    </a:lnR>
                    <a:lnT w="254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73D6E"/>
                    </a:solidFill>
                  </a:tcPr>
                </a:tc>
                <a:tc>
                  <a:txBody>
                    <a:bodyPr/>
                    <a:lstStyle/>
                    <a:p>
                      <a:pPr marL="0" marR="0" algn="ctr">
                        <a:lnSpc>
                          <a:spcPct val="107000"/>
                        </a:lnSpc>
                        <a:spcBef>
                          <a:spcPts val="0"/>
                        </a:spcBef>
                        <a:spcAft>
                          <a:spcPts val="600"/>
                        </a:spcAft>
                      </a:pPr>
                      <a:r>
                        <a:rPr lang="en-US" sz="1200" b="1" i="0" dirty="0">
                          <a:solidFill>
                            <a:srgbClr val="FFFFFF"/>
                          </a:solidFill>
                          <a:effectLst/>
                          <a:latin typeface="Arial" panose="020B0604020202020204" pitchFamily="34" charset="0"/>
                          <a:cs typeface="Arial" panose="020B0604020202020204" pitchFamily="34" charset="0"/>
                        </a:rPr>
                        <a:t>Notification</a:t>
                      </a:r>
                      <a:endParaRPr lang="en-US" sz="1200" b="1" i="0" dirty="0">
                        <a:effectLst/>
                        <a:latin typeface="Arial" panose="020B0604020202020204" pitchFamily="34" charset="0"/>
                        <a:ea typeface="Calibri" panose="020F0502020204030204" pitchFamily="34" charset="0"/>
                        <a:cs typeface="Arial" panose="020B0604020202020204" pitchFamily="34" charset="0"/>
                      </a:endParaRPr>
                    </a:p>
                  </a:txBody>
                  <a:tcPr anchor="ctr">
                    <a:lnL>
                      <a:noFill/>
                    </a:lnL>
                    <a:lnR>
                      <a:noFill/>
                    </a:lnR>
                    <a:lnT w="254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73D6E"/>
                    </a:solidFill>
                  </a:tcPr>
                </a:tc>
                <a:tc>
                  <a:txBody>
                    <a:bodyPr/>
                    <a:lstStyle/>
                    <a:p>
                      <a:pPr marL="0" marR="0" algn="ctr">
                        <a:lnSpc>
                          <a:spcPct val="107000"/>
                        </a:lnSpc>
                        <a:spcBef>
                          <a:spcPts val="0"/>
                        </a:spcBef>
                        <a:spcAft>
                          <a:spcPts val="600"/>
                        </a:spcAft>
                      </a:pPr>
                      <a:r>
                        <a:rPr lang="en-US" sz="1200" b="1" i="0" dirty="0">
                          <a:solidFill>
                            <a:srgbClr val="FFFFFF"/>
                          </a:solidFill>
                          <a:effectLst/>
                          <a:latin typeface="Arial" panose="020B0604020202020204" pitchFamily="34" charset="0"/>
                          <a:cs typeface="Arial" panose="020B0604020202020204" pitchFamily="34" charset="0"/>
                        </a:rPr>
                        <a:t>Payoff Required or Remedy</a:t>
                      </a:r>
                      <a:endParaRPr lang="en-US" sz="1200" b="1" i="0" dirty="0">
                        <a:effectLst/>
                        <a:latin typeface="Arial" panose="020B0604020202020204" pitchFamily="34" charset="0"/>
                        <a:ea typeface="Calibri" panose="020F0502020204030204" pitchFamily="34" charset="0"/>
                        <a:cs typeface="Arial" panose="020B0604020202020204" pitchFamily="34" charset="0"/>
                      </a:endParaRPr>
                    </a:p>
                  </a:txBody>
                  <a:tcPr anchor="ctr">
                    <a:lnL>
                      <a:noFill/>
                    </a:lnL>
                    <a:lnR>
                      <a:noFill/>
                    </a:lnR>
                    <a:lnT w="254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73D6E"/>
                    </a:solidFill>
                  </a:tcPr>
                </a:tc>
                <a:tc>
                  <a:txBody>
                    <a:bodyPr/>
                    <a:lstStyle/>
                    <a:p>
                      <a:pPr marL="0" marR="0" algn="ctr">
                        <a:lnSpc>
                          <a:spcPct val="107000"/>
                        </a:lnSpc>
                        <a:spcBef>
                          <a:spcPts val="0"/>
                        </a:spcBef>
                        <a:spcAft>
                          <a:spcPts val="600"/>
                        </a:spcAft>
                      </a:pPr>
                      <a:r>
                        <a:rPr lang="en-US" sz="1200" b="1" i="0" dirty="0">
                          <a:solidFill>
                            <a:srgbClr val="FFFFFF"/>
                          </a:solidFill>
                          <a:effectLst/>
                          <a:latin typeface="Arial" panose="020B0604020202020204" pitchFamily="34" charset="0"/>
                          <a:cs typeface="Arial" panose="020B0604020202020204" pitchFamily="34" charset="0"/>
                        </a:rPr>
                        <a:t>Timeframe</a:t>
                      </a:r>
                      <a:endParaRPr lang="en-US" sz="1200" b="1" i="0" dirty="0">
                        <a:effectLst/>
                        <a:latin typeface="Arial" panose="020B0604020202020204" pitchFamily="34" charset="0"/>
                        <a:ea typeface="Calibri" panose="020F0502020204030204" pitchFamily="34" charset="0"/>
                        <a:cs typeface="Arial" panose="020B0604020202020204" pitchFamily="34" charset="0"/>
                      </a:endParaRPr>
                    </a:p>
                  </a:txBody>
                  <a:tcPr anchor="ctr">
                    <a:lnL>
                      <a:noFill/>
                    </a:lnL>
                    <a:lnR>
                      <a:noFill/>
                    </a:lnR>
                    <a:lnT w="254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73D6E"/>
                    </a:solidFill>
                  </a:tcPr>
                </a:tc>
                <a:extLst>
                  <a:ext uri="{0D108BD9-81ED-4DB2-BD59-A6C34878D82A}">
                    <a16:rowId xmlns:a16="http://schemas.microsoft.com/office/drawing/2014/main" val="2014504345"/>
                  </a:ext>
                </a:extLst>
              </a:tr>
              <a:tr h="879976">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Borrower(s) sells the home</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000" b="0" i="0" dirty="0">
                          <a:solidFill>
                            <a:srgbClr val="343433"/>
                          </a:solidFill>
                          <a:effectLst/>
                          <a:latin typeface="Arial" panose="020B0604020202020204" pitchFamily="34" charset="0"/>
                          <a:cs typeface="Arial" panose="020B0604020202020204" pitchFamily="34" charset="0"/>
                        </a:rPr>
                        <a:t>(If the borrower occupies the property until sold, the loan is not due and payable)</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lnT w="12700" cap="flat" cmpd="sng" algn="ctr">
                      <a:noFill/>
                      <a:prstDash val="solid"/>
                      <a:round/>
                      <a:headEnd type="none" w="med" len="med"/>
                      <a:tailEnd type="none" w="med" len="med"/>
                    </a:lnT>
                  </a:tcP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Borrower notifies the Servicer</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lnT w="12700" cap="flat" cmpd="sng" algn="ctr">
                      <a:noFill/>
                      <a:prstDash val="solid"/>
                      <a:round/>
                      <a:headEnd type="none" w="med" len="med"/>
                      <a:tailEnd type="none" w="med" len="med"/>
                    </a:lnT>
                  </a:tcP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Lesser of loan balance or 100% of appraised value. Maintains ability to sell the property, whether HECM is D&amp;P (lesser of outstanding balance or appraised value). See ML 2014-07.</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lnT w="12700" cap="flat" cmpd="sng" algn="ctr">
                      <a:noFill/>
                      <a:prstDash val="solid"/>
                      <a:round/>
                      <a:headEnd type="none" w="med" len="med"/>
                      <a:tailEnd type="none" w="med" len="med"/>
                    </a:lnT>
                  </a:tcP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N/A</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lnT w="12700" cap="flat" cmpd="sng" algn="ctr">
                      <a:noFill/>
                      <a:prstDash val="solid"/>
                      <a:round/>
                      <a:headEnd type="none" w="med" len="med"/>
                      <a:tailEnd type="none" w="med" len="med"/>
                    </a:lnT>
                  </a:tcPr>
                </a:tc>
                <a:extLst>
                  <a:ext uri="{0D108BD9-81ED-4DB2-BD59-A6C34878D82A}">
                    <a16:rowId xmlns:a16="http://schemas.microsoft.com/office/drawing/2014/main" val="3608028109"/>
                  </a:ext>
                </a:extLst>
              </a:tr>
              <a:tr h="800235">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Last borrower passes away or hasn’t occupied home for 12 mos. for medical reasons</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Heirs or estate notify Servicer; receives notice from SSA or HUD.</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Sell or payoff (finance) property for the lesser of loan balance or 95% of appraised value.</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6 mos. from the date of death, if required docs are provided within 90 days from DOD*</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val="3702895156"/>
                  </a:ext>
                </a:extLst>
              </a:tr>
              <a:tr h="811000">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Last borrower no longer occupies the property as their primary residence.</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Borrower notifies Servicer or indicated on annual Occupancy Certification.</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Sell or payoff (finance) property for the lesser of loan balance or 95% of appraised value. </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6 mos. from date HUD approves D&amp;P if required docs are provided within 90 days from D&amp;P.*</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val="3350634047"/>
                  </a:ext>
                </a:extLst>
              </a:tr>
              <a:tr h="460662">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Tax or insurance default</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lnB>
                      <a:noFill/>
                    </a:lnB>
                  </a:tcP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Notification from insurer or municipality </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lnB>
                      <a:noFill/>
                    </a:lnB>
                  </a:tcP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Loss mitigation options including payment plans (see Mortgagee Letter 2015-11 and 26 2016-01)</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lnB>
                      <a:noFill/>
                    </a:lnB>
                  </a:tcP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See Mortgage Letter 2015-26*</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lnB>
                      <a:noFill/>
                    </a:lnB>
                  </a:tcPr>
                </a:tc>
                <a:extLst>
                  <a:ext uri="{0D108BD9-81ED-4DB2-BD59-A6C34878D82A}">
                    <a16:rowId xmlns:a16="http://schemas.microsoft.com/office/drawing/2014/main" val="2200163121"/>
                  </a:ext>
                </a:extLst>
              </a:tr>
              <a:tr h="621926">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Non-completed repairs default</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lnL>
                      <a:noFill/>
                    </a:lnL>
                    <a:lnR>
                      <a:noFill/>
                    </a:lnR>
                    <a:lnT>
                      <a:noFill/>
                    </a:lnT>
                    <a:lnB w="25400" cmpd="sng">
                      <a:noFill/>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From the Servicer</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lnL>
                      <a:noFill/>
                    </a:lnL>
                    <a:lnR>
                      <a:noFill/>
                    </a:lnR>
                    <a:lnT>
                      <a:noFill/>
                    </a:lnT>
                    <a:lnB w="25400" cmpd="sng">
                      <a:noFill/>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This is not applicable to repair default. LOC and monthly payments are suspended; LESA funds will continue to be disbursed.</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lnL>
                      <a:noFill/>
                    </a:lnL>
                    <a:lnR>
                      <a:noFill/>
                    </a:lnR>
                    <a:lnT>
                      <a:noFill/>
                    </a:lnT>
                    <a:lnB w="25400" cmpd="sng">
                      <a:noFill/>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000" b="0" i="0" dirty="0">
                          <a:solidFill>
                            <a:srgbClr val="343433"/>
                          </a:solidFill>
                          <a:effectLst/>
                          <a:latin typeface="Arial" panose="020B0604020202020204" pitchFamily="34" charset="0"/>
                          <a:cs typeface="Arial" panose="020B0604020202020204" pitchFamily="34" charset="0"/>
                        </a:rPr>
                        <a:t>N/A</a:t>
                      </a:r>
                      <a:endParaRPr lang="en-US" sz="10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anchor="ctr">
                    <a:lnL>
                      <a:noFill/>
                    </a:lnL>
                    <a:lnR>
                      <a:noFill/>
                    </a:lnR>
                    <a:lnT>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1361635605"/>
                  </a:ext>
                </a:extLst>
              </a:tr>
            </a:tbl>
          </a:graphicData>
        </a:graphic>
      </p:graphicFrame>
    </p:spTree>
    <p:extLst>
      <p:ext uri="{BB962C8B-B14F-4D97-AF65-F5344CB8AC3E}">
        <p14:creationId xmlns:p14="http://schemas.microsoft.com/office/powerpoint/2010/main" val="270039844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64A10-8F76-9342-95E6-459F987A1C2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B1C8255-099B-0F9B-6DE2-30426C9B44E9}"/>
              </a:ext>
            </a:extLst>
          </p:cNvPr>
          <p:cNvSpPr/>
          <p:nvPr/>
        </p:nvSpPr>
        <p:spPr>
          <a:xfrm>
            <a:off x="6909048" y="4378530"/>
            <a:ext cx="2010100" cy="5672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DD50449D-0785-D9B9-6693-3729E5E83D99}"/>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1F94A667-9226-6717-267E-0E908DD8AE18}"/>
                </a:ext>
              </a:extLst>
            </p:cNvPr>
            <p:cNvSpPr/>
            <p:nvPr/>
          </p:nvSpPr>
          <p:spPr>
            <a:xfrm>
              <a:off x="0" y="1"/>
              <a:ext cx="3303037" cy="5143500"/>
            </a:xfrm>
            <a:prstGeom prst="rect">
              <a:avLst/>
            </a:prstGeom>
            <a:solidFill>
              <a:srgbClr val="1A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79423DF-555A-591F-B5B4-91227351F5DB}"/>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p:spPr>
        </p:pic>
      </p:grpSp>
      <p:sp>
        <p:nvSpPr>
          <p:cNvPr id="4" name="Content Placeholder 1">
            <a:extLst>
              <a:ext uri="{FF2B5EF4-FFF2-40B4-BE49-F238E27FC236}">
                <a16:creationId xmlns:a16="http://schemas.microsoft.com/office/drawing/2014/main" id="{AF1A8163-6479-EFB0-B2A3-1C5CC3FAECD9}"/>
              </a:ext>
            </a:extLst>
          </p:cNvPr>
          <p:cNvSpPr txBox="1">
            <a:spLocks/>
          </p:cNvSpPr>
          <p:nvPr/>
        </p:nvSpPr>
        <p:spPr>
          <a:xfrm>
            <a:off x="3582338" y="-1"/>
            <a:ext cx="5195902"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200"/>
              </a:spcBef>
            </a:pPr>
            <a:r>
              <a:rPr lang="en-US" sz="3200" b="1" dirty="0">
                <a:solidFill>
                  <a:srgbClr val="0E5993"/>
                </a:solidFill>
                <a:latin typeface="Arial Black" panose="020B0604020202020204" pitchFamily="34" charset="0"/>
                <a:cs typeface="Arial Black" panose="020B0604020202020204" pitchFamily="34" charset="0"/>
              </a:rPr>
              <a:t>Loan Maturity</a:t>
            </a:r>
          </a:p>
          <a:p>
            <a:pPr marL="169863" indent="-169863">
              <a:spcBef>
                <a:spcPts val="2000"/>
              </a:spcBef>
              <a:spcAft>
                <a:spcPts val="0"/>
              </a:spcAft>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When the last surviving borrower no longer lives in the home for most of the year, sells the home, or conveys title to someone else the loan is due and payable (maturity event).</a:t>
            </a:r>
          </a:p>
          <a:p>
            <a:pPr marL="169863" indent="-169863">
              <a:spcBef>
                <a:spcPts val="500"/>
              </a:spcBef>
              <a:spcAft>
                <a:spcPts val="0"/>
              </a:spcAft>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Since the loan is a non-recourse loan, the home is the only source of repayment.</a:t>
            </a:r>
          </a:p>
          <a:p>
            <a:pPr marL="169863" indent="-169863">
              <a:spcBef>
                <a:spcPts val="500"/>
              </a:spcBef>
              <a:spcAft>
                <a:spcPts val="0"/>
              </a:spcAft>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When the loan is due and payable, the debt can be satisfied for 95% of the current appraised value, less customary closing costs or current outstanding balance if less.</a:t>
            </a:r>
          </a:p>
          <a:p>
            <a:pPr marL="169863" indent="-169863">
              <a:spcBef>
                <a:spcPts val="500"/>
              </a:spcBef>
              <a:spcAft>
                <a:spcPts val="0"/>
              </a:spcAft>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Demand Letter (aka Condolence Letter) sent </a:t>
            </a:r>
            <a:r>
              <a:rPr lang="en-US" sz="1600" b="1" dirty="0">
                <a:solidFill>
                  <a:srgbClr val="343433"/>
                </a:solidFill>
                <a:latin typeface="Arial" panose="020B0604020202020204" pitchFamily="34" charset="0"/>
                <a:cs typeface="Arial" panose="020B0604020202020204" pitchFamily="34" charset="0"/>
              </a:rPr>
              <a:t>upon notification</a:t>
            </a:r>
          </a:p>
          <a:p>
            <a:pPr lvl="1">
              <a:spcBef>
                <a:spcPts val="500"/>
              </a:spcBef>
              <a:spcAft>
                <a:spcPts val="0"/>
              </a:spcAft>
            </a:pPr>
            <a:r>
              <a:rPr lang="en-US" sz="1400" dirty="0">
                <a:solidFill>
                  <a:srgbClr val="343433"/>
                </a:solidFill>
                <a:latin typeface="Arial" panose="020B0604020202020204" pitchFamily="34" charset="0"/>
                <a:cs typeface="Arial" panose="020B0604020202020204" pitchFamily="34" charset="0"/>
              </a:rPr>
              <a:t>HUD language; 30 days to satisfy debt or provide letter of intent.</a:t>
            </a:r>
          </a:p>
        </p:txBody>
      </p:sp>
      <p:pic>
        <p:nvPicPr>
          <p:cNvPr id="2" name="Picture 1">
            <a:extLst>
              <a:ext uri="{FF2B5EF4-FFF2-40B4-BE49-F238E27FC236}">
                <a16:creationId xmlns:a16="http://schemas.microsoft.com/office/drawing/2014/main" id="{548AFC3C-7FC5-0897-EA5F-D94B21A00664}"/>
              </a:ext>
            </a:extLst>
          </p:cNvPr>
          <p:cNvPicPr>
            <a:picLocks noChangeAspect="1"/>
          </p:cNvPicPr>
          <p:nvPr/>
        </p:nvPicPr>
        <p:blipFill rotWithShape="1">
          <a:blip r:embed="rId4"/>
          <a:srcRect t="4489"/>
          <a:stretch/>
        </p:blipFill>
        <p:spPr>
          <a:xfrm>
            <a:off x="300803" y="1233399"/>
            <a:ext cx="2599829" cy="2676699"/>
          </a:xfrm>
          <a:prstGeom prst="rect">
            <a:avLst/>
          </a:prstGeom>
          <a:ln>
            <a:solidFill>
              <a:srgbClr val="0062A7"/>
            </a:solidFill>
          </a:ln>
        </p:spPr>
      </p:pic>
    </p:spTree>
    <p:extLst>
      <p:ext uri="{BB962C8B-B14F-4D97-AF65-F5344CB8AC3E}">
        <p14:creationId xmlns:p14="http://schemas.microsoft.com/office/powerpoint/2010/main" val="411842391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B891B-C18B-A8C7-33B6-328B0125822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789C89D-DAEC-BC8F-D3AA-DF83006DB654}"/>
              </a:ext>
            </a:extLst>
          </p:cNvPr>
          <p:cNvSpPr/>
          <p:nvPr/>
        </p:nvSpPr>
        <p:spPr>
          <a:xfrm>
            <a:off x="1786" y="335"/>
            <a:ext cx="9142214" cy="5143165"/>
          </a:xfrm>
          <a:prstGeom prst="rect">
            <a:avLst/>
          </a:prstGeom>
          <a:solidFill>
            <a:srgbClr val="E4E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solidFill>
                <a:srgbClr val="195993"/>
              </a:solidFill>
            </a:endParaRPr>
          </a:p>
        </p:txBody>
      </p:sp>
      <p:pic>
        <p:nvPicPr>
          <p:cNvPr id="6" name="Picture 5" descr="A blue and white chat bubbles&#10;&#10;AI-generated content may be incorrect.">
            <a:extLst>
              <a:ext uri="{FF2B5EF4-FFF2-40B4-BE49-F238E27FC236}">
                <a16:creationId xmlns:a16="http://schemas.microsoft.com/office/drawing/2014/main" id="{2E172246-3D6D-F495-3B3B-2DD9CD3CACED}"/>
              </a:ext>
            </a:extLst>
          </p:cNvPr>
          <p:cNvPicPr>
            <a:picLocks noChangeAspect="1"/>
          </p:cNvPicPr>
          <p:nvPr/>
        </p:nvPicPr>
        <p:blipFill>
          <a:blip r:embed="rId3"/>
          <a:srcRect l="18776" t="22758" r="16245" b="20756"/>
          <a:stretch>
            <a:fillRect/>
          </a:stretch>
        </p:blipFill>
        <p:spPr>
          <a:xfrm>
            <a:off x="3132307" y="663967"/>
            <a:ext cx="2996120" cy="2604528"/>
          </a:xfrm>
          <a:prstGeom prst="rect">
            <a:avLst/>
          </a:prstGeom>
        </p:spPr>
      </p:pic>
      <p:sp>
        <p:nvSpPr>
          <p:cNvPr id="4" name="Content Placeholder 5">
            <a:extLst>
              <a:ext uri="{FF2B5EF4-FFF2-40B4-BE49-F238E27FC236}">
                <a16:creationId xmlns:a16="http://schemas.microsoft.com/office/drawing/2014/main" id="{5D579D8A-F6F9-8EA4-5D97-5237275CECAC}"/>
              </a:ext>
            </a:extLst>
          </p:cNvPr>
          <p:cNvSpPr txBox="1">
            <a:spLocks/>
          </p:cNvSpPr>
          <p:nvPr/>
        </p:nvSpPr>
        <p:spPr>
          <a:xfrm>
            <a:off x="1786" y="3255580"/>
            <a:ext cx="9142214" cy="138132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spcBef>
                <a:spcPts val="1200"/>
              </a:spcBef>
            </a:pPr>
            <a:r>
              <a:rPr lang="en-US" sz="3200" b="1" dirty="0">
                <a:solidFill>
                  <a:srgbClr val="0E5993"/>
                </a:solidFill>
                <a:latin typeface="Arial Black" panose="020B0604020202020204" pitchFamily="34" charset="0"/>
                <a:cs typeface="Arial Black" panose="020B0604020202020204" pitchFamily="34" charset="0"/>
              </a:rPr>
              <a:t>ANY QUESTIONS?</a:t>
            </a:r>
          </a:p>
        </p:txBody>
      </p:sp>
      <p:pic>
        <p:nvPicPr>
          <p:cNvPr id="11" name="Picture 10">
            <a:extLst>
              <a:ext uri="{FF2B5EF4-FFF2-40B4-BE49-F238E27FC236}">
                <a16:creationId xmlns:a16="http://schemas.microsoft.com/office/drawing/2014/main" id="{455C9A6B-60A5-0265-E530-81C7A7E16489}"/>
              </a:ext>
            </a:extLst>
          </p:cNvPr>
          <p:cNvPicPr>
            <a:picLocks noChangeAspect="1"/>
          </p:cNvPicPr>
          <p:nvPr/>
        </p:nvPicPr>
        <p:blipFill>
          <a:blip r:embed="rId4"/>
          <a:srcRect r="74247"/>
          <a:stretch>
            <a:fillRect/>
          </a:stretch>
        </p:blipFill>
        <p:spPr>
          <a:xfrm>
            <a:off x="-148319" y="-167463"/>
            <a:ext cx="395526" cy="5447081"/>
          </a:xfrm>
          <a:prstGeom prst="rect">
            <a:avLst/>
          </a:prstGeom>
        </p:spPr>
      </p:pic>
      <p:sp>
        <p:nvSpPr>
          <p:cNvPr id="13" name="Slide Number Placeholder 5">
            <a:extLst>
              <a:ext uri="{FF2B5EF4-FFF2-40B4-BE49-F238E27FC236}">
                <a16:creationId xmlns:a16="http://schemas.microsoft.com/office/drawing/2014/main" id="{079166F5-D486-4941-881E-9BED17BE93A2}"/>
              </a:ext>
            </a:extLst>
          </p:cNvPr>
          <p:cNvSpPr txBox="1">
            <a:spLocks/>
          </p:cNvSpPr>
          <p:nvPr/>
        </p:nvSpPr>
        <p:spPr>
          <a:xfrm>
            <a:off x="8768080" y="4860128"/>
            <a:ext cx="3175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175</a:t>
            </a:fld>
            <a:endParaRPr lang="en-US" sz="900" dirty="0">
              <a:solidFill>
                <a:srgbClr val="343433"/>
              </a:solidFill>
              <a:latin typeface="Arial" panose="020B0604020202020204" pitchFamily="34" charset="0"/>
              <a:cs typeface="Arial" panose="020B0604020202020204" pitchFamily="34" charset="0"/>
            </a:endParaRPr>
          </a:p>
        </p:txBody>
      </p:sp>
      <p:pic>
        <p:nvPicPr>
          <p:cNvPr id="14" name="Picture 13" descr="A black and blue text&#10;&#10;AI-generated content may be incorrect.">
            <a:extLst>
              <a:ext uri="{FF2B5EF4-FFF2-40B4-BE49-F238E27FC236}">
                <a16:creationId xmlns:a16="http://schemas.microsoft.com/office/drawing/2014/main" id="{B9AE0D9D-2735-5AF2-5C5A-E7AE52082DD8}"/>
              </a:ext>
            </a:extLst>
          </p:cNvPr>
          <p:cNvPicPr>
            <a:picLocks noChangeAspect="1"/>
          </p:cNvPicPr>
          <p:nvPr/>
        </p:nvPicPr>
        <p:blipFill>
          <a:blip r:embed="rId5"/>
          <a:stretch>
            <a:fillRect/>
          </a:stretch>
        </p:blipFill>
        <p:spPr>
          <a:xfrm>
            <a:off x="6966113" y="4501827"/>
            <a:ext cx="1938646" cy="405370"/>
          </a:xfrm>
          <a:prstGeom prst="rect">
            <a:avLst/>
          </a:prstGeom>
        </p:spPr>
      </p:pic>
    </p:spTree>
    <p:extLst>
      <p:ext uri="{BB962C8B-B14F-4D97-AF65-F5344CB8AC3E}">
        <p14:creationId xmlns:p14="http://schemas.microsoft.com/office/powerpoint/2010/main" val="264032568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1675F-C526-1852-3746-5225879E253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2F8E9DA-A5B4-0ABC-95DA-711605FEBDDA}"/>
              </a:ext>
            </a:extLst>
          </p:cNvPr>
          <p:cNvPicPr>
            <a:picLocks noChangeAspect="1"/>
          </p:cNvPicPr>
          <p:nvPr/>
        </p:nvPicPr>
        <p:blipFill>
          <a:blip r:embed="rId2"/>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F96506B0-E39A-DC3B-FCC8-052C6F4D4996}"/>
              </a:ext>
            </a:extLst>
          </p:cNvPr>
          <p:cNvSpPr txBox="1">
            <a:spLocks/>
          </p:cNvSpPr>
          <p:nvPr/>
        </p:nvSpPr>
        <p:spPr>
          <a:xfrm>
            <a:off x="247208" y="1"/>
            <a:ext cx="8896792" cy="119887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Course Review</a:t>
            </a:r>
            <a:endParaRPr lang="en-US" sz="2400" dirty="0">
              <a:solidFill>
                <a:srgbClr val="343433"/>
              </a:solidFill>
              <a:latin typeface="Arial" panose="020B0604020202020204" pitchFamily="34" charset="0"/>
              <a:cs typeface="Arial" panose="020B0604020202020204" pitchFamily="34" charset="0"/>
            </a:endParaRPr>
          </a:p>
        </p:txBody>
      </p:sp>
      <p:graphicFrame>
        <p:nvGraphicFramePr>
          <p:cNvPr id="3" name="Content Placeholder 5">
            <a:extLst>
              <a:ext uri="{FF2B5EF4-FFF2-40B4-BE49-F238E27FC236}">
                <a16:creationId xmlns:a16="http://schemas.microsoft.com/office/drawing/2014/main" id="{E8266876-DC22-8C65-608F-ACDEC3F260C3}"/>
              </a:ext>
            </a:extLst>
          </p:cNvPr>
          <p:cNvGraphicFramePr>
            <a:graphicFrameLocks/>
          </p:cNvGraphicFramePr>
          <p:nvPr>
            <p:extLst>
              <p:ext uri="{D42A27DB-BD31-4B8C-83A1-F6EECF244321}">
                <p14:modId xmlns:p14="http://schemas.microsoft.com/office/powerpoint/2010/main" val="2138928503"/>
              </p:ext>
            </p:extLst>
          </p:nvPr>
        </p:nvGraphicFramePr>
        <p:xfrm>
          <a:off x="448628" y="965199"/>
          <a:ext cx="8447086" cy="34195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731723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67716-6EDE-A616-9241-EE4EFFCA3FD5}"/>
            </a:ext>
          </a:extLst>
        </p:cNvPr>
        <p:cNvGrpSpPr/>
        <p:nvPr/>
      </p:nvGrpSpPr>
      <p:grpSpPr>
        <a:xfrm>
          <a:off x="0" y="0"/>
          <a:ext cx="0" cy="0"/>
          <a:chOff x="0" y="0"/>
          <a:chExt cx="0" cy="0"/>
        </a:xfrm>
      </p:grpSpPr>
      <p:pic>
        <p:nvPicPr>
          <p:cNvPr id="8" name="Picture 7" descr="A person working on a computer&#10;&#10;AI-generated content may be incorrect.">
            <a:extLst>
              <a:ext uri="{FF2B5EF4-FFF2-40B4-BE49-F238E27FC236}">
                <a16:creationId xmlns:a16="http://schemas.microsoft.com/office/drawing/2014/main" id="{B14D3028-6435-E6CB-62B2-037AE7229071}"/>
              </a:ext>
            </a:extLst>
          </p:cNvPr>
          <p:cNvPicPr>
            <a:picLocks noChangeAspect="1"/>
          </p:cNvPicPr>
          <p:nvPr/>
        </p:nvPicPr>
        <p:blipFill>
          <a:blip r:embed="rId3"/>
          <a:srcRect l="35458" r="26331"/>
          <a:stretch>
            <a:fillRect/>
          </a:stretch>
        </p:blipFill>
        <p:spPr>
          <a:xfrm>
            <a:off x="1" y="-1"/>
            <a:ext cx="3488920" cy="5143500"/>
          </a:xfrm>
          <a:prstGeom prst="rect">
            <a:avLst/>
          </a:prstGeom>
        </p:spPr>
      </p:pic>
      <p:sp>
        <p:nvSpPr>
          <p:cNvPr id="4" name="Rectangle 3">
            <a:extLst>
              <a:ext uri="{FF2B5EF4-FFF2-40B4-BE49-F238E27FC236}">
                <a16:creationId xmlns:a16="http://schemas.microsoft.com/office/drawing/2014/main" id="{17B698D6-12CB-89C7-E604-134D4FF6060C}"/>
              </a:ext>
            </a:extLst>
          </p:cNvPr>
          <p:cNvSpPr/>
          <p:nvPr/>
        </p:nvSpPr>
        <p:spPr>
          <a:xfrm>
            <a:off x="6827520" y="4185920"/>
            <a:ext cx="2082800" cy="7315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A46D2EF-93E4-168B-A628-436407249941}"/>
              </a:ext>
            </a:extLst>
          </p:cNvPr>
          <p:cNvPicPr>
            <a:picLocks noChangeAspect="1"/>
          </p:cNvPicPr>
          <p:nvPr/>
        </p:nvPicPr>
        <p:blipFill rotWithShape="1">
          <a:blip r:embed="rId4"/>
          <a:srcRect l="34352" t="16897" r="22217" b="59963"/>
          <a:stretch/>
        </p:blipFill>
        <p:spPr>
          <a:xfrm rot="16200000">
            <a:off x="646452" y="2301034"/>
            <a:ext cx="5143502" cy="541433"/>
          </a:xfrm>
          <a:prstGeom prst="rect">
            <a:avLst/>
          </a:prstGeom>
        </p:spPr>
      </p:pic>
      <p:sp>
        <p:nvSpPr>
          <p:cNvPr id="2" name="Content Placeholder 5">
            <a:extLst>
              <a:ext uri="{FF2B5EF4-FFF2-40B4-BE49-F238E27FC236}">
                <a16:creationId xmlns:a16="http://schemas.microsoft.com/office/drawing/2014/main" id="{518BFC04-223E-AEF5-FA72-1186FBDD1456}"/>
              </a:ext>
            </a:extLst>
          </p:cNvPr>
          <p:cNvSpPr txBox="1">
            <a:spLocks/>
          </p:cNvSpPr>
          <p:nvPr/>
        </p:nvSpPr>
        <p:spPr>
          <a:xfrm>
            <a:off x="3713260" y="0"/>
            <a:ext cx="5170857" cy="51434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Test</a:t>
            </a:r>
            <a:endParaRPr lang="en-US" sz="24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 50-question test will be sent to all participants after the session’s conclusion.</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 passing score of 75% is required to receive your certification.</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Look for a link to the test in your email shortly.</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After you complete and pass the test, a certificate will be mailed to you.</a:t>
            </a:r>
          </a:p>
          <a:p>
            <a:pPr marL="285750" indent="-285750" algn="l">
              <a:lnSpc>
                <a:spcPct val="100000"/>
              </a:lnSpc>
              <a:spcBef>
                <a:spcPts val="500"/>
              </a:spcBef>
              <a:buFont typeface="Arial" panose="020B0604020202020204" pitchFamily="34" charset="0"/>
              <a:buChar char="•"/>
            </a:pPr>
            <a:r>
              <a:rPr lang="en-US" sz="2400" b="1" dirty="0">
                <a:solidFill>
                  <a:srgbClr val="3434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Good Luck!</a:t>
            </a:r>
          </a:p>
          <a:p>
            <a:pPr marL="285750" indent="-285750" algn="l">
              <a:lnSpc>
                <a:spcPct val="100000"/>
              </a:lnSpc>
              <a:spcBef>
                <a:spcPts val="500"/>
              </a:spcBef>
              <a:buFont typeface="Arial" panose="020B0604020202020204" pitchFamily="34" charset="0"/>
              <a:buChar char="•"/>
            </a:pPr>
            <a:endParaRPr lang="en-US" dirty="0">
              <a:solidFill>
                <a:srgbClr val="34343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097245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970BB0-DC1A-3672-B770-1DF84E6E511C}"/>
              </a:ext>
            </a:extLst>
          </p:cNvPr>
          <p:cNvPicPr>
            <a:picLocks noChangeAspect="1"/>
          </p:cNvPicPr>
          <p:nvPr/>
        </p:nvPicPr>
        <p:blipFill>
          <a:blip r:embed="rId3"/>
          <a:stretch>
            <a:fillRect/>
          </a:stretch>
        </p:blipFill>
        <p:spPr>
          <a:xfrm>
            <a:off x="0" y="335"/>
            <a:ext cx="9158108" cy="5151436"/>
          </a:xfrm>
          <a:prstGeom prst="rect">
            <a:avLst/>
          </a:prstGeom>
        </p:spPr>
      </p:pic>
      <p:pic>
        <p:nvPicPr>
          <p:cNvPr id="21" name="Picture 20">
            <a:extLst>
              <a:ext uri="{FF2B5EF4-FFF2-40B4-BE49-F238E27FC236}">
                <a16:creationId xmlns:a16="http://schemas.microsoft.com/office/drawing/2014/main" id="{6DAF9699-683A-F745-B877-C6A362D9584F}"/>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202718" y="3831970"/>
            <a:ext cx="4966580" cy="1329740"/>
          </a:xfrm>
          <a:prstGeom prst="rect">
            <a:avLst/>
          </a:prstGeom>
        </p:spPr>
      </p:pic>
      <p:sp>
        <p:nvSpPr>
          <p:cNvPr id="11" name="Rectangle 10">
            <a:extLst>
              <a:ext uri="{FF2B5EF4-FFF2-40B4-BE49-F238E27FC236}">
                <a16:creationId xmlns:a16="http://schemas.microsoft.com/office/drawing/2014/main" id="{D192AB01-714B-5946-9601-D45D65BD2298}"/>
              </a:ext>
            </a:extLst>
          </p:cNvPr>
          <p:cNvSpPr/>
          <p:nvPr/>
        </p:nvSpPr>
        <p:spPr>
          <a:xfrm>
            <a:off x="658551" y="-1"/>
            <a:ext cx="7826898" cy="4480301"/>
          </a:xfrm>
          <a:prstGeom prst="rect">
            <a:avLst/>
          </a:prstGeom>
        </p:spPr>
        <p:txBody>
          <a:bodyPr wrap="square" anchor="ctr">
            <a:noAutofit/>
          </a:bodyPr>
          <a:lstStyle/>
          <a:p>
            <a:r>
              <a:rPr lang="en-US" sz="1200" dirty="0">
                <a:solidFill>
                  <a:schemeClr val="bg1"/>
                </a:solidFill>
                <a:latin typeface="Arial Narrow" panose="020B0604020202020204" pitchFamily="34" charset="0"/>
                <a:cs typeface="Arial Narrow" panose="020B0604020202020204" pitchFamily="34" charset="0"/>
              </a:rPr>
              <a:t>These materials are designed to provide the reader with a general overview and understanding of the topic(s) presented and are not intended as a substitute for consultation with qualified legal counsel regarding the manner, in which the laws, regulations, and guidelines covered may apply to a particular fact pattern or business model. No part of this presentation may be reproduced, forwarded, copied, or redistributed in any form or by any means without the prior written consent of Mutual of Omaha Mortgage (“MOOM”). This presentation could include technical inaccuracies or typographical errors. MOOM does not guarantee the accuracy of the information provided and disclaims any and all express or implied warranties, including, but not limited to, any warranties of merchantability or fitness for a particular purpose or use. This presentation should not be construed as legal advice or relied on as a sole resource for any part of the Lifestyle Home Loan. Unauthorized reproduction, forwarding, distribution or display of this copyrighted work is subject to criminal and civil penalties under federal law. These materials are not from and were not approved by HUD or FHA.</a:t>
            </a:r>
          </a:p>
        </p:txBody>
      </p:sp>
      <p:sp>
        <p:nvSpPr>
          <p:cNvPr id="7" name="Slide Number Placeholder 5">
            <a:extLst>
              <a:ext uri="{FF2B5EF4-FFF2-40B4-BE49-F238E27FC236}">
                <a16:creationId xmlns:a16="http://schemas.microsoft.com/office/drawing/2014/main" id="{E30120C7-7834-D5FE-EEA3-0012050FD74D}"/>
              </a:ext>
            </a:extLst>
          </p:cNvPr>
          <p:cNvSpPr txBox="1">
            <a:spLocks/>
          </p:cNvSpPr>
          <p:nvPr/>
        </p:nvSpPr>
        <p:spPr>
          <a:xfrm>
            <a:off x="8747760" y="4860128"/>
            <a:ext cx="33790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178</a:t>
            </a:fld>
            <a:endParaRPr lang="en-US" sz="900" dirty="0">
              <a:solidFill>
                <a:srgbClr val="343433"/>
              </a:solidFill>
              <a:latin typeface="Arial" panose="020B0604020202020204" pitchFamily="34" charset="0"/>
              <a:cs typeface="Arial" panose="020B0604020202020204" pitchFamily="34" charset="0"/>
            </a:endParaRPr>
          </a:p>
        </p:txBody>
      </p:sp>
      <p:pic>
        <p:nvPicPr>
          <p:cNvPr id="2" name="Picture 1" descr="A black and blue text&#10;&#10;AI-generated content may be incorrect.">
            <a:extLst>
              <a:ext uri="{FF2B5EF4-FFF2-40B4-BE49-F238E27FC236}">
                <a16:creationId xmlns:a16="http://schemas.microsoft.com/office/drawing/2014/main" id="{B07AE7D9-8DFD-C29C-7DB1-63385BE7FA62}"/>
              </a:ext>
            </a:extLst>
          </p:cNvPr>
          <p:cNvPicPr>
            <a:picLocks noChangeAspect="1"/>
          </p:cNvPicPr>
          <p:nvPr/>
        </p:nvPicPr>
        <p:blipFill>
          <a:blip r:embed="rId5"/>
          <a:stretch>
            <a:fillRect/>
          </a:stretch>
        </p:blipFill>
        <p:spPr>
          <a:xfrm>
            <a:off x="6966113" y="4501827"/>
            <a:ext cx="1938646" cy="405370"/>
          </a:xfrm>
          <a:prstGeom prst="rect">
            <a:avLst/>
          </a:prstGeom>
        </p:spPr>
      </p:pic>
    </p:spTree>
    <p:extLst>
      <p:ext uri="{BB962C8B-B14F-4D97-AF65-F5344CB8AC3E}">
        <p14:creationId xmlns:p14="http://schemas.microsoft.com/office/powerpoint/2010/main" val="51562333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95156D9-256B-4B4E-9344-A5C34B97ACA1}"/>
              </a:ext>
            </a:extLst>
          </p:cNvPr>
          <p:cNvSpPr/>
          <p:nvPr/>
        </p:nvSpPr>
        <p:spPr>
          <a:xfrm>
            <a:off x="1786" y="335"/>
            <a:ext cx="9159365" cy="5141491"/>
          </a:xfrm>
          <a:prstGeom prst="rect">
            <a:avLst/>
          </a:prstGeom>
          <a:solidFill>
            <a:srgbClr val="19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latin typeface="Whitney Book" pitchFamily="50" charset="0"/>
            </a:endParaRPr>
          </a:p>
        </p:txBody>
      </p:sp>
      <p:pic>
        <p:nvPicPr>
          <p:cNvPr id="5" name="Picture 4" descr="A close up of a logo&#10;&#10;Description automatically generated">
            <a:extLst>
              <a:ext uri="{FF2B5EF4-FFF2-40B4-BE49-F238E27FC236}">
                <a16:creationId xmlns:a16="http://schemas.microsoft.com/office/drawing/2014/main" id="{827B3F36-7D32-3F41-9897-B1F36F2513A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2156" y="4674708"/>
            <a:ext cx="1544267" cy="284087"/>
          </a:xfrm>
          <a:prstGeom prst="rect">
            <a:avLst/>
          </a:prstGeom>
        </p:spPr>
      </p:pic>
      <p:sp>
        <p:nvSpPr>
          <p:cNvPr id="12" name="Content Placeholder 2">
            <a:extLst>
              <a:ext uri="{FF2B5EF4-FFF2-40B4-BE49-F238E27FC236}">
                <a16:creationId xmlns:a16="http://schemas.microsoft.com/office/drawing/2014/main" id="{B3F48EC9-7CD5-1441-8BDF-D209B3302733}"/>
              </a:ext>
            </a:extLst>
          </p:cNvPr>
          <p:cNvSpPr txBox="1">
            <a:spLocks/>
          </p:cNvSpPr>
          <p:nvPr/>
        </p:nvSpPr>
        <p:spPr>
          <a:xfrm>
            <a:off x="328848" y="335"/>
            <a:ext cx="8427151" cy="486835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Autofit/>
          </a:bodyPr>
          <a:lstStyle>
            <a:lvl1pPr marL="444500" indent="-444500" defTabSz="584200">
              <a:spcBef>
                <a:spcPts val="4200"/>
              </a:spcBef>
              <a:buSzPct val="75000"/>
              <a:buChar char="•"/>
              <a:defRPr sz="3600">
                <a:latin typeface="+mn-lt"/>
                <a:ea typeface="+mn-ea"/>
                <a:cs typeface="+mn-cs"/>
                <a:sym typeface="Helvetica Light"/>
              </a:defRPr>
            </a:lvl1pPr>
            <a:lvl2pPr marL="889000" indent="-444500" defTabSz="584200">
              <a:spcBef>
                <a:spcPts val="4200"/>
              </a:spcBef>
              <a:buSzPct val="75000"/>
              <a:buChar char="•"/>
              <a:defRPr sz="3600">
                <a:latin typeface="+mn-lt"/>
                <a:ea typeface="+mn-ea"/>
                <a:cs typeface="+mn-cs"/>
                <a:sym typeface="Helvetica Light"/>
              </a:defRPr>
            </a:lvl2pPr>
            <a:lvl3pPr marL="1333500" indent="-444500" defTabSz="584200">
              <a:spcBef>
                <a:spcPts val="4200"/>
              </a:spcBef>
              <a:buSzPct val="75000"/>
              <a:buChar char="•"/>
              <a:defRPr sz="3600">
                <a:latin typeface="+mn-lt"/>
                <a:ea typeface="+mn-ea"/>
                <a:cs typeface="+mn-cs"/>
                <a:sym typeface="Helvetica Light"/>
              </a:defRPr>
            </a:lvl3pPr>
            <a:lvl4pPr marL="1778000" indent="-444500" defTabSz="584200">
              <a:spcBef>
                <a:spcPts val="4200"/>
              </a:spcBef>
              <a:buSzPct val="75000"/>
              <a:buChar char="•"/>
              <a:defRPr sz="3600">
                <a:latin typeface="+mn-lt"/>
                <a:ea typeface="+mn-ea"/>
                <a:cs typeface="+mn-cs"/>
                <a:sym typeface="Helvetica Light"/>
              </a:defRPr>
            </a:lvl4pPr>
            <a:lvl5pPr marL="2222500" indent="-444500" defTabSz="584200">
              <a:spcBef>
                <a:spcPts val="4200"/>
              </a:spcBef>
              <a:buSzPct val="75000"/>
              <a:buChar char="•"/>
              <a:defRPr sz="3600">
                <a:latin typeface="+mn-lt"/>
                <a:ea typeface="+mn-ea"/>
                <a:cs typeface="+mn-cs"/>
                <a:sym typeface="Helvetica Light"/>
              </a:defRPr>
            </a:lvl5pPr>
            <a:lvl6pPr marL="2667000" indent="-444500" defTabSz="584200">
              <a:spcBef>
                <a:spcPts val="4200"/>
              </a:spcBef>
              <a:buSzPct val="75000"/>
              <a:buChar char="•"/>
              <a:defRPr sz="3600">
                <a:latin typeface="+mn-lt"/>
                <a:ea typeface="+mn-ea"/>
                <a:cs typeface="+mn-cs"/>
                <a:sym typeface="Helvetica Light"/>
              </a:defRPr>
            </a:lvl6pPr>
            <a:lvl7pPr marL="3111500" indent="-444500" defTabSz="584200">
              <a:spcBef>
                <a:spcPts val="4200"/>
              </a:spcBef>
              <a:buSzPct val="75000"/>
              <a:buChar char="•"/>
              <a:defRPr sz="3600">
                <a:latin typeface="+mn-lt"/>
                <a:ea typeface="+mn-ea"/>
                <a:cs typeface="+mn-cs"/>
                <a:sym typeface="Helvetica Light"/>
              </a:defRPr>
            </a:lvl7pPr>
            <a:lvl8pPr marL="3556000" indent="-444500" defTabSz="584200">
              <a:spcBef>
                <a:spcPts val="4200"/>
              </a:spcBef>
              <a:buSzPct val="75000"/>
              <a:buChar char="•"/>
              <a:defRPr sz="3600">
                <a:latin typeface="+mn-lt"/>
                <a:ea typeface="+mn-ea"/>
                <a:cs typeface="+mn-cs"/>
                <a:sym typeface="Helvetica Light"/>
              </a:defRPr>
            </a:lvl8pPr>
            <a:lvl9pPr marL="4000500" indent="-444500" defTabSz="584200">
              <a:spcBef>
                <a:spcPts val="4200"/>
              </a:spcBef>
              <a:buSzPct val="75000"/>
              <a:buChar char="•"/>
              <a:defRPr sz="3600">
                <a:latin typeface="+mn-lt"/>
                <a:ea typeface="+mn-ea"/>
                <a:cs typeface="+mn-cs"/>
                <a:sym typeface="Helvetica Light"/>
              </a:defRPr>
            </a:lvl9pPr>
          </a:lstStyle>
          <a:p>
            <a:pPr marL="0" indent="0">
              <a:spcBef>
                <a:spcPts val="1125"/>
              </a:spcBef>
              <a:buNone/>
            </a:pPr>
            <a:r>
              <a:rPr lang="en-US" sz="900" dirty="0">
                <a:solidFill>
                  <a:schemeClr val="bg1"/>
                </a:solidFill>
                <a:latin typeface="Arial Narrow" panose="020B0604020202020204" pitchFamily="34" charset="0"/>
                <a:cs typeface="Arial Narrow" panose="020B0604020202020204" pitchFamily="34" charset="0"/>
              </a:rPr>
              <a:t>Borrower must occupy home as primary residence and remain current on property taxes, homeowner’s insurance, the costs of home maintenance, and any HOA fees.</a:t>
            </a:r>
          </a:p>
          <a:p>
            <a:pPr marL="0" indent="0">
              <a:spcBef>
                <a:spcPts val="1125"/>
              </a:spcBef>
              <a:buNone/>
            </a:pPr>
            <a:r>
              <a:rPr lang="en-US" sz="900" dirty="0">
                <a:solidFill>
                  <a:schemeClr val="bg1"/>
                </a:solidFill>
                <a:latin typeface="Arial Narrow" panose="020B0604020202020204" pitchFamily="34" charset="0"/>
                <a:cs typeface="Arial Narrow" panose="020B0604020202020204" pitchFamily="34" charset="0"/>
              </a:rPr>
              <a:t>Mutual of Omaha Mortgage, Inc. dba Mutual of Omaha Reverse Mortgage, NMLS ID 1025894. 3131 Camino Del Rio N 1100, San Diego, CA 92108. Alabama Consumer Credit License 22123; Alaska Broker/Lender License AK1025894. Arizona Mortgage Banker License 0926603; Arkansas Combination Mortgage Banker/Broker/Servicer License 109250; Licensed by the Department of Financial Protection &amp; Innovation under the California Residential Mortgage Lending Act, License 4131356; Colorado Mortgage Registration 1025894; Connecticut Mortgage Lender License ML-1025894; Delaware Lender License 028515; District of Columbia Mortgage Dual Authority License MLB1025894; Florida Mortgage Lender Servicer License MLD1827; Georgia Mortgage Lender License/Registration 46648; Hawaii Mortgage Loan Originator Company License HI-1025894; Idaho Mortgage Broker/Lender License MBL-2081025894; Illinois Residential Mortgage Licensee MB.6761115; Indiana-DFI Mortgage Lending License 43321; Iowa Mortgage Banker License 2019-0119; Kansas Mortgage Company License MC.0025612; Kentucky Mortgage Company License MC707287; Louisiana Residential Mortgage Lending License 1025894; Maine Supervised Lender License 1025894; Maryland Mortgage Lender License 21678; Massachusetts Mortgage Broker and Lender License MC1025894; Michigan 1st Mortgage Broker/Lender/Servicer Registrant FR0022702; Minnesota Residential Mortgage Originator Exemption MN-OX-1025894; Mississippi Mortgage Lender 1025894; Missouri Mortgage Company License 21-2472; Montana Mortgage Broker and Lender License 1025894; Nebraska Mortgage Banker License 1025894; Nevada Exempt Company Registration 4830. Licensed by the New Hampshire Banking Department, Mortgage Banker License 19926-MB; Licensed by the New Jersey Banking and Insurance Department. New Jersey Residential Mortgage Lender License 1025894; New Mexico Mortgage Loan Company License 1025894; North Carolina Mortgage Lender License L-186305; North Dakota Money Broker License MB103387; Ohio Residential Mortgage Lending Act Certificate of Registration RM.804535.000; Oklahoma Mortgage Lender License ML012498; Oregon Mortgage Lending License ML- 5208; Pennsylvania Mortgage Lender License 72932; Rhode Island Lender License 20163229LL. Rhode Island Loan Broker License 20163230LB; South Carolina BFI Mortgage Lender/Servicer License MLS-1025894; South Dakota Mortgage Lender License ML.05253; Tennessee Mortgage License 190182; Texas Mortgage Banker Registration 1025894; Utah Mortgage Entity License 8928021; Vermont Lender License 6891; Virginia Mortgage Broker and Lender License, NMLS ID #1025894 (</a:t>
            </a:r>
            <a:r>
              <a:rPr lang="en-US" sz="900" dirty="0" err="1">
                <a:solidFill>
                  <a:schemeClr val="bg1"/>
                </a:solidFill>
                <a:latin typeface="Arial Narrow" panose="020B0604020202020204" pitchFamily="34" charset="0"/>
                <a:cs typeface="Arial Narrow" panose="020B0604020202020204" pitchFamily="34" charset="0"/>
              </a:rPr>
              <a:t>www.nmlsconsumeraccess.org</a:t>
            </a:r>
            <a:r>
              <a:rPr lang="en-US" sz="900" dirty="0">
                <a:solidFill>
                  <a:schemeClr val="bg1"/>
                </a:solidFill>
                <a:latin typeface="Arial Narrow" panose="020B0604020202020204" pitchFamily="34" charset="0"/>
                <a:cs typeface="Arial Narrow" panose="020B0604020202020204" pitchFamily="34" charset="0"/>
              </a:rPr>
              <a:t>); Washington Consumer Loan Company License CL-1025894; Wisconsin Mortgage Banker License 1025894BA; Wyoming Mortgage Lender/Broker License 3488. (866) 200-3210. Subject to Credit Approval</a:t>
            </a:r>
            <a:r>
              <a:rPr lang="en-US" sz="900" dirty="0">
                <a:solidFill>
                  <a:schemeClr val="bg1"/>
                </a:solidFill>
                <a:latin typeface="Arial" panose="020B0604020202020204" pitchFamily="34" charset="0"/>
                <a:cs typeface="Arial" panose="020B0604020202020204" pitchFamily="34" charset="0"/>
              </a:rPr>
              <a:t>. </a:t>
            </a:r>
            <a:endParaRPr lang="en-US" sz="900" dirty="0">
              <a:solidFill>
                <a:schemeClr val="bg1"/>
              </a:solidFill>
              <a:latin typeface="Arial Narrow" panose="020B0604020202020204" pitchFamily="34" charset="0"/>
              <a:cs typeface="Arial Narrow" panose="020B0604020202020204" pitchFamily="34" charset="0"/>
            </a:endParaRPr>
          </a:p>
          <a:p>
            <a:pPr marL="0" indent="0">
              <a:spcBef>
                <a:spcPts val="1125"/>
              </a:spcBef>
              <a:buNone/>
            </a:pPr>
            <a:r>
              <a:rPr lang="en-US" sz="900" dirty="0">
                <a:solidFill>
                  <a:schemeClr val="bg1"/>
                </a:solidFill>
                <a:latin typeface="Arial Narrow" panose="020B0604020202020204" pitchFamily="34" charset="0"/>
                <a:cs typeface="Arial Narrow" panose="020B0604020202020204" pitchFamily="34" charset="0"/>
              </a:rPr>
              <a:t>Charges such as an origination fee, mortgage insurance premiums, closing costs and/or servicing fees may be assessed and will be added to the loan balance. As long as you comply with the terms of the loan, you retain title until you sell or transfer the property, and, therefore, you are responsible for paying property taxes, insurance and maintenance. Failing to pay these amounts may cause the loan to become immediately due and/or subject the property to a tax lien, other encumbrance or foreclosure. The loan balance grows over time, and interest is added to that balance. Interest on a reverse mortgage is not deductible from your income tax until you repay all or part of the interest on the loan. Although the loan is non-recourse, at the maturity of the loan, the lender will have a claim against your property and you or your heirs may need to sell the property in order to repay the loan, or use other assets to repay the loan in order to retain the property.</a:t>
            </a:r>
          </a:p>
          <a:p>
            <a:pPr marL="0" indent="0">
              <a:spcBef>
                <a:spcPts val="1125"/>
              </a:spcBef>
              <a:buNone/>
            </a:pPr>
            <a:r>
              <a:rPr lang="en-US" sz="900" dirty="0">
                <a:solidFill>
                  <a:schemeClr val="bg1"/>
                </a:solidFill>
                <a:latin typeface="Arial Narrow" panose="020B0604020202020204" pitchFamily="34" charset="0"/>
                <a:cs typeface="Arial Narrow" panose="020B0604020202020204" pitchFamily="34" charset="0"/>
              </a:rPr>
              <a:t>These materials are not from HUD or FHA and the document was not approved by HUD, FHA or any Government Agency.</a:t>
            </a:r>
          </a:p>
          <a:p>
            <a:pPr marL="0" indent="0">
              <a:spcBef>
                <a:spcPts val="1125"/>
              </a:spcBef>
              <a:buNone/>
            </a:pPr>
            <a:r>
              <a:rPr lang="en-US" sz="900" dirty="0">
                <a:solidFill>
                  <a:schemeClr val="bg1"/>
                </a:solidFill>
                <a:latin typeface="Arial Narrow" panose="020B0604020202020204" pitchFamily="34" charset="0"/>
                <a:cs typeface="Arial Narrow" panose="020B0604020202020204" pitchFamily="34" charset="0"/>
              </a:rPr>
              <a:t>For licensing information, go to: </a:t>
            </a:r>
            <a:r>
              <a:rPr lang="en-US" sz="900" dirty="0" err="1">
                <a:solidFill>
                  <a:schemeClr val="bg1"/>
                </a:solidFill>
                <a:latin typeface="Arial Narrow" panose="020B0604020202020204" pitchFamily="34" charset="0"/>
                <a:cs typeface="Arial Narrow" panose="020B0604020202020204" pitchFamily="34" charset="0"/>
              </a:rPr>
              <a:t>www.nmlsconsumeraccess.org</a:t>
            </a:r>
            <a:endParaRPr lang="en-US" sz="900" dirty="0">
              <a:solidFill>
                <a:schemeClr val="bg1"/>
              </a:solidFill>
              <a:latin typeface="Arial Narrow" panose="020B0604020202020204" pitchFamily="34" charset="0"/>
              <a:cs typeface="Arial Narrow" panose="020B0604020202020204" pitchFamily="34" charset="0"/>
            </a:endParaRPr>
          </a:p>
          <a:p>
            <a:pPr indent="0">
              <a:spcBef>
                <a:spcPts val="24"/>
              </a:spcBef>
              <a:spcAft>
                <a:spcPts val="24"/>
              </a:spcAft>
              <a:buNone/>
            </a:pPr>
            <a:endParaRPr lang="en-US" sz="750" b="1" dirty="0">
              <a:solidFill>
                <a:schemeClr val="bg1"/>
              </a:solidFill>
              <a:latin typeface="Whitney Book" pitchFamily="50" charset="0"/>
            </a:endParaRPr>
          </a:p>
        </p:txBody>
      </p:sp>
      <p:pic>
        <p:nvPicPr>
          <p:cNvPr id="21" name="Picture 20">
            <a:extLst>
              <a:ext uri="{FF2B5EF4-FFF2-40B4-BE49-F238E27FC236}">
                <a16:creationId xmlns:a16="http://schemas.microsoft.com/office/drawing/2014/main" id="{6DAF9699-683A-F745-B877-C6A362D9584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202462" y="3822518"/>
            <a:ext cx="4968521" cy="1330259"/>
          </a:xfrm>
          <a:prstGeom prst="rect">
            <a:avLst/>
          </a:prstGeom>
        </p:spPr>
      </p:pic>
      <p:sp>
        <p:nvSpPr>
          <p:cNvPr id="6" name="Slide Number Placeholder 5">
            <a:extLst>
              <a:ext uri="{FF2B5EF4-FFF2-40B4-BE49-F238E27FC236}">
                <a16:creationId xmlns:a16="http://schemas.microsoft.com/office/drawing/2014/main" id="{63FD428C-3937-695D-8191-2F8D05857C2A}"/>
              </a:ext>
            </a:extLst>
          </p:cNvPr>
          <p:cNvSpPr txBox="1">
            <a:spLocks/>
          </p:cNvSpPr>
          <p:nvPr/>
        </p:nvSpPr>
        <p:spPr>
          <a:xfrm>
            <a:off x="8756000" y="4860128"/>
            <a:ext cx="329668"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179</a:t>
            </a:fld>
            <a:endParaRPr lang="en-US" sz="900" dirty="0">
              <a:solidFill>
                <a:srgbClr val="343433"/>
              </a:solidFill>
              <a:latin typeface="Arial" panose="020B0604020202020204" pitchFamily="34" charset="0"/>
              <a:cs typeface="Arial" panose="020B0604020202020204" pitchFamily="34" charset="0"/>
            </a:endParaRPr>
          </a:p>
        </p:txBody>
      </p:sp>
      <p:pic>
        <p:nvPicPr>
          <p:cNvPr id="3" name="Picture 2" descr="A black and blue text&#10;&#10;AI-generated content may be incorrect.">
            <a:extLst>
              <a:ext uri="{FF2B5EF4-FFF2-40B4-BE49-F238E27FC236}">
                <a16:creationId xmlns:a16="http://schemas.microsoft.com/office/drawing/2014/main" id="{314FD445-158F-30AB-C3B5-58B1500D0A2C}"/>
              </a:ext>
            </a:extLst>
          </p:cNvPr>
          <p:cNvPicPr>
            <a:picLocks noChangeAspect="1"/>
          </p:cNvPicPr>
          <p:nvPr/>
        </p:nvPicPr>
        <p:blipFill>
          <a:blip r:embed="rId4"/>
          <a:stretch>
            <a:fillRect/>
          </a:stretch>
        </p:blipFill>
        <p:spPr>
          <a:xfrm>
            <a:off x="6966113" y="4501827"/>
            <a:ext cx="1938646" cy="405370"/>
          </a:xfrm>
          <a:prstGeom prst="rect">
            <a:avLst/>
          </a:prstGeom>
        </p:spPr>
      </p:pic>
    </p:spTree>
    <p:extLst>
      <p:ext uri="{BB962C8B-B14F-4D97-AF65-F5344CB8AC3E}">
        <p14:creationId xmlns:p14="http://schemas.microsoft.com/office/powerpoint/2010/main" val="13879695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2C096-4EDA-D395-E051-D149E3DD63E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65C0626-5686-198B-7188-B753F70A042C}"/>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FA8B6102-2EB2-5EA5-04AE-7526172DF3DC}"/>
              </a:ext>
            </a:extLst>
          </p:cNvPr>
          <p:cNvSpPr txBox="1">
            <a:spLocks/>
          </p:cNvSpPr>
          <p:nvPr/>
        </p:nvSpPr>
        <p:spPr>
          <a:xfrm>
            <a:off x="404589" y="-4512"/>
            <a:ext cx="8334819" cy="909992"/>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HECM vs SecureEquity</a:t>
            </a:r>
            <a:r>
              <a:rPr lang="en-US" sz="2400" b="1" baseline="30000" dirty="0">
                <a:solidFill>
                  <a:srgbClr val="0E5993"/>
                </a:solidFill>
                <a:latin typeface="Arial Black" panose="020B0604020202020204" pitchFamily="34" charset="0"/>
                <a:cs typeface="Arial Black" panose="020B0604020202020204" pitchFamily="34" charset="0"/>
              </a:rPr>
              <a:t>®</a:t>
            </a:r>
            <a:endParaRPr lang="en-US" baseline="30000" dirty="0">
              <a:solidFill>
                <a:srgbClr val="343433"/>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DA72D6FF-AE2C-1DA9-F08D-D1D87C03BFE9}"/>
              </a:ext>
            </a:extLst>
          </p:cNvPr>
          <p:cNvGraphicFramePr>
            <a:graphicFrameLocks noGrp="1"/>
          </p:cNvGraphicFramePr>
          <p:nvPr>
            <p:extLst>
              <p:ext uri="{D42A27DB-BD31-4B8C-83A1-F6EECF244321}">
                <p14:modId xmlns:p14="http://schemas.microsoft.com/office/powerpoint/2010/main" val="1607042149"/>
              </p:ext>
            </p:extLst>
          </p:nvPr>
        </p:nvGraphicFramePr>
        <p:xfrm>
          <a:off x="902348" y="905480"/>
          <a:ext cx="7356765" cy="3208020"/>
        </p:xfrm>
        <a:graphic>
          <a:graphicData uri="http://schemas.openxmlformats.org/drawingml/2006/table">
            <a:tbl>
              <a:tblPr firstRow="1" bandRow="1">
                <a:tableStyleId>{F5AB1C69-6EDB-4FF4-983F-18BD219EF322}</a:tableStyleId>
              </a:tblPr>
              <a:tblGrid>
                <a:gridCol w="1857477">
                  <a:extLst>
                    <a:ext uri="{9D8B030D-6E8A-4147-A177-3AD203B41FA5}">
                      <a16:colId xmlns:a16="http://schemas.microsoft.com/office/drawing/2014/main" val="20000"/>
                    </a:ext>
                  </a:extLst>
                </a:gridCol>
                <a:gridCol w="2749644">
                  <a:extLst>
                    <a:ext uri="{9D8B030D-6E8A-4147-A177-3AD203B41FA5}">
                      <a16:colId xmlns:a16="http://schemas.microsoft.com/office/drawing/2014/main" val="20001"/>
                    </a:ext>
                  </a:extLst>
                </a:gridCol>
                <a:gridCol w="2749644">
                  <a:extLst>
                    <a:ext uri="{9D8B030D-6E8A-4147-A177-3AD203B41FA5}">
                      <a16:colId xmlns:a16="http://schemas.microsoft.com/office/drawing/2014/main" val="20002"/>
                    </a:ext>
                  </a:extLst>
                </a:gridCol>
              </a:tblGrid>
              <a:tr h="251460">
                <a:tc>
                  <a:txBody>
                    <a:bodyPr/>
                    <a:lstStyle/>
                    <a:p>
                      <a:r>
                        <a:rPr lang="en-US" sz="1000" b="1" dirty="0">
                          <a:latin typeface="Arial" panose="020B0604020202020204" pitchFamily="34" charset="0"/>
                          <a:cs typeface="Arial" panose="020B0604020202020204" pitchFamily="34" charset="0"/>
                        </a:rPr>
                        <a:t>Features</a:t>
                      </a:r>
                    </a:p>
                  </a:txBody>
                  <a:tcPr marL="68580" marR="68580" marT="34290" marB="34290">
                    <a:solidFill>
                      <a:srgbClr val="0064A8"/>
                    </a:solidFill>
                  </a:tcPr>
                </a:tc>
                <a:tc>
                  <a:txBody>
                    <a:bodyPr/>
                    <a:lstStyle/>
                    <a:p>
                      <a:pPr algn="ctr"/>
                      <a:r>
                        <a:rPr lang="en-US" sz="1000" b="1" dirty="0">
                          <a:latin typeface="Arial" panose="020B0604020202020204" pitchFamily="34" charset="0"/>
                          <a:cs typeface="Arial" panose="020B0604020202020204" pitchFamily="34" charset="0"/>
                        </a:rPr>
                        <a:t>HECM</a:t>
                      </a:r>
                    </a:p>
                  </a:txBody>
                  <a:tcPr marL="68580" marR="68580" marT="34290" marB="34290">
                    <a:solidFill>
                      <a:srgbClr val="0064A8"/>
                    </a:solidFill>
                  </a:tcPr>
                </a:tc>
                <a:tc>
                  <a:txBody>
                    <a:bodyPr/>
                    <a:lstStyle/>
                    <a:p>
                      <a:pPr algn="ctr"/>
                      <a:r>
                        <a:rPr lang="en-US" sz="1000" b="1" baseline="0" dirty="0" err="1">
                          <a:latin typeface="Arial" panose="020B0604020202020204" pitchFamily="34" charset="0"/>
                          <a:cs typeface="Arial" panose="020B0604020202020204" pitchFamily="34" charset="0"/>
                        </a:rPr>
                        <a:t>SecureEquity</a:t>
                      </a:r>
                      <a:r>
                        <a:rPr lang="en-US" sz="1000" b="1" baseline="30000" dirty="0">
                          <a:latin typeface="Arial" panose="020B0604020202020204" pitchFamily="34" charset="0"/>
                          <a:cs typeface="Arial" panose="020B0604020202020204" pitchFamily="34" charset="0"/>
                        </a:rPr>
                        <a:t>®</a:t>
                      </a:r>
                    </a:p>
                  </a:txBody>
                  <a:tcPr marL="68580" marR="68580" marT="34290" marB="34290">
                    <a:solidFill>
                      <a:srgbClr val="0064A8"/>
                    </a:solidFill>
                  </a:tcPr>
                </a:tc>
                <a:extLst>
                  <a:ext uri="{0D108BD9-81ED-4DB2-BD59-A6C34878D82A}">
                    <a16:rowId xmlns:a16="http://schemas.microsoft.com/office/drawing/2014/main" val="10000"/>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i="0" dirty="0">
                          <a:solidFill>
                            <a:srgbClr val="343433"/>
                          </a:solidFill>
                          <a:latin typeface="Arial" panose="020B0604020202020204" pitchFamily="34" charset="0"/>
                          <a:cs typeface="Arial" panose="020B0604020202020204" pitchFamily="34" charset="0"/>
                        </a:rPr>
                        <a:t>Product Description</a:t>
                      </a:r>
                    </a:p>
                  </a:txBody>
                  <a:tcPr marL="68580" marR="68580" marT="34290" marB="34290" anchor="ctr">
                    <a:solidFill>
                      <a:srgbClr val="F2F2F1"/>
                    </a:solidFill>
                  </a:tcPr>
                </a:tc>
                <a:tc>
                  <a:txBody>
                    <a:bodyPr/>
                    <a:lstStyle/>
                    <a:p>
                      <a:pPr algn="ctr"/>
                      <a:r>
                        <a:rPr lang="en-US" sz="1000" b="1" i="0" dirty="0">
                          <a:solidFill>
                            <a:srgbClr val="343433"/>
                          </a:solidFill>
                          <a:latin typeface="Arial" panose="020B0604020202020204" pitchFamily="34" charset="0"/>
                          <a:cs typeface="Arial" panose="020B0604020202020204" pitchFamily="34" charset="0"/>
                          <a:sym typeface="Wingdings 2"/>
                        </a:rPr>
                        <a:t>Home Equity Conversion Mortgage</a:t>
                      </a:r>
                      <a:endParaRPr lang="en-US" sz="1000" b="1" i="0" dirty="0">
                        <a:solidFill>
                          <a:srgbClr val="343433"/>
                        </a:solidFill>
                        <a:latin typeface="Arial" panose="020B0604020202020204" pitchFamily="34" charset="0"/>
                        <a:cs typeface="Arial" panose="020B0604020202020204" pitchFamily="34" charset="0"/>
                      </a:endParaRPr>
                    </a:p>
                  </a:txBody>
                  <a:tcPr marL="68580" marR="68580" marT="34290" marB="34290" anchor="ctr">
                    <a:solidFill>
                      <a:srgbClr val="F2F2F1"/>
                    </a:solidFill>
                  </a:tcPr>
                </a:tc>
                <a:tc>
                  <a:txBody>
                    <a:bodyPr/>
                    <a:lstStyle/>
                    <a:p>
                      <a:pPr algn="ctr"/>
                      <a:r>
                        <a:rPr lang="en-US" sz="1000" b="1" i="0" dirty="0">
                          <a:solidFill>
                            <a:srgbClr val="343433"/>
                          </a:solidFill>
                          <a:latin typeface="Arial" panose="020B0604020202020204" pitchFamily="34" charset="0"/>
                          <a:cs typeface="Arial" panose="020B0604020202020204" pitchFamily="34" charset="0"/>
                          <a:sym typeface="Wingdings 2"/>
                        </a:rPr>
                        <a:t>Proprietary or Private Reverse Mortgage (AKA Jumbo Reverse)</a:t>
                      </a:r>
                      <a:endParaRPr lang="en-US" sz="1000" b="1" i="0" dirty="0">
                        <a:solidFill>
                          <a:srgbClr val="343433"/>
                        </a:solidFill>
                        <a:latin typeface="Arial" panose="020B0604020202020204" pitchFamily="34" charset="0"/>
                        <a:cs typeface="Arial" panose="020B0604020202020204" pitchFamily="34" charset="0"/>
                      </a:endParaRPr>
                    </a:p>
                  </a:txBody>
                  <a:tcPr marL="68580" marR="68580" marT="34290" marB="34290" anchor="ctr">
                    <a:solidFill>
                      <a:srgbClr val="F2F2F1"/>
                    </a:solidFill>
                  </a:tcPr>
                </a:tc>
                <a:extLst>
                  <a:ext uri="{0D108BD9-81ED-4DB2-BD59-A6C34878D82A}">
                    <a16:rowId xmlns:a16="http://schemas.microsoft.com/office/drawing/2014/main" val="10001"/>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i="0" dirty="0">
                          <a:solidFill>
                            <a:srgbClr val="343433"/>
                          </a:solidFill>
                          <a:latin typeface="Arial" panose="020B0604020202020204" pitchFamily="34" charset="0"/>
                          <a:cs typeface="Arial" panose="020B0604020202020204" pitchFamily="34" charset="0"/>
                        </a:rPr>
                        <a:t>Federally Insured</a:t>
                      </a:r>
                    </a:p>
                  </a:txBody>
                  <a:tcPr marL="68580" marR="68580" marT="34290" marB="34290" anchor="ctr">
                    <a:solidFill>
                      <a:srgbClr val="DEDFDE"/>
                    </a:solidFill>
                  </a:tcPr>
                </a:tc>
                <a:tc>
                  <a:txBody>
                    <a:bodyPr/>
                    <a:lstStyle/>
                    <a:p>
                      <a:pPr algn="ctr"/>
                      <a:r>
                        <a:rPr lang="en-US" sz="1000" b="0" i="0" dirty="0">
                          <a:solidFill>
                            <a:srgbClr val="343433"/>
                          </a:solidFill>
                          <a:latin typeface="Arial" panose="020B0604020202020204" pitchFamily="34" charset="0"/>
                          <a:cs typeface="Arial" panose="020B0604020202020204" pitchFamily="34" charset="0"/>
                        </a:rPr>
                        <a:t>Yes</a:t>
                      </a:r>
                    </a:p>
                  </a:txBody>
                  <a:tcPr marL="68580" marR="68580" marT="34290" marB="34290" anchor="ctr">
                    <a:solidFill>
                      <a:srgbClr val="DEDFDE"/>
                    </a:solidFill>
                  </a:tcPr>
                </a:tc>
                <a:tc>
                  <a:txBody>
                    <a:bodyPr/>
                    <a:lstStyle/>
                    <a:p>
                      <a:pPr algn="ctr"/>
                      <a:r>
                        <a:rPr lang="en-US" sz="1000" b="0" i="0" dirty="0">
                          <a:solidFill>
                            <a:srgbClr val="343433"/>
                          </a:solidFill>
                          <a:latin typeface="Arial" panose="020B0604020202020204" pitchFamily="34" charset="0"/>
                          <a:cs typeface="Arial" panose="020B0604020202020204" pitchFamily="34" charset="0"/>
                        </a:rPr>
                        <a:t>No</a:t>
                      </a:r>
                    </a:p>
                  </a:txBody>
                  <a:tcPr marL="68580" marR="68580" marT="34290" marB="34290" anchor="ctr">
                    <a:solidFill>
                      <a:srgbClr val="DEDFDE"/>
                    </a:solidFill>
                  </a:tcPr>
                </a:tc>
                <a:extLst>
                  <a:ext uri="{0D108BD9-81ED-4DB2-BD59-A6C34878D82A}">
                    <a16:rowId xmlns:a16="http://schemas.microsoft.com/office/drawing/2014/main" val="10002"/>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i="0" dirty="0">
                          <a:solidFill>
                            <a:srgbClr val="343433"/>
                          </a:solidFill>
                          <a:latin typeface="Arial" panose="020B0604020202020204" pitchFamily="34" charset="0"/>
                          <a:cs typeface="Arial" panose="020B0604020202020204" pitchFamily="34" charset="0"/>
                        </a:rPr>
                        <a:t>Underwriting Guidelines</a:t>
                      </a:r>
                    </a:p>
                  </a:txBody>
                  <a:tcPr marL="68580" marR="68580" marT="34290" marB="34290" anchor="ctr">
                    <a:solidFill>
                      <a:srgbClr val="F2F2F1"/>
                    </a:solidFill>
                  </a:tcPr>
                </a:tc>
                <a:tc>
                  <a:txBody>
                    <a:bodyPr/>
                    <a:lstStyle/>
                    <a:p>
                      <a:pPr algn="ctr"/>
                      <a:r>
                        <a:rPr lang="en-US" sz="1000" b="0" i="0" dirty="0">
                          <a:solidFill>
                            <a:srgbClr val="343433"/>
                          </a:solidFill>
                          <a:latin typeface="Arial" panose="020B0604020202020204" pitchFamily="34" charset="0"/>
                          <a:cs typeface="Arial" panose="020B0604020202020204" pitchFamily="34" charset="0"/>
                        </a:rPr>
                        <a:t>FHA</a:t>
                      </a:r>
                    </a:p>
                  </a:txBody>
                  <a:tcPr marL="68580" marR="68580" marT="34290" marB="34290" anchor="ctr">
                    <a:solidFill>
                      <a:srgbClr val="F2F2F1"/>
                    </a:solidFill>
                  </a:tcPr>
                </a:tc>
                <a:tc>
                  <a:txBody>
                    <a:bodyPr/>
                    <a:lstStyle/>
                    <a:p>
                      <a:pPr algn="ctr"/>
                      <a:r>
                        <a:rPr lang="en-US" sz="1000" b="0" i="0" dirty="0">
                          <a:solidFill>
                            <a:srgbClr val="343433"/>
                          </a:solidFill>
                          <a:latin typeface="Arial" panose="020B0604020202020204" pitchFamily="34" charset="0"/>
                          <a:cs typeface="Arial" panose="020B0604020202020204" pitchFamily="34" charset="0"/>
                        </a:rPr>
                        <a:t>Mutual of Omaha</a:t>
                      </a:r>
                    </a:p>
                  </a:txBody>
                  <a:tcPr marL="68580" marR="68580" marT="34290" marB="34290" anchor="ctr">
                    <a:solidFill>
                      <a:srgbClr val="F2F2F1"/>
                    </a:solidFill>
                  </a:tcPr>
                </a:tc>
                <a:extLst>
                  <a:ext uri="{0D108BD9-81ED-4DB2-BD59-A6C34878D82A}">
                    <a16:rowId xmlns:a16="http://schemas.microsoft.com/office/drawing/2014/main" val="10003"/>
                  </a:ext>
                </a:extLst>
              </a:tr>
              <a:tr h="0">
                <a:tc>
                  <a:txBody>
                    <a:bodyPr/>
                    <a:lstStyle/>
                    <a:p>
                      <a:pPr algn="l"/>
                      <a:r>
                        <a:rPr lang="en-US" sz="1000" b="1" i="0" dirty="0">
                          <a:solidFill>
                            <a:srgbClr val="343433"/>
                          </a:solidFill>
                          <a:latin typeface="Arial" panose="020B0604020202020204" pitchFamily="34" charset="0"/>
                          <a:cs typeface="Arial" panose="020B0604020202020204" pitchFamily="34" charset="0"/>
                        </a:rPr>
                        <a:t>Maximum Home Value</a:t>
                      </a:r>
                    </a:p>
                  </a:txBody>
                  <a:tcPr marL="68580" marR="68580" marT="34290" marB="34290" anchor="ctr">
                    <a:solidFill>
                      <a:srgbClr val="DEDFDE"/>
                    </a:solidFill>
                  </a:tcPr>
                </a:tc>
                <a:tc>
                  <a:txBody>
                    <a:bodyPr/>
                    <a:lstStyle/>
                    <a:p>
                      <a:pPr algn="ctr"/>
                      <a:r>
                        <a:rPr lang="en-US" sz="1000" b="0" i="0" dirty="0">
                          <a:solidFill>
                            <a:srgbClr val="343433"/>
                          </a:solidFill>
                          <a:latin typeface="Arial" panose="020B0604020202020204" pitchFamily="34" charset="0"/>
                          <a:cs typeface="Arial" panose="020B0604020202020204" pitchFamily="34" charset="0"/>
                        </a:rPr>
                        <a:t>$1,249,125 (2026)</a:t>
                      </a:r>
                    </a:p>
                  </a:txBody>
                  <a:tcPr marL="68580" marR="68580" marT="34290" marB="34290" anchor="ctr">
                    <a:solidFill>
                      <a:srgbClr val="DEDFDE"/>
                    </a:solidFill>
                  </a:tcPr>
                </a:tc>
                <a:tc>
                  <a:txBody>
                    <a:bodyPr/>
                    <a:lstStyle/>
                    <a:p>
                      <a:pPr algn="ctr"/>
                      <a:r>
                        <a:rPr lang="en-US" sz="1000" b="0" i="0" dirty="0">
                          <a:solidFill>
                            <a:srgbClr val="343433"/>
                          </a:solidFill>
                          <a:latin typeface="Arial" panose="020B0604020202020204" pitchFamily="34" charset="0"/>
                          <a:cs typeface="Arial" panose="020B0604020202020204" pitchFamily="34" charset="0"/>
                        </a:rPr>
                        <a:t>$10,000,000</a:t>
                      </a:r>
                    </a:p>
                  </a:txBody>
                  <a:tcPr marL="68580" marR="68580" marT="34290" marB="34290" anchor="ctr">
                    <a:solidFill>
                      <a:srgbClr val="DEDFDE"/>
                    </a:solidFill>
                  </a:tcPr>
                </a:tc>
                <a:extLst>
                  <a:ext uri="{0D108BD9-81ED-4DB2-BD59-A6C34878D82A}">
                    <a16:rowId xmlns:a16="http://schemas.microsoft.com/office/drawing/2014/main" val="10004"/>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i="0" dirty="0">
                          <a:solidFill>
                            <a:srgbClr val="343433"/>
                          </a:solidFill>
                          <a:latin typeface="Arial" panose="020B0604020202020204" pitchFamily="34" charset="0"/>
                          <a:cs typeface="Arial" panose="020B0604020202020204" pitchFamily="34" charset="0"/>
                        </a:rPr>
                        <a:t>Lending Limits</a:t>
                      </a:r>
                    </a:p>
                  </a:txBody>
                  <a:tcPr marL="68580" marR="68580" marT="34290" marB="34290" anchor="ctr">
                    <a:solidFill>
                      <a:srgbClr val="F2F2F1"/>
                    </a:solidFill>
                  </a:tcPr>
                </a:tc>
                <a:tc>
                  <a:txBody>
                    <a:bodyPr/>
                    <a:lstStyle/>
                    <a:p>
                      <a:pPr algn="ctr"/>
                      <a:r>
                        <a:rPr lang="en-US" sz="1000" b="0" i="0" dirty="0">
                          <a:solidFill>
                            <a:srgbClr val="343433"/>
                          </a:solidFill>
                          <a:latin typeface="Arial" panose="020B0604020202020204" pitchFamily="34" charset="0"/>
                          <a:cs typeface="Arial" panose="020B0604020202020204" pitchFamily="34" charset="0"/>
                        </a:rPr>
                        <a:t>$936,844*</a:t>
                      </a:r>
                    </a:p>
                  </a:txBody>
                  <a:tcPr marL="68580" marR="68580" marT="34290" marB="34290" anchor="ctr">
                    <a:solidFill>
                      <a:srgbClr val="F2F2F1"/>
                    </a:solidFill>
                  </a:tcPr>
                </a:tc>
                <a:tc>
                  <a:txBody>
                    <a:bodyPr/>
                    <a:lstStyle/>
                    <a:p>
                      <a:pPr algn="ctr"/>
                      <a:r>
                        <a:rPr lang="en-US" sz="1000" b="0" i="0" dirty="0">
                          <a:solidFill>
                            <a:srgbClr val="343433"/>
                          </a:solidFill>
                          <a:latin typeface="Arial" panose="020B0604020202020204" pitchFamily="34" charset="0"/>
                          <a:cs typeface="Arial" panose="020B0604020202020204" pitchFamily="34" charset="0"/>
                        </a:rPr>
                        <a:t>$4,000,000</a:t>
                      </a:r>
                    </a:p>
                  </a:txBody>
                  <a:tcPr marL="68580" marR="68580" marT="34290" marB="34290" anchor="ctr">
                    <a:solidFill>
                      <a:srgbClr val="F2F2F1"/>
                    </a:solidFill>
                  </a:tcPr>
                </a:tc>
                <a:extLst>
                  <a:ext uri="{0D108BD9-81ED-4DB2-BD59-A6C34878D82A}">
                    <a16:rowId xmlns:a16="http://schemas.microsoft.com/office/drawing/2014/main" val="10005"/>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i="0" dirty="0">
                          <a:solidFill>
                            <a:srgbClr val="343433"/>
                          </a:solidFill>
                          <a:latin typeface="Arial" panose="020B0604020202020204" pitchFamily="34" charset="0"/>
                          <a:cs typeface="Arial" panose="020B0604020202020204" pitchFamily="34" charset="0"/>
                        </a:rPr>
                        <a:t>Product Availability</a:t>
                      </a:r>
                    </a:p>
                  </a:txBody>
                  <a:tcPr marL="68580" marR="68580" marT="34290" marB="34290" anchor="ctr">
                    <a:solidFill>
                      <a:srgbClr val="DEDFDE"/>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dirty="0">
                          <a:solidFill>
                            <a:srgbClr val="343433"/>
                          </a:solidFill>
                          <a:latin typeface="Arial" panose="020B0604020202020204" pitchFamily="34" charset="0"/>
                          <a:cs typeface="Arial" panose="020B0604020202020204" pitchFamily="34" charset="0"/>
                        </a:rPr>
                        <a:t>Fixed and Adjustable</a:t>
                      </a:r>
                    </a:p>
                  </a:txBody>
                  <a:tcPr marL="68580" marR="68580" marT="34290" marB="34290" anchor="ctr">
                    <a:solidFill>
                      <a:srgbClr val="DEDFD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i="0" dirty="0">
                          <a:solidFill>
                            <a:srgbClr val="343433"/>
                          </a:solidFill>
                          <a:latin typeface="Arial" panose="020B0604020202020204" pitchFamily="34" charset="0"/>
                          <a:cs typeface="Arial" panose="020B0604020202020204" pitchFamily="34" charset="0"/>
                        </a:rPr>
                        <a:t>Fixed and Adjustable</a:t>
                      </a:r>
                    </a:p>
                  </a:txBody>
                  <a:tcPr marL="68580" marR="68580" marT="34290" marB="34290" anchor="ctr">
                    <a:solidFill>
                      <a:srgbClr val="DEDFDE"/>
                    </a:solidFill>
                  </a:tcPr>
                </a:tc>
                <a:extLst>
                  <a:ext uri="{0D108BD9-81ED-4DB2-BD59-A6C34878D82A}">
                    <a16:rowId xmlns:a16="http://schemas.microsoft.com/office/drawing/2014/main" val="10006"/>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i="0" dirty="0">
                          <a:solidFill>
                            <a:srgbClr val="343433"/>
                          </a:solidFill>
                          <a:latin typeface="Arial" panose="020B0604020202020204" pitchFamily="34" charset="0"/>
                          <a:cs typeface="Arial" panose="020B0604020202020204" pitchFamily="34" charset="0"/>
                        </a:rPr>
                        <a:t>Loan Type</a:t>
                      </a:r>
                    </a:p>
                  </a:txBody>
                  <a:tcPr marL="68580" marR="68580" marT="34290" marB="34290" anchor="ctr">
                    <a:solidFill>
                      <a:srgbClr val="F2F2F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dirty="0">
                          <a:solidFill>
                            <a:srgbClr val="343433"/>
                          </a:solidFill>
                          <a:latin typeface="Arial" panose="020B0604020202020204" pitchFamily="34" charset="0"/>
                          <a:cs typeface="Arial" panose="020B0604020202020204" pitchFamily="34" charset="0"/>
                        </a:rPr>
                        <a:t>Refinance, Purchase, Reverse Refinance</a:t>
                      </a:r>
                    </a:p>
                  </a:txBody>
                  <a:tcPr marL="68580" marR="68580" marT="34290" marB="34290" anchor="ctr">
                    <a:solidFill>
                      <a:srgbClr val="F2F2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i="0" dirty="0">
                          <a:solidFill>
                            <a:srgbClr val="343433"/>
                          </a:solidFill>
                          <a:latin typeface="Arial" panose="020B0604020202020204" pitchFamily="34" charset="0"/>
                          <a:cs typeface="Arial" panose="020B0604020202020204" pitchFamily="34" charset="0"/>
                        </a:rPr>
                        <a:t>Refinance, Purchase, Reverse Refinance</a:t>
                      </a:r>
                    </a:p>
                  </a:txBody>
                  <a:tcPr marL="68580" marR="68580" marT="34290" marB="34290" anchor="ctr">
                    <a:solidFill>
                      <a:srgbClr val="F2F2F1"/>
                    </a:solidFill>
                  </a:tcPr>
                </a:tc>
                <a:extLst>
                  <a:ext uri="{0D108BD9-81ED-4DB2-BD59-A6C34878D82A}">
                    <a16:rowId xmlns:a16="http://schemas.microsoft.com/office/drawing/2014/main" val="1301042956"/>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i="0" dirty="0">
                          <a:solidFill>
                            <a:srgbClr val="343433"/>
                          </a:solidFill>
                          <a:latin typeface="Arial" panose="020B0604020202020204" pitchFamily="34" charset="0"/>
                          <a:cs typeface="Arial" panose="020B0604020202020204" pitchFamily="34" charset="0"/>
                        </a:rPr>
                        <a:t>Payment Options</a:t>
                      </a:r>
                    </a:p>
                  </a:txBody>
                  <a:tcPr marL="68580" marR="68580" marT="34290" marB="34290" anchor="ctr">
                    <a:solidFill>
                      <a:srgbClr val="DEDFDE"/>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dirty="0">
                          <a:solidFill>
                            <a:srgbClr val="343433"/>
                          </a:solidFill>
                          <a:latin typeface="Arial" panose="020B0604020202020204" pitchFamily="34" charset="0"/>
                          <a:cs typeface="Arial" panose="020B0604020202020204" pitchFamily="34" charset="0"/>
                        </a:rPr>
                        <a:t>Cashout, Monthly Payments, LOC</a:t>
                      </a:r>
                    </a:p>
                  </a:txBody>
                  <a:tcPr marL="68580" marR="68580" marT="34290" marB="34290" anchor="ctr">
                    <a:solidFill>
                      <a:srgbClr val="DEDFDE"/>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dirty="0">
                          <a:solidFill>
                            <a:srgbClr val="343433"/>
                          </a:solidFill>
                          <a:latin typeface="Arial" panose="020B0604020202020204" pitchFamily="34" charset="0"/>
                          <a:cs typeface="Arial" panose="020B0604020202020204" pitchFamily="34" charset="0"/>
                        </a:rPr>
                        <a:t>Cashout or LOC</a:t>
                      </a:r>
                    </a:p>
                  </a:txBody>
                  <a:tcPr marL="68580" marR="68580" marT="34290" marB="34290" anchor="ctr">
                    <a:solidFill>
                      <a:srgbClr val="DEDFDE"/>
                    </a:solidFill>
                  </a:tcPr>
                </a:tc>
                <a:extLst>
                  <a:ext uri="{0D108BD9-81ED-4DB2-BD59-A6C34878D82A}">
                    <a16:rowId xmlns:a16="http://schemas.microsoft.com/office/drawing/2014/main" val="10007"/>
                  </a:ext>
                </a:extLst>
              </a:tr>
              <a:tr h="134663">
                <a:tc>
                  <a:txBody>
                    <a:bodyPr/>
                    <a:lstStyle/>
                    <a:p>
                      <a:pPr algn="l"/>
                      <a:r>
                        <a:rPr lang="en-US" sz="1000" b="1" i="0" dirty="0">
                          <a:solidFill>
                            <a:srgbClr val="343433"/>
                          </a:solidFill>
                          <a:latin typeface="Arial" panose="020B0604020202020204" pitchFamily="34" charset="0"/>
                          <a:cs typeface="Arial" panose="020B0604020202020204" pitchFamily="34" charset="0"/>
                        </a:rPr>
                        <a:t>LTV</a:t>
                      </a:r>
                    </a:p>
                  </a:txBody>
                  <a:tcPr marL="68580" marR="68580" marT="34290" marB="34290" anchor="ctr">
                    <a:solidFill>
                      <a:srgbClr val="F2F2F1"/>
                    </a:solidFill>
                  </a:tcPr>
                </a:tc>
                <a:tc>
                  <a:txBody>
                    <a:bodyPr/>
                    <a:lstStyle/>
                    <a:p>
                      <a:pPr marL="0" indent="0" algn="ctr">
                        <a:buClr>
                          <a:schemeClr val="tx2"/>
                        </a:buClr>
                        <a:buFont typeface="Arial" charset="0"/>
                        <a:buNone/>
                      </a:pPr>
                      <a:r>
                        <a:rPr lang="en-US" sz="1000" b="0" i="0" dirty="0">
                          <a:solidFill>
                            <a:srgbClr val="343433"/>
                          </a:solidFill>
                          <a:latin typeface="Arial" panose="020B0604020202020204" pitchFamily="34" charset="0"/>
                          <a:cs typeface="Arial" panose="020B0604020202020204" pitchFamily="34" charset="0"/>
                        </a:rPr>
                        <a:t>Set by HUD</a:t>
                      </a:r>
                    </a:p>
                  </a:txBody>
                  <a:tcPr marL="68580" marR="68580" marT="34290" marB="34290" anchor="ctr">
                    <a:solidFill>
                      <a:srgbClr val="F2F2F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dirty="0">
                          <a:solidFill>
                            <a:srgbClr val="343433"/>
                          </a:solidFill>
                          <a:latin typeface="Arial" panose="020B0604020202020204" pitchFamily="34" charset="0"/>
                          <a:cs typeface="Arial" panose="020B0604020202020204" pitchFamily="34" charset="0"/>
                        </a:rPr>
                        <a:t>Set by Mutual of Omaha</a:t>
                      </a:r>
                    </a:p>
                  </a:txBody>
                  <a:tcPr marL="68580" marR="68580" marT="34290" marB="34290" anchor="ctr">
                    <a:solidFill>
                      <a:srgbClr val="F2F2F1"/>
                    </a:solidFill>
                  </a:tcPr>
                </a:tc>
                <a:extLst>
                  <a:ext uri="{0D108BD9-81ED-4DB2-BD59-A6C34878D82A}">
                    <a16:rowId xmlns:a16="http://schemas.microsoft.com/office/drawing/2014/main" val="10008"/>
                  </a:ext>
                </a:extLst>
              </a:tr>
              <a:tr h="1715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i="0" dirty="0">
                          <a:solidFill>
                            <a:srgbClr val="343433"/>
                          </a:solidFill>
                          <a:latin typeface="Arial" panose="020B0604020202020204" pitchFamily="34" charset="0"/>
                          <a:cs typeface="Arial" panose="020B0604020202020204" pitchFamily="34" charset="0"/>
                        </a:rPr>
                        <a:t>DTI</a:t>
                      </a:r>
                    </a:p>
                  </a:txBody>
                  <a:tcPr marL="68580" marR="68580" marT="34290" marB="34290" anchor="ctr">
                    <a:solidFill>
                      <a:srgbClr val="DEDFDE"/>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kern="1200" dirty="0">
                          <a:solidFill>
                            <a:srgbClr val="343433"/>
                          </a:solidFill>
                          <a:latin typeface="Arial" panose="020B0604020202020204" pitchFamily="34" charset="0"/>
                          <a:cs typeface="Arial" panose="020B0604020202020204" pitchFamily="34" charset="0"/>
                        </a:rPr>
                        <a:t>Residual Income based on region and family size</a:t>
                      </a:r>
                      <a:endParaRPr lang="en-US" sz="1000" b="0" i="0" kern="1200" dirty="0">
                        <a:solidFill>
                          <a:srgbClr val="343433"/>
                        </a:solidFill>
                        <a:latin typeface="Arial" panose="020B0604020202020204" pitchFamily="34" charset="0"/>
                        <a:ea typeface="+mn-ea"/>
                        <a:cs typeface="Arial" panose="020B0604020202020204" pitchFamily="34" charset="0"/>
                      </a:endParaRPr>
                    </a:p>
                  </a:txBody>
                  <a:tcPr marL="68580" marR="68580" marT="34290" marB="34290" anchor="ctr">
                    <a:solidFill>
                      <a:srgbClr val="DEDFD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i="0" kern="1200" dirty="0">
                          <a:solidFill>
                            <a:srgbClr val="343433"/>
                          </a:solidFill>
                          <a:latin typeface="Arial" panose="020B0604020202020204" pitchFamily="34" charset="0"/>
                          <a:cs typeface="Arial" panose="020B0604020202020204" pitchFamily="34" charset="0"/>
                        </a:rPr>
                        <a:t>Residual Income based on number of borrowers</a:t>
                      </a:r>
                      <a:endParaRPr lang="en-US" sz="1000" b="0" i="0" dirty="0">
                        <a:solidFill>
                          <a:srgbClr val="343433"/>
                        </a:solidFill>
                        <a:latin typeface="Arial" panose="020B0604020202020204" pitchFamily="34" charset="0"/>
                        <a:cs typeface="Arial" panose="020B0604020202020204" pitchFamily="34" charset="0"/>
                      </a:endParaRPr>
                    </a:p>
                  </a:txBody>
                  <a:tcPr marL="68580" marR="68580" marT="34290" marB="34290" anchor="ctr">
                    <a:solidFill>
                      <a:srgbClr val="DEDFDE"/>
                    </a:solidFill>
                  </a:tcPr>
                </a:tc>
                <a:extLst>
                  <a:ext uri="{0D108BD9-81ED-4DB2-BD59-A6C34878D82A}">
                    <a16:rowId xmlns:a16="http://schemas.microsoft.com/office/drawing/2014/main" val="10009"/>
                  </a:ext>
                </a:extLst>
              </a:tr>
              <a:tr h="1715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i="0" dirty="0">
                          <a:solidFill>
                            <a:srgbClr val="343433"/>
                          </a:solidFill>
                          <a:latin typeface="Arial" panose="020B0604020202020204" pitchFamily="34" charset="0"/>
                          <a:cs typeface="Arial" panose="020B0604020202020204" pitchFamily="34" charset="0"/>
                        </a:rPr>
                        <a:t>Non-Recourse</a:t>
                      </a:r>
                    </a:p>
                  </a:txBody>
                  <a:tcPr marL="68580" marR="68580" marT="34290" marB="34290" anchor="ctr">
                    <a:solidFill>
                      <a:srgbClr val="F2F2F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kern="1200" dirty="0">
                          <a:solidFill>
                            <a:srgbClr val="343433"/>
                          </a:solidFill>
                          <a:latin typeface="Arial" panose="020B0604020202020204" pitchFamily="34" charset="0"/>
                          <a:cs typeface="Arial" panose="020B0604020202020204" pitchFamily="34" charset="0"/>
                        </a:rPr>
                        <a:t>Yes</a:t>
                      </a:r>
                      <a:endParaRPr lang="en-US" sz="1000" b="0" i="0" kern="1200" dirty="0">
                        <a:solidFill>
                          <a:srgbClr val="343433"/>
                        </a:solidFill>
                        <a:latin typeface="Arial" panose="020B0604020202020204" pitchFamily="34" charset="0"/>
                        <a:ea typeface="+mn-ea"/>
                        <a:cs typeface="Arial" panose="020B0604020202020204" pitchFamily="34" charset="0"/>
                      </a:endParaRPr>
                    </a:p>
                  </a:txBody>
                  <a:tcPr marL="68580" marR="68580" marT="34290" marB="34290" anchor="ctr">
                    <a:solidFill>
                      <a:srgbClr val="F2F2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i="0" dirty="0">
                          <a:solidFill>
                            <a:srgbClr val="343433"/>
                          </a:solidFill>
                          <a:latin typeface="Arial" panose="020B0604020202020204" pitchFamily="34" charset="0"/>
                          <a:cs typeface="Arial" panose="020B0604020202020204" pitchFamily="34" charset="0"/>
                        </a:rPr>
                        <a:t>Yes</a:t>
                      </a:r>
                    </a:p>
                  </a:txBody>
                  <a:tcPr marL="68580" marR="68580" marT="34290" marB="34290" anchor="ctr">
                    <a:solidFill>
                      <a:srgbClr val="F2F2F1"/>
                    </a:solidFill>
                  </a:tcPr>
                </a:tc>
                <a:extLst>
                  <a:ext uri="{0D108BD9-81ED-4DB2-BD59-A6C34878D82A}">
                    <a16:rowId xmlns:a16="http://schemas.microsoft.com/office/drawing/2014/main" val="2384538943"/>
                  </a:ext>
                </a:extLst>
              </a:tr>
              <a:tr h="171559">
                <a:tc gridSpan="3">
                  <a:txBody>
                    <a:bodyPr/>
                    <a:lstStyle/>
                    <a:p>
                      <a:pPr marL="0" marR="0" lvl="0" indent="0" algn="l" defTabSz="684213" rtl="0" eaLnBrk="0" fontAlgn="base" latinLnBrk="0" hangingPunct="0">
                        <a:lnSpc>
                          <a:spcPct val="100000"/>
                        </a:lnSpc>
                        <a:spcBef>
                          <a:spcPct val="30000"/>
                        </a:spcBef>
                        <a:spcAft>
                          <a:spcPct val="0"/>
                        </a:spcAft>
                        <a:buClrTx/>
                        <a:buSzTx/>
                        <a:buFontTx/>
                        <a:buNone/>
                        <a:tabLst/>
                        <a:defRPr/>
                      </a:pPr>
                      <a:r>
                        <a:rPr lang="en-US" sz="1000" b="0" i="0" dirty="0">
                          <a:solidFill>
                            <a:srgbClr val="343433"/>
                          </a:solidFill>
                          <a:latin typeface="Arial Narrow" panose="020B0604020202020204" pitchFamily="34" charset="0"/>
                          <a:cs typeface="Arial Narrow" panose="020B0604020202020204" pitchFamily="34" charset="0"/>
                        </a:rPr>
                        <a:t>*At lowest Expected Interest Rate for a 92 y/o with MCA of $1,249,125 or greater</a:t>
                      </a:r>
                    </a:p>
                  </a:txBody>
                  <a:tcPr marL="68580" marR="68580" marT="34290" marB="34290" anchor="ctr">
                    <a:solidFill>
                      <a:srgbClr val="DEDFDE"/>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100" b="1" kern="1200" dirty="0">
                        <a:solidFill>
                          <a:srgbClr val="4A7BA7"/>
                        </a:solidFill>
                        <a:latin typeface="Arial Narrow" panose="020B0606020202030204" pitchFamily="34" charset="0"/>
                        <a:ea typeface="+mn-ea"/>
                        <a:cs typeface="+mn-cs"/>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b="1" dirty="0">
                        <a:solidFill>
                          <a:srgbClr val="005596"/>
                        </a:solidFill>
                        <a:latin typeface="Arial Narrow" panose="020B060602020203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04580803"/>
                  </a:ext>
                </a:extLst>
              </a:tr>
            </a:tbl>
          </a:graphicData>
        </a:graphic>
      </p:graphicFrame>
    </p:spTree>
    <p:extLst>
      <p:ext uri="{BB962C8B-B14F-4D97-AF65-F5344CB8AC3E}">
        <p14:creationId xmlns:p14="http://schemas.microsoft.com/office/powerpoint/2010/main" val="1972203939"/>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2C50BC-C3AA-CB43-8268-2F6A813C5EDB}"/>
              </a:ext>
            </a:extLst>
          </p:cNvPr>
          <p:cNvSpPr/>
          <p:nvPr/>
        </p:nvSpPr>
        <p:spPr>
          <a:xfrm>
            <a:off x="1786" y="335"/>
            <a:ext cx="9142214" cy="5141491"/>
          </a:xfrm>
          <a:prstGeom prst="rect">
            <a:avLst/>
          </a:prstGeom>
          <a:solidFill>
            <a:srgbClr val="19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sp>
        <p:nvSpPr>
          <p:cNvPr id="11" name="object 4">
            <a:extLst>
              <a:ext uri="{FF2B5EF4-FFF2-40B4-BE49-F238E27FC236}">
                <a16:creationId xmlns:a16="http://schemas.microsoft.com/office/drawing/2014/main" id="{D1525857-3F02-0347-AAF5-8C4F3AD8E3E0}"/>
              </a:ext>
            </a:extLst>
          </p:cNvPr>
          <p:cNvSpPr txBox="1"/>
          <p:nvPr/>
        </p:nvSpPr>
        <p:spPr>
          <a:xfrm>
            <a:off x="2383" y="4561539"/>
            <a:ext cx="9139238" cy="136317"/>
          </a:xfrm>
          <a:prstGeom prst="rect">
            <a:avLst/>
          </a:prstGeom>
          <a:noFill/>
          <a:ln>
            <a:noFill/>
          </a:ln>
        </p:spPr>
        <p:txBody>
          <a:bodyPr vert="horz" wrap="square" lIns="0" tIns="4760" rIns="0" bIns="0" rtlCol="0">
            <a:spAutoFit/>
          </a:bodyPr>
          <a:lstStyle/>
          <a:p>
            <a:pPr marL="34259" algn="ctr">
              <a:lnSpc>
                <a:spcPts val="1125"/>
              </a:lnSpc>
            </a:pPr>
            <a:r>
              <a:rPr lang="en-US" sz="900" dirty="0">
                <a:solidFill>
                  <a:schemeClr val="bg1"/>
                </a:solidFill>
                <a:latin typeface="Arial Narrow" panose="020B0604020202020204" pitchFamily="34" charset="0"/>
                <a:cs typeface="Arial Narrow" panose="020B0604020202020204" pitchFamily="34" charset="0"/>
              </a:rPr>
              <a:t>Mutual of Omaha Mortgage, Inc. dba Mutual of Omaha Reverse Mortgage, NMLS ID 1025894. 3131 Camino Del Rio N 1100, San Diego, CA 92108. Subject to Credit Approval. </a:t>
            </a:r>
          </a:p>
        </p:txBody>
      </p:sp>
      <p:pic>
        <p:nvPicPr>
          <p:cNvPr id="12" name="Picture 11" descr="A picture containing silhouette, night sky&#10;&#10;Description automatically generated">
            <a:extLst>
              <a:ext uri="{FF2B5EF4-FFF2-40B4-BE49-F238E27FC236}">
                <a16:creationId xmlns:a16="http://schemas.microsoft.com/office/drawing/2014/main" id="{92D1DDA8-745A-7F46-917D-8F4DAC8B4EC5}"/>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295" y="-31292"/>
            <a:ext cx="2421653" cy="764876"/>
          </a:xfrm>
          <a:prstGeom prst="rect">
            <a:avLst/>
          </a:prstGeom>
        </p:spPr>
      </p:pic>
      <p:sp>
        <p:nvSpPr>
          <p:cNvPr id="3" name="Slide Number Placeholder 5">
            <a:extLst>
              <a:ext uri="{FF2B5EF4-FFF2-40B4-BE49-F238E27FC236}">
                <a16:creationId xmlns:a16="http://schemas.microsoft.com/office/drawing/2014/main" id="{37295ACA-B0FD-F2E8-743F-A32F5C3C43FD}"/>
              </a:ext>
            </a:extLst>
          </p:cNvPr>
          <p:cNvSpPr txBox="1">
            <a:spLocks/>
          </p:cNvSpPr>
          <p:nvPr/>
        </p:nvSpPr>
        <p:spPr>
          <a:xfrm>
            <a:off x="8788400" y="4860128"/>
            <a:ext cx="29726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180</a:t>
            </a:fld>
            <a:endParaRPr lang="en-US" sz="900" dirty="0">
              <a:solidFill>
                <a:schemeClr val="bg1"/>
              </a:solidFill>
              <a:latin typeface="Arial" panose="020B0604020202020204" pitchFamily="34" charset="0"/>
              <a:cs typeface="Arial" panose="020B0604020202020204" pitchFamily="34" charset="0"/>
            </a:endParaRPr>
          </a:p>
        </p:txBody>
      </p:sp>
      <p:pic>
        <p:nvPicPr>
          <p:cNvPr id="4" name="Picture 3" descr="A black and white logo&#10;&#10;AI-generated content may be incorrect.">
            <a:extLst>
              <a:ext uri="{FF2B5EF4-FFF2-40B4-BE49-F238E27FC236}">
                <a16:creationId xmlns:a16="http://schemas.microsoft.com/office/drawing/2014/main" id="{AD812B28-71A1-1643-D78C-6BD0A9E6F846}"/>
              </a:ext>
            </a:extLst>
          </p:cNvPr>
          <p:cNvPicPr>
            <a:picLocks noChangeAspect="1"/>
          </p:cNvPicPr>
          <p:nvPr/>
        </p:nvPicPr>
        <p:blipFill>
          <a:blip r:embed="rId3"/>
          <a:stretch>
            <a:fillRect/>
          </a:stretch>
        </p:blipFill>
        <p:spPr>
          <a:xfrm>
            <a:off x="2564372" y="2151286"/>
            <a:ext cx="4015255" cy="839588"/>
          </a:xfrm>
          <a:prstGeom prst="rect">
            <a:avLst/>
          </a:prstGeom>
        </p:spPr>
      </p:pic>
    </p:spTree>
    <p:extLst>
      <p:ext uri="{BB962C8B-B14F-4D97-AF65-F5344CB8AC3E}">
        <p14:creationId xmlns:p14="http://schemas.microsoft.com/office/powerpoint/2010/main" val="2549494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023E7-A72E-4945-C973-01E8A6697A3C}"/>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51480770-ED1A-09CB-04EB-5E04790E9404}"/>
              </a:ext>
            </a:extLst>
          </p:cNvPr>
          <p:cNvSpPr txBox="1">
            <a:spLocks/>
          </p:cNvSpPr>
          <p:nvPr/>
        </p:nvSpPr>
        <p:spPr>
          <a:xfrm>
            <a:off x="486451" y="0"/>
            <a:ext cx="8289995" cy="1889855"/>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What You Need</a:t>
            </a:r>
          </a:p>
          <a:p>
            <a:pPr algn="l">
              <a:lnSpc>
                <a:spcPct val="100000"/>
              </a:lnSpc>
              <a:spcBef>
                <a:spcPts val="2000"/>
              </a:spcBef>
            </a:pPr>
            <a:r>
              <a:rPr lang="en-US" dirty="0">
                <a:solidFill>
                  <a:srgbClr val="343433"/>
                </a:solidFill>
                <a:latin typeface="Arial" panose="020B0604020202020204" pitchFamily="34" charset="0"/>
                <a:cs typeface="Arial" panose="020B0604020202020204" pitchFamily="34" charset="0"/>
              </a:rPr>
              <a:t>Can the deal work? When you have a reverse lead and need numbers, you may have access to an LOS, but if you’re calling your reverse specialist…</a:t>
            </a:r>
          </a:p>
        </p:txBody>
      </p:sp>
      <p:pic>
        <p:nvPicPr>
          <p:cNvPr id="5" name="Picture 4">
            <a:extLst>
              <a:ext uri="{FF2B5EF4-FFF2-40B4-BE49-F238E27FC236}">
                <a16:creationId xmlns:a16="http://schemas.microsoft.com/office/drawing/2014/main" id="{1D2468F9-5C24-F8C9-A1D9-52E510E986BB}"/>
              </a:ext>
            </a:extLst>
          </p:cNvPr>
          <p:cNvPicPr>
            <a:picLocks noChangeAspect="1"/>
          </p:cNvPicPr>
          <p:nvPr/>
        </p:nvPicPr>
        <p:blipFill>
          <a:blip r:embed="rId3"/>
          <a:srcRect r="74247"/>
          <a:stretch>
            <a:fillRect/>
          </a:stretch>
        </p:blipFill>
        <p:spPr>
          <a:xfrm>
            <a:off x="-148319" y="-167463"/>
            <a:ext cx="395526" cy="5447081"/>
          </a:xfrm>
          <a:prstGeom prst="rect">
            <a:avLst/>
          </a:prstGeom>
        </p:spPr>
      </p:pic>
      <p:graphicFrame>
        <p:nvGraphicFramePr>
          <p:cNvPr id="6" name="Table 5">
            <a:extLst>
              <a:ext uri="{FF2B5EF4-FFF2-40B4-BE49-F238E27FC236}">
                <a16:creationId xmlns:a16="http://schemas.microsoft.com/office/drawing/2014/main" id="{2BDE4B5D-E8FC-1C2D-453D-E7151BB58ABF}"/>
              </a:ext>
            </a:extLst>
          </p:cNvPr>
          <p:cNvGraphicFramePr>
            <a:graphicFrameLocks noGrp="1"/>
          </p:cNvGraphicFramePr>
          <p:nvPr>
            <p:extLst>
              <p:ext uri="{D42A27DB-BD31-4B8C-83A1-F6EECF244321}">
                <p14:modId xmlns:p14="http://schemas.microsoft.com/office/powerpoint/2010/main" val="1835152079"/>
              </p:ext>
            </p:extLst>
          </p:nvPr>
        </p:nvGraphicFramePr>
        <p:xfrm>
          <a:off x="1078124" y="1893408"/>
          <a:ext cx="3419802" cy="1724772"/>
        </p:xfrm>
        <a:graphic>
          <a:graphicData uri="http://schemas.openxmlformats.org/drawingml/2006/table">
            <a:tbl>
              <a:tblPr firstRow="1" bandRow="1">
                <a:tableStyleId>{5C22544A-7EE6-4342-B048-85BDC9FD1C3A}</a:tableStyleId>
              </a:tblPr>
              <a:tblGrid>
                <a:gridCol w="3419802">
                  <a:extLst>
                    <a:ext uri="{9D8B030D-6E8A-4147-A177-3AD203B41FA5}">
                      <a16:colId xmlns:a16="http://schemas.microsoft.com/office/drawing/2014/main" val="3199925261"/>
                    </a:ext>
                  </a:extLst>
                </a:gridCol>
              </a:tblGrid>
              <a:tr h="810372">
                <a:tc>
                  <a:txBody>
                    <a:bodyPr/>
                    <a:lstStyle/>
                    <a:p>
                      <a:pPr algn="ctr"/>
                      <a:r>
                        <a:rPr lang="en-US" sz="1800" dirty="0">
                          <a:latin typeface="Arial" panose="020B0604020202020204" pitchFamily="34" charset="0"/>
                          <a:cs typeface="Arial" panose="020B0604020202020204" pitchFamily="34" charset="0"/>
                        </a:rPr>
                        <a:t>You Don’t Need</a:t>
                      </a:r>
                    </a:p>
                  </a:txBody>
                  <a:tcPr anchor="ctr">
                    <a:solidFill>
                      <a:srgbClr val="0E5993"/>
                    </a:solidFill>
                  </a:tcPr>
                </a:tc>
                <a:extLst>
                  <a:ext uri="{0D108BD9-81ED-4DB2-BD59-A6C34878D82A}">
                    <a16:rowId xmlns:a16="http://schemas.microsoft.com/office/drawing/2014/main" val="3932005440"/>
                  </a:ext>
                </a:extLst>
              </a:tr>
              <a:tr h="810372">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solidFill>
                            <a:srgbClr val="343433"/>
                          </a:solidFill>
                          <a:latin typeface="Arial" panose="020B0604020202020204" pitchFamily="34" charset="0"/>
                          <a:cs typeface="Arial" panose="020B0604020202020204" pitchFamily="34" charset="0"/>
                        </a:rPr>
                        <a:t>FICOs</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solidFill>
                            <a:srgbClr val="343433"/>
                          </a:solidFill>
                          <a:latin typeface="Arial" panose="020B0604020202020204" pitchFamily="34" charset="0"/>
                          <a:cs typeface="Arial" panose="020B0604020202020204" pitchFamily="34" charset="0"/>
                        </a:rPr>
                        <a:t>DTI</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solidFill>
                            <a:srgbClr val="343433"/>
                          </a:solidFill>
                          <a:latin typeface="Arial" panose="020B0604020202020204" pitchFamily="34" charset="0"/>
                          <a:cs typeface="Arial" panose="020B0604020202020204" pitchFamily="34" charset="0"/>
                        </a:rPr>
                        <a:t>LTV</a:t>
                      </a:r>
                    </a:p>
                  </a:txBody>
                  <a:tcPr anchor="ctr">
                    <a:solidFill>
                      <a:srgbClr val="DEDFDE"/>
                    </a:solidFill>
                  </a:tcPr>
                </a:tc>
                <a:extLst>
                  <a:ext uri="{0D108BD9-81ED-4DB2-BD59-A6C34878D82A}">
                    <a16:rowId xmlns:a16="http://schemas.microsoft.com/office/drawing/2014/main" val="3504088944"/>
                  </a:ext>
                </a:extLst>
              </a:tr>
            </a:tbl>
          </a:graphicData>
        </a:graphic>
      </p:graphicFrame>
      <p:graphicFrame>
        <p:nvGraphicFramePr>
          <p:cNvPr id="8" name="Table 7">
            <a:extLst>
              <a:ext uri="{FF2B5EF4-FFF2-40B4-BE49-F238E27FC236}">
                <a16:creationId xmlns:a16="http://schemas.microsoft.com/office/drawing/2014/main" id="{4CC20D0A-600C-879C-DB91-4E80B6CBCADF}"/>
              </a:ext>
            </a:extLst>
          </p:cNvPr>
          <p:cNvGraphicFramePr>
            <a:graphicFrameLocks noGrp="1"/>
          </p:cNvGraphicFramePr>
          <p:nvPr>
            <p:extLst>
              <p:ext uri="{D42A27DB-BD31-4B8C-83A1-F6EECF244321}">
                <p14:modId xmlns:p14="http://schemas.microsoft.com/office/powerpoint/2010/main" val="3053724888"/>
              </p:ext>
            </p:extLst>
          </p:nvPr>
        </p:nvGraphicFramePr>
        <p:xfrm>
          <a:off x="4816407" y="1893408"/>
          <a:ext cx="3419802" cy="1724772"/>
        </p:xfrm>
        <a:graphic>
          <a:graphicData uri="http://schemas.openxmlformats.org/drawingml/2006/table">
            <a:tbl>
              <a:tblPr firstRow="1" bandRow="1">
                <a:tableStyleId>{5C22544A-7EE6-4342-B048-85BDC9FD1C3A}</a:tableStyleId>
              </a:tblPr>
              <a:tblGrid>
                <a:gridCol w="3419802">
                  <a:extLst>
                    <a:ext uri="{9D8B030D-6E8A-4147-A177-3AD203B41FA5}">
                      <a16:colId xmlns:a16="http://schemas.microsoft.com/office/drawing/2014/main" val="3199925261"/>
                    </a:ext>
                  </a:extLst>
                </a:gridCol>
              </a:tblGrid>
              <a:tr h="810372">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You Do Need</a:t>
                      </a:r>
                    </a:p>
                  </a:txBody>
                  <a:tcPr anchor="ctr">
                    <a:solidFill>
                      <a:srgbClr val="0E5993"/>
                    </a:solidFill>
                  </a:tcPr>
                </a:tc>
                <a:extLst>
                  <a:ext uri="{0D108BD9-81ED-4DB2-BD59-A6C34878D82A}">
                    <a16:rowId xmlns:a16="http://schemas.microsoft.com/office/drawing/2014/main" val="3932005440"/>
                  </a:ext>
                </a:extLst>
              </a:tr>
              <a:tr h="810372">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solidFill>
                            <a:srgbClr val="343433"/>
                          </a:solidFill>
                          <a:latin typeface="Arial" panose="020B0604020202020204" pitchFamily="34" charset="0"/>
                          <a:cs typeface="Arial" panose="020B0604020202020204" pitchFamily="34" charset="0"/>
                        </a:rPr>
                        <a:t>Youngest borrower age</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solidFill>
                            <a:srgbClr val="343433"/>
                          </a:solidFill>
                          <a:latin typeface="Arial" panose="020B0604020202020204" pitchFamily="34" charset="0"/>
                          <a:cs typeface="Arial" panose="020B0604020202020204" pitchFamily="34" charset="0"/>
                        </a:rPr>
                        <a:t>Estimated home value</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solidFill>
                            <a:srgbClr val="343433"/>
                          </a:solidFill>
                          <a:latin typeface="Arial" panose="020B0604020202020204" pitchFamily="34" charset="0"/>
                          <a:cs typeface="Arial" panose="020B0604020202020204" pitchFamily="34" charset="0"/>
                        </a:rPr>
                        <a:t>Payoff amount</a:t>
                      </a:r>
                    </a:p>
                  </a:txBody>
                  <a:tcPr anchor="ctr">
                    <a:solidFill>
                      <a:srgbClr val="DEDFDE"/>
                    </a:solidFill>
                  </a:tcPr>
                </a:tc>
                <a:extLst>
                  <a:ext uri="{0D108BD9-81ED-4DB2-BD59-A6C34878D82A}">
                    <a16:rowId xmlns:a16="http://schemas.microsoft.com/office/drawing/2014/main" val="3504088944"/>
                  </a:ext>
                </a:extLst>
              </a:tr>
            </a:tbl>
          </a:graphicData>
        </a:graphic>
      </p:graphicFrame>
      <p:sp>
        <p:nvSpPr>
          <p:cNvPr id="9" name="Content Placeholder 5">
            <a:extLst>
              <a:ext uri="{FF2B5EF4-FFF2-40B4-BE49-F238E27FC236}">
                <a16:creationId xmlns:a16="http://schemas.microsoft.com/office/drawing/2014/main" id="{F80B37D3-13CC-0B04-2DBA-FAA4C679364C}"/>
              </a:ext>
            </a:extLst>
          </p:cNvPr>
          <p:cNvSpPr txBox="1">
            <a:spLocks/>
          </p:cNvSpPr>
          <p:nvPr/>
        </p:nvSpPr>
        <p:spPr>
          <a:xfrm>
            <a:off x="486452" y="3621733"/>
            <a:ext cx="7839670" cy="847791"/>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Look at the credit report or ask about late payments. This will provide insight into whether a set aside for taxes and insurance may be needed.</a:t>
            </a:r>
          </a:p>
        </p:txBody>
      </p:sp>
      <p:pic>
        <p:nvPicPr>
          <p:cNvPr id="11" name="Picture 10" descr="A group of different colored rectangles&#10;&#10;AI-generated content may be incorrect.">
            <a:extLst>
              <a:ext uri="{FF2B5EF4-FFF2-40B4-BE49-F238E27FC236}">
                <a16:creationId xmlns:a16="http://schemas.microsoft.com/office/drawing/2014/main" id="{CB6CDFBA-C303-879A-29E5-CF6B6E29F46B}"/>
              </a:ext>
            </a:extLst>
          </p:cNvPr>
          <p:cNvPicPr>
            <a:picLocks noChangeAspect="1"/>
          </p:cNvPicPr>
          <p:nvPr/>
        </p:nvPicPr>
        <p:blipFill>
          <a:blip r:embed="rId4"/>
          <a:srcRect l="3008" t="52027" r="51202" b="31009"/>
          <a:stretch>
            <a:fillRect/>
          </a:stretch>
        </p:blipFill>
        <p:spPr>
          <a:xfrm>
            <a:off x="4767134" y="199607"/>
            <a:ext cx="3558988" cy="741679"/>
          </a:xfrm>
          <a:prstGeom prst="rect">
            <a:avLst/>
          </a:prstGeom>
        </p:spPr>
      </p:pic>
      <p:sp>
        <p:nvSpPr>
          <p:cNvPr id="12" name="Content Placeholder 5">
            <a:extLst>
              <a:ext uri="{FF2B5EF4-FFF2-40B4-BE49-F238E27FC236}">
                <a16:creationId xmlns:a16="http://schemas.microsoft.com/office/drawing/2014/main" id="{F8C8553D-5401-D885-BD85-0D2CB8B9E763}"/>
              </a:ext>
            </a:extLst>
          </p:cNvPr>
          <p:cNvSpPr txBox="1">
            <a:spLocks/>
          </p:cNvSpPr>
          <p:nvPr/>
        </p:nvSpPr>
        <p:spPr>
          <a:xfrm>
            <a:off x="4836727" y="196054"/>
            <a:ext cx="3419802" cy="633514"/>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500"/>
              </a:spcBef>
            </a:pPr>
            <a:r>
              <a:rPr lang="en-US" sz="1400" b="1" dirty="0">
                <a:solidFill>
                  <a:schemeClr val="bg1"/>
                </a:solidFill>
                <a:latin typeface="Arial" panose="020B0604020202020204" pitchFamily="34" charset="0"/>
                <a:cs typeface="Arial" panose="020B0604020202020204" pitchFamily="34" charset="0"/>
              </a:rPr>
              <a:t>Subtract 30 to 35 from the youngest borrower’s age!</a:t>
            </a:r>
          </a:p>
        </p:txBody>
      </p:sp>
    </p:spTree>
    <p:extLst>
      <p:ext uri="{BB962C8B-B14F-4D97-AF65-F5344CB8AC3E}">
        <p14:creationId xmlns:p14="http://schemas.microsoft.com/office/powerpoint/2010/main" val="2706795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29F0D5E-B6DB-9533-E912-8DB1344431E8}"/>
              </a:ext>
            </a:extLst>
          </p:cNvPr>
          <p:cNvSpPr/>
          <p:nvPr/>
        </p:nvSpPr>
        <p:spPr>
          <a:xfrm>
            <a:off x="1786" y="335"/>
            <a:ext cx="9142214" cy="5143165"/>
          </a:xfrm>
          <a:prstGeom prst="rect">
            <a:avLst/>
          </a:prstGeom>
          <a:solidFill>
            <a:srgbClr val="F2F2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pic>
        <p:nvPicPr>
          <p:cNvPr id="5" name="Picture 4">
            <a:extLst>
              <a:ext uri="{FF2B5EF4-FFF2-40B4-BE49-F238E27FC236}">
                <a16:creationId xmlns:a16="http://schemas.microsoft.com/office/drawing/2014/main" id="{6AE5AFA7-8001-6609-1D66-F1D61654D93B}"/>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F62888BA-C0B9-39E4-64C4-2B7F27FFB779}"/>
              </a:ext>
            </a:extLst>
          </p:cNvPr>
          <p:cNvSpPr txBox="1">
            <a:spLocks/>
          </p:cNvSpPr>
          <p:nvPr/>
        </p:nvSpPr>
        <p:spPr>
          <a:xfrm>
            <a:off x="2811294" y="1"/>
            <a:ext cx="5496127"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600" b="1" dirty="0">
                <a:solidFill>
                  <a:srgbClr val="0E5993"/>
                </a:solidFill>
                <a:latin typeface="Arial Black" panose="020B0604020202020204" pitchFamily="34" charset="0"/>
                <a:cs typeface="Arial Black" panose="020B0604020202020204" pitchFamily="34" charset="0"/>
              </a:rPr>
              <a:t>Webinar Housekeeping</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Questions may be entered into the chat or Q&amp;A box</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Please mute yourself unless asking a question</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Two short breaks will be scheduled as appropriate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 50-question test will be sent to all participants after the session’s conclusion</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 passing score of 75% is required to receive your certification</a:t>
            </a:r>
          </a:p>
        </p:txBody>
      </p:sp>
      <p:pic>
        <p:nvPicPr>
          <p:cNvPr id="4" name="Picture 3" descr="A yellow and white ribbon with a star&#10;&#10;AI-generated content may be incorrect.">
            <a:extLst>
              <a:ext uri="{FF2B5EF4-FFF2-40B4-BE49-F238E27FC236}">
                <a16:creationId xmlns:a16="http://schemas.microsoft.com/office/drawing/2014/main" id="{92C81A74-4F58-3B7F-8AED-21B8E1611BBF}"/>
              </a:ext>
            </a:extLst>
          </p:cNvPr>
          <p:cNvPicPr>
            <a:picLocks noChangeAspect="1"/>
          </p:cNvPicPr>
          <p:nvPr/>
        </p:nvPicPr>
        <p:blipFill>
          <a:blip r:embed="rId4"/>
          <a:stretch>
            <a:fillRect/>
          </a:stretch>
        </p:blipFill>
        <p:spPr>
          <a:xfrm>
            <a:off x="12369" y="1091269"/>
            <a:ext cx="2929615" cy="2929615"/>
          </a:xfrm>
          <a:prstGeom prst="rect">
            <a:avLst/>
          </a:prstGeom>
        </p:spPr>
      </p:pic>
    </p:spTree>
    <p:extLst>
      <p:ext uri="{BB962C8B-B14F-4D97-AF65-F5344CB8AC3E}">
        <p14:creationId xmlns:p14="http://schemas.microsoft.com/office/powerpoint/2010/main" val="3643252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793CD-E823-8BC6-28B5-38E5F46EBA3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6FE4325-E0C0-3B60-4F20-3D08E8C8C367}"/>
              </a:ext>
            </a:extLst>
          </p:cNvPr>
          <p:cNvSpPr/>
          <p:nvPr/>
        </p:nvSpPr>
        <p:spPr>
          <a:xfrm>
            <a:off x="6898888" y="4401015"/>
            <a:ext cx="2022088"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F7E01F2E-8BCA-B325-1CCC-779D0460C7A5}"/>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CAA32DB3-6996-78F5-EB34-DC367F8D55D9}"/>
                </a:ext>
              </a:extLst>
            </p:cNvPr>
            <p:cNvSpPr/>
            <p:nvPr/>
          </p:nvSpPr>
          <p:spPr>
            <a:xfrm>
              <a:off x="0" y="1"/>
              <a:ext cx="3303037"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53D46E5C-9C23-09E9-CFFC-2A174165FF60}"/>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a:ln>
              <a:noFill/>
            </a:ln>
          </p:spPr>
        </p:pic>
      </p:grpSp>
      <p:sp>
        <p:nvSpPr>
          <p:cNvPr id="2" name="Content Placeholder 1">
            <a:extLst>
              <a:ext uri="{FF2B5EF4-FFF2-40B4-BE49-F238E27FC236}">
                <a16:creationId xmlns:a16="http://schemas.microsoft.com/office/drawing/2014/main" id="{40B4B7DB-A0E3-D04F-9246-C387224DB847}"/>
              </a:ext>
            </a:extLst>
          </p:cNvPr>
          <p:cNvSpPr txBox="1">
            <a:spLocks/>
          </p:cNvSpPr>
          <p:nvPr/>
        </p:nvSpPr>
        <p:spPr>
          <a:xfrm>
            <a:off x="447318" y="0"/>
            <a:ext cx="2377042"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Mortgage Terms</a:t>
            </a:r>
            <a:endParaRPr lang="en-US" sz="2400" dirty="0">
              <a:solidFill>
                <a:srgbClr val="343433"/>
              </a:solidFill>
              <a:latin typeface="Arial" panose="020B0604020202020204" pitchFamily="34" charset="0"/>
              <a:cs typeface="Arial" panose="020B0604020202020204" pitchFamily="34" charset="0"/>
            </a:endParaRPr>
          </a:p>
        </p:txBody>
      </p:sp>
      <p:graphicFrame>
        <p:nvGraphicFramePr>
          <p:cNvPr id="12" name="Content Placeholder 4">
            <a:extLst>
              <a:ext uri="{FF2B5EF4-FFF2-40B4-BE49-F238E27FC236}">
                <a16:creationId xmlns:a16="http://schemas.microsoft.com/office/drawing/2014/main" id="{5529E77E-8C5E-0AA0-D0C7-6C88A255AE32}"/>
              </a:ext>
            </a:extLst>
          </p:cNvPr>
          <p:cNvGraphicFramePr>
            <a:graphicFrameLocks noGrp="1"/>
          </p:cNvGraphicFramePr>
          <p:nvPr>
            <p:ph idx="1"/>
            <p:extLst>
              <p:ext uri="{D42A27DB-BD31-4B8C-83A1-F6EECF244321}">
                <p14:modId xmlns:p14="http://schemas.microsoft.com/office/powerpoint/2010/main" val="2264151668"/>
              </p:ext>
            </p:extLst>
          </p:nvPr>
        </p:nvGraphicFramePr>
        <p:xfrm>
          <a:off x="3618402" y="514350"/>
          <a:ext cx="5159560" cy="4114800"/>
        </p:xfrm>
        <a:graphic>
          <a:graphicData uri="http://schemas.openxmlformats.org/drawingml/2006/table">
            <a:tbl>
              <a:tblPr firstCol="1" bandRow="1">
                <a:tableStyleId>{5C22544A-7EE6-4342-B048-85BDC9FD1C3A}</a:tableStyleId>
              </a:tblPr>
              <a:tblGrid>
                <a:gridCol w="3117272">
                  <a:extLst>
                    <a:ext uri="{9D8B030D-6E8A-4147-A177-3AD203B41FA5}">
                      <a16:colId xmlns:a16="http://schemas.microsoft.com/office/drawing/2014/main" val="4234619535"/>
                    </a:ext>
                  </a:extLst>
                </a:gridCol>
                <a:gridCol w="2042288">
                  <a:extLst>
                    <a:ext uri="{9D8B030D-6E8A-4147-A177-3AD203B41FA5}">
                      <a16:colId xmlns:a16="http://schemas.microsoft.com/office/drawing/2014/main" val="1252933146"/>
                    </a:ext>
                  </a:extLst>
                </a:gridCol>
              </a:tblGrid>
              <a:tr h="274320">
                <a:tc>
                  <a:txBody>
                    <a:bodyPr/>
                    <a:lstStyle/>
                    <a:p>
                      <a:pPr marL="0" marR="0" algn="l">
                        <a:spcBef>
                          <a:spcPts val="0"/>
                        </a:spcBef>
                        <a:spcAft>
                          <a:spcPts val="0"/>
                        </a:spcAft>
                      </a:pPr>
                      <a:r>
                        <a:rPr lang="en-US" sz="1200" b="1" spc="-20" dirty="0">
                          <a:solidFill>
                            <a:srgbClr val="FFFFFF"/>
                          </a:solidFill>
                          <a:effectLst/>
                          <a:latin typeface="Arial" panose="020B0604020202020204" pitchFamily="34" charset="0"/>
                          <a:ea typeface="WhitneyCondensed"/>
                          <a:cs typeface="Arial" panose="020B0604020202020204" pitchFamily="34" charset="0"/>
                        </a:rPr>
                        <a:t>REVERSE </a:t>
                      </a:r>
                      <a:endParaRPr lang="en-US" sz="1200" b="1" dirty="0">
                        <a:solidFill>
                          <a:srgbClr val="FFFFFF"/>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195993"/>
                    </a:solidFill>
                  </a:tcPr>
                </a:tc>
                <a:tc>
                  <a:txBody>
                    <a:bodyPr/>
                    <a:lstStyle/>
                    <a:p>
                      <a:pPr marL="0" marR="0" algn="l">
                        <a:spcBef>
                          <a:spcPts val="0"/>
                        </a:spcBef>
                        <a:spcAft>
                          <a:spcPts val="0"/>
                        </a:spcAft>
                      </a:pPr>
                      <a:r>
                        <a:rPr lang="en-US" sz="1200" b="1" spc="-20" dirty="0">
                          <a:solidFill>
                            <a:srgbClr val="FFFFFF"/>
                          </a:solidFill>
                          <a:effectLst/>
                          <a:latin typeface="Arial" panose="020B0604020202020204" pitchFamily="34" charset="0"/>
                          <a:cs typeface="Arial" panose="020B0604020202020204" pitchFamily="34" charset="0"/>
                        </a:rPr>
                        <a:t>FORWARD</a:t>
                      </a:r>
                      <a:endParaRPr lang="en-US" sz="1200" b="1" dirty="0">
                        <a:solidFill>
                          <a:srgbClr val="FFFFFF"/>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195993"/>
                    </a:solidFill>
                  </a:tcPr>
                </a:tc>
                <a:extLst>
                  <a:ext uri="{0D108BD9-81ED-4DB2-BD59-A6C34878D82A}">
                    <a16:rowId xmlns:a16="http://schemas.microsoft.com/office/drawing/2014/main" val="46121020"/>
                  </a:ext>
                </a:extLst>
              </a:tr>
              <a:tr h="274320">
                <a:tc>
                  <a:txBody>
                    <a:bodyPr/>
                    <a:lstStyle/>
                    <a:p>
                      <a:pPr marL="0" marR="0" algn="l">
                        <a:spcBef>
                          <a:spcPts val="0"/>
                        </a:spcBef>
                        <a:spcAft>
                          <a:spcPts val="0"/>
                        </a:spcAft>
                      </a:pPr>
                      <a:r>
                        <a:rPr lang="en-US" sz="1050" b="1" spc="-20" dirty="0">
                          <a:solidFill>
                            <a:srgbClr val="343433"/>
                          </a:solidFill>
                          <a:effectLst/>
                          <a:latin typeface="Arial" panose="020B0604020202020204" pitchFamily="34" charset="0"/>
                          <a:cs typeface="Arial" panose="020B0604020202020204" pitchFamily="34" charset="0"/>
                        </a:rPr>
                        <a:t>Margin/Rate</a:t>
                      </a:r>
                      <a:endParaRPr lang="en-US" sz="1050" b="1"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DEDFDE"/>
                    </a:solidFill>
                  </a:tcPr>
                </a:tc>
                <a:tc>
                  <a:txBody>
                    <a:bodyPr/>
                    <a:lstStyle/>
                    <a:p>
                      <a:pPr marL="0" marR="0" algn="l">
                        <a:spcBef>
                          <a:spcPts val="0"/>
                        </a:spcBef>
                        <a:spcAft>
                          <a:spcPts val="0"/>
                        </a:spcAft>
                      </a:pPr>
                      <a:r>
                        <a:rPr lang="en-US" sz="1050" b="0" spc="-20" dirty="0">
                          <a:solidFill>
                            <a:srgbClr val="343433"/>
                          </a:solidFill>
                          <a:effectLst/>
                          <a:latin typeface="Arial" panose="020B0604020202020204" pitchFamily="34" charset="0"/>
                          <a:cs typeface="Arial" panose="020B0604020202020204" pitchFamily="34" charset="0"/>
                        </a:rPr>
                        <a:t>Margin/Rate</a:t>
                      </a:r>
                      <a:endParaRPr lang="en-US" sz="1050" b="0"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F2F2F1"/>
                    </a:solidFill>
                  </a:tcPr>
                </a:tc>
                <a:extLst>
                  <a:ext uri="{0D108BD9-81ED-4DB2-BD59-A6C34878D82A}">
                    <a16:rowId xmlns:a16="http://schemas.microsoft.com/office/drawing/2014/main" val="421972503"/>
                  </a:ext>
                </a:extLst>
              </a:tr>
              <a:tr h="274320">
                <a:tc>
                  <a:txBody>
                    <a:bodyPr/>
                    <a:lstStyle/>
                    <a:p>
                      <a:pPr marL="0" marR="0" algn="l">
                        <a:spcBef>
                          <a:spcPts val="0"/>
                        </a:spcBef>
                        <a:spcAft>
                          <a:spcPts val="0"/>
                        </a:spcAft>
                      </a:pPr>
                      <a:r>
                        <a:rPr lang="en-US" sz="1050" b="1" spc="-20" dirty="0">
                          <a:solidFill>
                            <a:srgbClr val="343433"/>
                          </a:solidFill>
                          <a:effectLst/>
                          <a:latin typeface="Arial" panose="020B0604020202020204" pitchFamily="34" charset="0"/>
                          <a:cs typeface="Arial" panose="020B0604020202020204" pitchFamily="34" charset="0"/>
                        </a:rPr>
                        <a:t>Expected/ Initial Rate</a:t>
                      </a:r>
                      <a:endParaRPr lang="en-US" sz="1050" b="1"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DEDFDE"/>
                    </a:solidFill>
                  </a:tcPr>
                </a:tc>
                <a:tc>
                  <a:txBody>
                    <a:bodyPr/>
                    <a:lstStyle/>
                    <a:p>
                      <a:pPr marL="0" marR="0" algn="l">
                        <a:spcBef>
                          <a:spcPts val="0"/>
                        </a:spcBef>
                        <a:spcAft>
                          <a:spcPts val="0"/>
                        </a:spcAft>
                      </a:pPr>
                      <a:r>
                        <a:rPr lang="en-US" sz="1050" b="0" spc="-20" dirty="0">
                          <a:solidFill>
                            <a:srgbClr val="343433"/>
                          </a:solidFill>
                          <a:effectLst/>
                          <a:latin typeface="Arial" panose="020B0604020202020204" pitchFamily="34" charset="0"/>
                          <a:cs typeface="Arial" panose="020B0604020202020204" pitchFamily="34" charset="0"/>
                        </a:rPr>
                        <a:t>Interest Rate</a:t>
                      </a:r>
                      <a:endParaRPr lang="en-US" sz="1050" b="0"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F2F2F1"/>
                    </a:solidFill>
                  </a:tcPr>
                </a:tc>
                <a:extLst>
                  <a:ext uri="{0D108BD9-81ED-4DB2-BD59-A6C34878D82A}">
                    <a16:rowId xmlns:a16="http://schemas.microsoft.com/office/drawing/2014/main" val="830026177"/>
                  </a:ext>
                </a:extLst>
              </a:tr>
              <a:tr h="274320">
                <a:tc>
                  <a:txBody>
                    <a:bodyPr/>
                    <a:lstStyle/>
                    <a:p>
                      <a:pPr marL="0" marR="0" algn="l">
                        <a:spcBef>
                          <a:spcPts val="0"/>
                        </a:spcBef>
                        <a:spcAft>
                          <a:spcPts val="0"/>
                        </a:spcAft>
                      </a:pPr>
                      <a:r>
                        <a:rPr lang="en-US" sz="1050" b="1" spc="-20" dirty="0">
                          <a:solidFill>
                            <a:srgbClr val="343433"/>
                          </a:solidFill>
                          <a:effectLst/>
                          <a:latin typeface="Arial" panose="020B0604020202020204" pitchFamily="34" charset="0"/>
                          <a:cs typeface="Arial" panose="020B0604020202020204" pitchFamily="34" charset="0"/>
                        </a:rPr>
                        <a:t>Interest Rate Cap</a:t>
                      </a:r>
                      <a:endParaRPr lang="en-US" sz="1050" b="1"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DEDFDE"/>
                    </a:solidFill>
                  </a:tcPr>
                </a:tc>
                <a:tc>
                  <a:txBody>
                    <a:bodyPr/>
                    <a:lstStyle/>
                    <a:p>
                      <a:pPr marL="0" marR="0" algn="l">
                        <a:spcBef>
                          <a:spcPts val="0"/>
                        </a:spcBef>
                        <a:spcAft>
                          <a:spcPts val="0"/>
                        </a:spcAft>
                      </a:pPr>
                      <a:r>
                        <a:rPr lang="en-US" sz="1050" b="0" spc="-20" dirty="0">
                          <a:solidFill>
                            <a:srgbClr val="343433"/>
                          </a:solidFill>
                          <a:effectLst/>
                          <a:latin typeface="Arial" panose="020B0604020202020204" pitchFamily="34" charset="0"/>
                          <a:cs typeface="Arial" panose="020B0604020202020204" pitchFamily="34" charset="0"/>
                        </a:rPr>
                        <a:t>Rate Cap (ARMs/HELOCs)</a:t>
                      </a:r>
                      <a:endParaRPr lang="en-US" sz="1050" b="0"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F2F2F1"/>
                    </a:solidFill>
                  </a:tcPr>
                </a:tc>
                <a:extLst>
                  <a:ext uri="{0D108BD9-81ED-4DB2-BD59-A6C34878D82A}">
                    <a16:rowId xmlns:a16="http://schemas.microsoft.com/office/drawing/2014/main" val="3549955653"/>
                  </a:ext>
                </a:extLst>
              </a:tr>
              <a:tr h="274320">
                <a:tc>
                  <a:txBody>
                    <a:bodyPr/>
                    <a:lstStyle/>
                    <a:p>
                      <a:pPr marL="0" marR="0" algn="l">
                        <a:spcBef>
                          <a:spcPts val="0"/>
                        </a:spcBef>
                        <a:spcAft>
                          <a:spcPts val="0"/>
                        </a:spcAft>
                      </a:pPr>
                      <a:r>
                        <a:rPr lang="en-US" sz="1050" b="1" spc="-20" dirty="0">
                          <a:solidFill>
                            <a:srgbClr val="343433"/>
                          </a:solidFill>
                          <a:effectLst/>
                          <a:latin typeface="Arial" panose="020B0604020202020204" pitchFamily="34" charset="0"/>
                          <a:cs typeface="Arial" panose="020B0604020202020204" pitchFamily="34" charset="0"/>
                        </a:rPr>
                        <a:t>Mortgage Insurance Premium (MIP) (HECM only)</a:t>
                      </a:r>
                      <a:endParaRPr lang="en-US" sz="1050" b="1"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DEDFDE"/>
                    </a:solidFill>
                  </a:tcPr>
                </a:tc>
                <a:tc>
                  <a:txBody>
                    <a:bodyPr/>
                    <a:lstStyle/>
                    <a:p>
                      <a:pPr marL="0" marR="0" algn="l">
                        <a:spcBef>
                          <a:spcPts val="0"/>
                        </a:spcBef>
                        <a:spcAft>
                          <a:spcPts val="0"/>
                        </a:spcAft>
                      </a:pPr>
                      <a:r>
                        <a:rPr lang="en-US" sz="1050" b="0" spc="-20" dirty="0">
                          <a:solidFill>
                            <a:srgbClr val="343433"/>
                          </a:solidFill>
                          <a:effectLst/>
                          <a:latin typeface="Arial" panose="020B0604020202020204" pitchFamily="34" charset="0"/>
                          <a:cs typeface="Arial" panose="020B0604020202020204" pitchFamily="34" charset="0"/>
                        </a:rPr>
                        <a:t>Mortgage Insurance (FHA loans)</a:t>
                      </a:r>
                      <a:endParaRPr lang="en-US" sz="1050" b="0"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F2F2F1"/>
                    </a:solidFill>
                  </a:tcPr>
                </a:tc>
                <a:extLst>
                  <a:ext uri="{0D108BD9-81ED-4DB2-BD59-A6C34878D82A}">
                    <a16:rowId xmlns:a16="http://schemas.microsoft.com/office/drawing/2014/main" val="614272114"/>
                  </a:ext>
                </a:extLst>
              </a:tr>
              <a:tr h="274320">
                <a:tc>
                  <a:txBody>
                    <a:bodyPr/>
                    <a:lstStyle/>
                    <a:p>
                      <a:pPr marL="0" marR="0" algn="l">
                        <a:spcBef>
                          <a:spcPts val="0"/>
                        </a:spcBef>
                        <a:spcAft>
                          <a:spcPts val="0"/>
                        </a:spcAft>
                      </a:pPr>
                      <a:r>
                        <a:rPr lang="en-US" sz="1050" b="1" spc="-20" dirty="0">
                          <a:solidFill>
                            <a:srgbClr val="343433"/>
                          </a:solidFill>
                          <a:effectLst/>
                          <a:latin typeface="Arial" panose="020B0604020202020204" pitchFamily="34" charset="0"/>
                          <a:cs typeface="Arial" panose="020B0604020202020204" pitchFamily="34" charset="0"/>
                        </a:rPr>
                        <a:t>Maximum Claim Amount (MCA)</a:t>
                      </a:r>
                      <a:endParaRPr lang="en-US" sz="1050" b="1"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DEDFDE"/>
                    </a:solidFill>
                  </a:tcPr>
                </a:tc>
                <a:tc>
                  <a:txBody>
                    <a:bodyPr/>
                    <a:lstStyle/>
                    <a:p>
                      <a:pPr marL="0" marR="0" algn="l">
                        <a:spcBef>
                          <a:spcPts val="0"/>
                        </a:spcBef>
                        <a:spcAft>
                          <a:spcPts val="0"/>
                        </a:spcAft>
                      </a:pPr>
                      <a:r>
                        <a:rPr lang="en-US" sz="1050" b="0" spc="-20" dirty="0">
                          <a:solidFill>
                            <a:srgbClr val="343433"/>
                          </a:solidFill>
                          <a:effectLst/>
                          <a:latin typeface="Arial" panose="020B0604020202020204" pitchFamily="34" charset="0"/>
                          <a:cs typeface="Arial" panose="020B0604020202020204" pitchFamily="34" charset="0"/>
                        </a:rPr>
                        <a:t>Appraised Value</a:t>
                      </a:r>
                      <a:endParaRPr lang="en-US" sz="1050" b="0"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F2F2F1"/>
                    </a:solidFill>
                  </a:tcPr>
                </a:tc>
                <a:extLst>
                  <a:ext uri="{0D108BD9-81ED-4DB2-BD59-A6C34878D82A}">
                    <a16:rowId xmlns:a16="http://schemas.microsoft.com/office/drawing/2014/main" val="1941060011"/>
                  </a:ext>
                </a:extLst>
              </a:tr>
              <a:tr h="274320">
                <a:tc>
                  <a:txBody>
                    <a:bodyPr/>
                    <a:lstStyle/>
                    <a:p>
                      <a:pPr marL="0" marR="0" algn="l">
                        <a:spcBef>
                          <a:spcPts val="0"/>
                        </a:spcBef>
                        <a:spcAft>
                          <a:spcPts val="0"/>
                        </a:spcAft>
                      </a:pPr>
                      <a:r>
                        <a:rPr lang="en-US" sz="1050" b="1" spc="-20" dirty="0">
                          <a:solidFill>
                            <a:srgbClr val="343433"/>
                          </a:solidFill>
                          <a:effectLst/>
                          <a:latin typeface="Arial" panose="020B0604020202020204" pitchFamily="34" charset="0"/>
                          <a:cs typeface="Arial" panose="020B0604020202020204" pitchFamily="34" charset="0"/>
                        </a:rPr>
                        <a:t>Principal Limit</a:t>
                      </a:r>
                      <a:endParaRPr lang="en-US" sz="1050" b="1"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DEDFDE"/>
                    </a:solidFill>
                  </a:tcPr>
                </a:tc>
                <a:tc>
                  <a:txBody>
                    <a:bodyPr/>
                    <a:lstStyle/>
                    <a:p>
                      <a:pPr marL="0" marR="0" algn="l">
                        <a:spcBef>
                          <a:spcPts val="0"/>
                        </a:spcBef>
                        <a:spcAft>
                          <a:spcPts val="0"/>
                        </a:spcAft>
                      </a:pPr>
                      <a:r>
                        <a:rPr lang="en-US" sz="1050" b="0" spc="-20" dirty="0">
                          <a:solidFill>
                            <a:srgbClr val="343433"/>
                          </a:solidFill>
                          <a:effectLst/>
                          <a:latin typeface="Arial" panose="020B0604020202020204" pitchFamily="34" charset="0"/>
                          <a:cs typeface="Arial" panose="020B0604020202020204" pitchFamily="34" charset="0"/>
                        </a:rPr>
                        <a:t>Maximum Loan Amount or LTV</a:t>
                      </a:r>
                      <a:endParaRPr lang="en-US" sz="1050" b="0"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F2F2F1"/>
                    </a:solidFill>
                  </a:tcPr>
                </a:tc>
                <a:extLst>
                  <a:ext uri="{0D108BD9-81ED-4DB2-BD59-A6C34878D82A}">
                    <a16:rowId xmlns:a16="http://schemas.microsoft.com/office/drawing/2014/main" val="1221013576"/>
                  </a:ext>
                </a:extLst>
              </a:tr>
              <a:tr h="274320">
                <a:tc>
                  <a:txBody>
                    <a:bodyPr/>
                    <a:lstStyle/>
                    <a:p>
                      <a:pPr marL="0" marR="0" algn="l">
                        <a:spcBef>
                          <a:spcPts val="0"/>
                        </a:spcBef>
                        <a:spcAft>
                          <a:spcPts val="0"/>
                        </a:spcAft>
                      </a:pPr>
                      <a:r>
                        <a:rPr lang="en-US" sz="1050" b="1" spc="-20" dirty="0">
                          <a:solidFill>
                            <a:srgbClr val="343433"/>
                          </a:solidFill>
                          <a:effectLst/>
                          <a:latin typeface="Arial" panose="020B0604020202020204" pitchFamily="34" charset="0"/>
                          <a:cs typeface="Arial" panose="020B0604020202020204" pitchFamily="34" charset="0"/>
                        </a:rPr>
                        <a:t>Origination Fee</a:t>
                      </a:r>
                      <a:endParaRPr lang="en-US" sz="1050" b="1"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DEDFDE"/>
                    </a:solidFill>
                  </a:tcPr>
                </a:tc>
                <a:tc>
                  <a:txBody>
                    <a:bodyPr/>
                    <a:lstStyle/>
                    <a:p>
                      <a:pPr marL="0" marR="0" algn="l">
                        <a:spcBef>
                          <a:spcPts val="0"/>
                        </a:spcBef>
                        <a:spcAft>
                          <a:spcPts val="0"/>
                        </a:spcAft>
                      </a:pPr>
                      <a:r>
                        <a:rPr lang="en-US" sz="1050" b="0" spc="-20" dirty="0">
                          <a:solidFill>
                            <a:srgbClr val="343433"/>
                          </a:solidFill>
                          <a:effectLst/>
                          <a:latin typeface="Arial" panose="020B0604020202020204" pitchFamily="34" charset="0"/>
                          <a:cs typeface="Arial" panose="020B0604020202020204" pitchFamily="34" charset="0"/>
                        </a:rPr>
                        <a:t>Origination Fee, Application Fee</a:t>
                      </a:r>
                      <a:endParaRPr lang="en-US" sz="1050" b="0"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F2F2F1"/>
                    </a:solidFill>
                  </a:tcPr>
                </a:tc>
                <a:extLst>
                  <a:ext uri="{0D108BD9-81ED-4DB2-BD59-A6C34878D82A}">
                    <a16:rowId xmlns:a16="http://schemas.microsoft.com/office/drawing/2014/main" val="3394181692"/>
                  </a:ext>
                </a:extLst>
              </a:tr>
              <a:tr h="274320">
                <a:tc>
                  <a:txBody>
                    <a:bodyPr/>
                    <a:lstStyle/>
                    <a:p>
                      <a:pPr marL="0" marR="0" algn="l">
                        <a:spcBef>
                          <a:spcPts val="0"/>
                        </a:spcBef>
                        <a:spcAft>
                          <a:spcPts val="0"/>
                        </a:spcAft>
                      </a:pPr>
                      <a:r>
                        <a:rPr lang="en-US" sz="1050" b="1" spc="-20" dirty="0">
                          <a:solidFill>
                            <a:srgbClr val="343433"/>
                          </a:solidFill>
                          <a:effectLst/>
                          <a:latin typeface="Arial" panose="020B0604020202020204" pitchFamily="34" charset="0"/>
                          <a:cs typeface="Arial" panose="020B0604020202020204" pitchFamily="34" charset="0"/>
                        </a:rPr>
                        <a:t>Other Fees</a:t>
                      </a:r>
                      <a:endParaRPr lang="en-US" sz="1050" b="1"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DEDFDE"/>
                    </a:solidFill>
                  </a:tcPr>
                </a:tc>
                <a:tc>
                  <a:txBody>
                    <a:bodyPr/>
                    <a:lstStyle/>
                    <a:p>
                      <a:pPr marL="0" marR="0" algn="l">
                        <a:spcBef>
                          <a:spcPts val="0"/>
                        </a:spcBef>
                        <a:spcAft>
                          <a:spcPts val="0"/>
                        </a:spcAft>
                      </a:pPr>
                      <a:r>
                        <a:rPr lang="en-US" sz="1050" b="0" spc="-20" dirty="0">
                          <a:solidFill>
                            <a:srgbClr val="343433"/>
                          </a:solidFill>
                          <a:effectLst/>
                          <a:latin typeface="Arial" panose="020B0604020202020204" pitchFamily="34" charset="0"/>
                          <a:cs typeface="Arial" panose="020B0604020202020204" pitchFamily="34" charset="0"/>
                        </a:rPr>
                        <a:t>Closing Costs</a:t>
                      </a:r>
                      <a:endParaRPr lang="en-US" sz="1050" b="0"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F2F2F1"/>
                    </a:solidFill>
                  </a:tcPr>
                </a:tc>
                <a:extLst>
                  <a:ext uri="{0D108BD9-81ED-4DB2-BD59-A6C34878D82A}">
                    <a16:rowId xmlns:a16="http://schemas.microsoft.com/office/drawing/2014/main" val="3090661763"/>
                  </a:ext>
                </a:extLst>
              </a:tr>
              <a:tr h="274320">
                <a:tc>
                  <a:txBody>
                    <a:bodyPr/>
                    <a:lstStyle/>
                    <a:p>
                      <a:pPr marL="0" marR="0" algn="l">
                        <a:spcBef>
                          <a:spcPts val="0"/>
                        </a:spcBef>
                        <a:spcAft>
                          <a:spcPts val="0"/>
                        </a:spcAft>
                      </a:pPr>
                      <a:r>
                        <a:rPr lang="en-US" sz="1050" b="1" spc="-20" dirty="0">
                          <a:solidFill>
                            <a:srgbClr val="343433"/>
                          </a:solidFill>
                          <a:effectLst/>
                          <a:latin typeface="Arial" panose="020B0604020202020204" pitchFamily="34" charset="0"/>
                          <a:cs typeface="Arial" panose="020B0604020202020204" pitchFamily="34" charset="0"/>
                        </a:rPr>
                        <a:t>Life Expectancy Set Aside </a:t>
                      </a:r>
                      <a:endParaRPr lang="en-US" sz="1050" b="1"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DEDFDE"/>
                    </a:solidFill>
                  </a:tcPr>
                </a:tc>
                <a:tc>
                  <a:txBody>
                    <a:bodyPr/>
                    <a:lstStyle/>
                    <a:p>
                      <a:pPr marL="0" marR="0" algn="l">
                        <a:spcBef>
                          <a:spcPts val="0"/>
                        </a:spcBef>
                        <a:spcAft>
                          <a:spcPts val="0"/>
                        </a:spcAft>
                      </a:pPr>
                      <a:r>
                        <a:rPr lang="en-US" sz="1050" b="0" spc="-20" dirty="0">
                          <a:solidFill>
                            <a:srgbClr val="343433"/>
                          </a:solidFill>
                          <a:effectLst/>
                          <a:latin typeface="Arial" panose="020B0604020202020204" pitchFamily="34" charset="0"/>
                          <a:cs typeface="Arial" panose="020B0604020202020204" pitchFamily="34" charset="0"/>
                        </a:rPr>
                        <a:t>Escrow Account </a:t>
                      </a:r>
                      <a:endParaRPr lang="en-US" sz="1050" b="0"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F2F2F1"/>
                    </a:solidFill>
                  </a:tcPr>
                </a:tc>
                <a:extLst>
                  <a:ext uri="{0D108BD9-81ED-4DB2-BD59-A6C34878D82A}">
                    <a16:rowId xmlns:a16="http://schemas.microsoft.com/office/drawing/2014/main" val="1604756064"/>
                  </a:ext>
                </a:extLst>
              </a:tr>
              <a:tr h="274320">
                <a:tc>
                  <a:txBody>
                    <a:bodyPr/>
                    <a:lstStyle/>
                    <a:p>
                      <a:pPr marL="0" marR="0" algn="l">
                        <a:spcBef>
                          <a:spcPts val="0"/>
                        </a:spcBef>
                        <a:spcAft>
                          <a:spcPts val="0"/>
                        </a:spcAft>
                      </a:pPr>
                      <a:r>
                        <a:rPr lang="en-US" sz="1050" b="1" spc="-20" dirty="0">
                          <a:solidFill>
                            <a:srgbClr val="343433"/>
                          </a:solidFill>
                          <a:effectLst/>
                          <a:latin typeface="Arial" panose="020B0604020202020204" pitchFamily="34" charset="0"/>
                          <a:cs typeface="Arial" panose="020B0604020202020204" pitchFamily="34" charset="0"/>
                        </a:rPr>
                        <a:t>Available Funds/ Initial Disbursement Limit</a:t>
                      </a:r>
                      <a:endParaRPr lang="en-US" sz="1050" b="1"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DEDFDE"/>
                    </a:solidFill>
                  </a:tcPr>
                </a:tc>
                <a:tc>
                  <a:txBody>
                    <a:bodyPr/>
                    <a:lstStyle/>
                    <a:p>
                      <a:pPr marL="0" marR="0" algn="l">
                        <a:spcBef>
                          <a:spcPts val="0"/>
                        </a:spcBef>
                        <a:spcAft>
                          <a:spcPts val="0"/>
                        </a:spcAft>
                      </a:pPr>
                      <a:r>
                        <a:rPr lang="en-US" sz="1050" b="0" spc="-20" dirty="0">
                          <a:solidFill>
                            <a:srgbClr val="343433"/>
                          </a:solidFill>
                          <a:effectLst/>
                          <a:latin typeface="Arial" panose="020B0604020202020204" pitchFamily="34" charset="0"/>
                          <a:cs typeface="Arial" panose="020B0604020202020204" pitchFamily="34" charset="0"/>
                        </a:rPr>
                        <a:t>Cash out</a:t>
                      </a:r>
                      <a:endParaRPr lang="en-US" sz="1050" b="0"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F2F2F1"/>
                    </a:solidFill>
                  </a:tcPr>
                </a:tc>
                <a:extLst>
                  <a:ext uri="{0D108BD9-81ED-4DB2-BD59-A6C34878D82A}">
                    <a16:rowId xmlns:a16="http://schemas.microsoft.com/office/drawing/2014/main" val="1581149661"/>
                  </a:ext>
                </a:extLst>
              </a:tr>
              <a:tr h="274320">
                <a:tc>
                  <a:txBody>
                    <a:bodyPr/>
                    <a:lstStyle/>
                    <a:p>
                      <a:pPr marL="0" marR="0" algn="l">
                        <a:spcBef>
                          <a:spcPts val="0"/>
                        </a:spcBef>
                        <a:spcAft>
                          <a:spcPts val="0"/>
                        </a:spcAft>
                      </a:pPr>
                      <a:r>
                        <a:rPr lang="en-US" sz="1050" b="1" spc="-20" dirty="0">
                          <a:solidFill>
                            <a:srgbClr val="343433"/>
                          </a:solidFill>
                          <a:effectLst/>
                          <a:latin typeface="Arial" panose="020B0604020202020204" pitchFamily="34" charset="0"/>
                          <a:cs typeface="Arial" panose="020B0604020202020204" pitchFamily="34" charset="0"/>
                        </a:rPr>
                        <a:t>Tenure/Term</a:t>
                      </a:r>
                      <a:endParaRPr lang="en-US" sz="1050" b="1"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DEDFDE"/>
                    </a:solidFill>
                  </a:tcPr>
                </a:tc>
                <a:tc>
                  <a:txBody>
                    <a:bodyPr/>
                    <a:lstStyle/>
                    <a:p>
                      <a:pPr marL="0" marR="0" algn="l">
                        <a:spcBef>
                          <a:spcPts val="0"/>
                        </a:spcBef>
                        <a:spcAft>
                          <a:spcPts val="0"/>
                        </a:spcAft>
                      </a:pPr>
                      <a:r>
                        <a:rPr lang="en-US" sz="1050" b="0" spc="-20" dirty="0">
                          <a:solidFill>
                            <a:srgbClr val="343433"/>
                          </a:solidFill>
                          <a:effectLst/>
                          <a:latin typeface="Arial" panose="020B0604020202020204" pitchFamily="34" charset="0"/>
                          <a:cs typeface="Arial" panose="020B0604020202020204" pitchFamily="34" charset="0"/>
                        </a:rPr>
                        <a:t>Monthly Payment</a:t>
                      </a:r>
                      <a:endParaRPr lang="en-US" sz="1050" b="0"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F2F2F1"/>
                    </a:solidFill>
                  </a:tcPr>
                </a:tc>
                <a:extLst>
                  <a:ext uri="{0D108BD9-81ED-4DB2-BD59-A6C34878D82A}">
                    <a16:rowId xmlns:a16="http://schemas.microsoft.com/office/drawing/2014/main" val="900665837"/>
                  </a:ext>
                </a:extLst>
              </a:tr>
              <a:tr h="274320">
                <a:tc>
                  <a:txBody>
                    <a:bodyPr/>
                    <a:lstStyle/>
                    <a:p>
                      <a:pPr marL="0" marR="0" algn="l">
                        <a:spcBef>
                          <a:spcPts val="0"/>
                        </a:spcBef>
                        <a:spcAft>
                          <a:spcPts val="0"/>
                        </a:spcAft>
                      </a:pPr>
                      <a:r>
                        <a:rPr lang="en-US" sz="1050" b="1" spc="-20" dirty="0">
                          <a:solidFill>
                            <a:srgbClr val="343433"/>
                          </a:solidFill>
                          <a:effectLst/>
                          <a:latin typeface="Arial" panose="020B0604020202020204" pitchFamily="34" charset="0"/>
                          <a:cs typeface="Arial" panose="020B0604020202020204" pitchFamily="34" charset="0"/>
                        </a:rPr>
                        <a:t>Mandatory Obligations</a:t>
                      </a:r>
                      <a:endParaRPr lang="en-US" sz="1050" b="1"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DEDFDE"/>
                    </a:solidFill>
                  </a:tcPr>
                </a:tc>
                <a:tc>
                  <a:txBody>
                    <a:bodyPr/>
                    <a:lstStyle/>
                    <a:p>
                      <a:pPr marL="0" marR="0" algn="l">
                        <a:spcBef>
                          <a:spcPts val="0"/>
                        </a:spcBef>
                        <a:spcAft>
                          <a:spcPts val="0"/>
                        </a:spcAft>
                      </a:pPr>
                      <a:r>
                        <a:rPr lang="en-US" sz="1050" b="0" spc="-20" dirty="0">
                          <a:solidFill>
                            <a:srgbClr val="343433"/>
                          </a:solidFill>
                          <a:effectLst/>
                          <a:latin typeface="Arial" panose="020B0604020202020204" pitchFamily="34" charset="0"/>
                          <a:cs typeface="Arial" panose="020B0604020202020204" pitchFamily="34" charset="0"/>
                        </a:rPr>
                        <a:t>Total Payoffs</a:t>
                      </a:r>
                      <a:endParaRPr lang="en-US" sz="1050" b="0" dirty="0">
                        <a:solidFill>
                          <a:srgbClr val="343433"/>
                        </a:solidFill>
                        <a:effectLst/>
                        <a:latin typeface="Arial" panose="020B0604020202020204" pitchFamily="34" charset="0"/>
                        <a:ea typeface="WhitneyCondensed"/>
                        <a:cs typeface="Arial" panose="020B0604020202020204" pitchFamily="34" charset="0"/>
                      </a:endParaRPr>
                    </a:p>
                  </a:txBody>
                  <a:tcPr marL="28586" marR="28586" marT="0" marB="0" anchor="ctr">
                    <a:solidFill>
                      <a:srgbClr val="F2F2F1"/>
                    </a:solidFill>
                  </a:tcPr>
                </a:tc>
                <a:extLst>
                  <a:ext uri="{0D108BD9-81ED-4DB2-BD59-A6C34878D82A}">
                    <a16:rowId xmlns:a16="http://schemas.microsoft.com/office/drawing/2014/main" val="1232595814"/>
                  </a:ext>
                </a:extLst>
              </a:tr>
              <a:tr h="274320">
                <a:tc>
                  <a:txBody>
                    <a:bodyPr/>
                    <a:lstStyle/>
                    <a:p>
                      <a:pPr marL="0" marR="0" algn="l" defTabSz="685766" rtl="0" eaLnBrk="1" latinLnBrk="0" hangingPunct="1">
                        <a:spcBef>
                          <a:spcPts val="0"/>
                        </a:spcBef>
                        <a:spcAft>
                          <a:spcPts val="0"/>
                        </a:spcAft>
                      </a:pPr>
                      <a:r>
                        <a:rPr lang="en-US" sz="1050" b="1" kern="1200" spc="-20" dirty="0">
                          <a:solidFill>
                            <a:srgbClr val="343433"/>
                          </a:solidFill>
                          <a:effectLst/>
                          <a:latin typeface="Arial" panose="020B0604020202020204" pitchFamily="34" charset="0"/>
                          <a:ea typeface="+mn-ea"/>
                          <a:cs typeface="Arial" panose="020B0604020202020204" pitchFamily="34" charset="0"/>
                        </a:rPr>
                        <a:t>Initial Loan Balance (UPB)</a:t>
                      </a:r>
                    </a:p>
                  </a:txBody>
                  <a:tcPr marL="28586" marR="28586" marT="0" marB="0" anchor="ctr">
                    <a:solidFill>
                      <a:srgbClr val="DEDFDE"/>
                    </a:solidFill>
                  </a:tcPr>
                </a:tc>
                <a:tc>
                  <a:txBody>
                    <a:bodyPr/>
                    <a:lstStyle/>
                    <a:p>
                      <a:pPr marL="0" marR="0" algn="l" defTabSz="685766" rtl="0" eaLnBrk="1" latinLnBrk="0" hangingPunct="1">
                        <a:spcBef>
                          <a:spcPts val="0"/>
                        </a:spcBef>
                        <a:spcAft>
                          <a:spcPts val="0"/>
                        </a:spcAft>
                      </a:pPr>
                      <a:r>
                        <a:rPr lang="en-US" sz="1050" b="0" kern="1200" spc="-20" dirty="0">
                          <a:solidFill>
                            <a:srgbClr val="343433"/>
                          </a:solidFill>
                          <a:effectLst/>
                          <a:latin typeface="Arial" panose="020B0604020202020204" pitchFamily="34" charset="0"/>
                          <a:ea typeface="+mn-ea"/>
                          <a:cs typeface="Arial" panose="020B0604020202020204" pitchFamily="34" charset="0"/>
                        </a:rPr>
                        <a:t>N/A</a:t>
                      </a:r>
                    </a:p>
                  </a:txBody>
                  <a:tcPr marL="28586" marR="28586" marT="0" marB="0" anchor="ctr">
                    <a:solidFill>
                      <a:srgbClr val="F2F2F1"/>
                    </a:solidFill>
                  </a:tcPr>
                </a:tc>
                <a:extLst>
                  <a:ext uri="{0D108BD9-81ED-4DB2-BD59-A6C34878D82A}">
                    <a16:rowId xmlns:a16="http://schemas.microsoft.com/office/drawing/2014/main" val="1694594387"/>
                  </a:ext>
                </a:extLst>
              </a:tr>
              <a:tr h="274320">
                <a:tc>
                  <a:txBody>
                    <a:bodyPr/>
                    <a:lstStyle/>
                    <a:p>
                      <a:pPr marL="0" marR="0" algn="l" defTabSz="685766" rtl="0" eaLnBrk="1" latinLnBrk="0" hangingPunct="1">
                        <a:spcBef>
                          <a:spcPts val="0"/>
                        </a:spcBef>
                        <a:spcAft>
                          <a:spcPts val="0"/>
                        </a:spcAft>
                      </a:pPr>
                      <a:r>
                        <a:rPr lang="en-US" sz="1050" b="1" kern="1200" spc="-20" dirty="0">
                          <a:solidFill>
                            <a:srgbClr val="343433"/>
                          </a:solidFill>
                          <a:effectLst/>
                          <a:latin typeface="Arial" panose="020B0604020202020204" pitchFamily="34" charset="0"/>
                          <a:ea typeface="+mn-ea"/>
                          <a:cs typeface="Arial" panose="020B0604020202020204" pitchFamily="34" charset="0"/>
                        </a:rPr>
                        <a:t>Residual Income</a:t>
                      </a:r>
                    </a:p>
                  </a:txBody>
                  <a:tcPr marL="28586" marR="28586" marT="0" marB="0" anchor="ctr">
                    <a:solidFill>
                      <a:srgbClr val="DEDFDE"/>
                    </a:solidFill>
                  </a:tcPr>
                </a:tc>
                <a:tc>
                  <a:txBody>
                    <a:bodyPr/>
                    <a:lstStyle/>
                    <a:p>
                      <a:pPr marL="0" marR="0" algn="l" defTabSz="685766" rtl="0" eaLnBrk="1" latinLnBrk="0" hangingPunct="1">
                        <a:spcBef>
                          <a:spcPts val="0"/>
                        </a:spcBef>
                        <a:spcAft>
                          <a:spcPts val="0"/>
                        </a:spcAft>
                      </a:pPr>
                      <a:r>
                        <a:rPr lang="en-US" sz="1050" b="0" kern="1200" spc="-20" dirty="0">
                          <a:solidFill>
                            <a:srgbClr val="343433"/>
                          </a:solidFill>
                          <a:effectLst/>
                          <a:latin typeface="Arial" panose="020B0604020202020204" pitchFamily="34" charset="0"/>
                          <a:ea typeface="+mn-ea"/>
                          <a:cs typeface="Arial" panose="020B0604020202020204" pitchFamily="34" charset="0"/>
                        </a:rPr>
                        <a:t>DTI</a:t>
                      </a:r>
                    </a:p>
                  </a:txBody>
                  <a:tcPr marL="28586" marR="28586" marT="0" marB="0" anchor="ctr">
                    <a:solidFill>
                      <a:srgbClr val="F2F2F1"/>
                    </a:solidFill>
                  </a:tcPr>
                </a:tc>
                <a:extLst>
                  <a:ext uri="{0D108BD9-81ED-4DB2-BD59-A6C34878D82A}">
                    <a16:rowId xmlns:a16="http://schemas.microsoft.com/office/drawing/2014/main" val="3922759199"/>
                  </a:ext>
                </a:extLst>
              </a:tr>
            </a:tbl>
          </a:graphicData>
        </a:graphic>
      </p:graphicFrame>
    </p:spTree>
    <p:extLst>
      <p:ext uri="{BB962C8B-B14F-4D97-AF65-F5344CB8AC3E}">
        <p14:creationId xmlns:p14="http://schemas.microsoft.com/office/powerpoint/2010/main" val="1698178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88E9F-257D-FDAD-2670-9E1A674738F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AC4948F-513C-CC0E-0600-704C86F6F494}"/>
              </a:ext>
            </a:extLst>
          </p:cNvPr>
          <p:cNvPicPr>
            <a:picLocks noChangeAspect="1"/>
          </p:cNvPicPr>
          <p:nvPr/>
        </p:nvPicPr>
        <p:blipFill>
          <a:blip r:embed="rId3"/>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532A67E7-7E56-4177-10F6-B7D2B6345CEA}"/>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1024C542-9B71-8FD8-B35A-80654E4AB5AB}"/>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21</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EA3405C7-6BA1-5796-101B-26BCE21288D3}"/>
              </a:ext>
            </a:extLst>
          </p:cNvPr>
          <p:cNvPicPr>
            <a:picLocks noChangeAspect="1"/>
          </p:cNvPicPr>
          <p:nvPr/>
        </p:nvPicPr>
        <p:blipFill>
          <a:blip r:embed="rId5"/>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39EF9F24-C06C-687F-9518-A03FF1BE1216}"/>
              </a:ext>
            </a:extLst>
          </p:cNvPr>
          <p:cNvSpPr txBox="1"/>
          <p:nvPr/>
        </p:nvSpPr>
        <p:spPr>
          <a:xfrm>
            <a:off x="174391" y="9564"/>
            <a:ext cx="8795218" cy="5124372"/>
          </a:xfrm>
          <a:prstGeom prst="rect">
            <a:avLst/>
          </a:prstGeom>
          <a:noFill/>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REVERSE BASICS</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01320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F1978-BBCC-E358-44B5-CA68ECA5E32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9C78296-6E24-1FE0-788C-A3B6B695767E}"/>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EC6F6E44-2806-1CE9-F18B-44547C210036}"/>
              </a:ext>
            </a:extLst>
          </p:cNvPr>
          <p:cNvSpPr txBox="1">
            <a:spLocks/>
          </p:cNvSpPr>
          <p:nvPr/>
        </p:nvSpPr>
        <p:spPr>
          <a:xfrm>
            <a:off x="373166" y="0"/>
            <a:ext cx="8397667" cy="1040643"/>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Reverse History</a:t>
            </a:r>
            <a:endParaRPr lang="en-US" sz="2400" dirty="0">
              <a:solidFill>
                <a:srgbClr val="343433"/>
              </a:solidFill>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54FD36AC-4C4D-DAA2-392D-F888276D781F}"/>
              </a:ext>
            </a:extLst>
          </p:cNvPr>
          <p:cNvCxnSpPr>
            <a:cxnSpLocks/>
          </p:cNvCxnSpPr>
          <p:nvPr/>
        </p:nvCxnSpPr>
        <p:spPr>
          <a:xfrm>
            <a:off x="472237" y="2475006"/>
            <a:ext cx="8464599" cy="0"/>
          </a:xfrm>
          <a:prstGeom prst="line">
            <a:avLst/>
          </a:prstGeom>
          <a:ln w="57150">
            <a:solidFill>
              <a:srgbClr val="156B6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4D31E39D-C711-5BAD-6558-463B00A56115}"/>
              </a:ext>
            </a:extLst>
          </p:cNvPr>
          <p:cNvSpPr txBox="1"/>
          <p:nvPr/>
        </p:nvSpPr>
        <p:spPr>
          <a:xfrm>
            <a:off x="3449740" y="2905166"/>
            <a:ext cx="640080" cy="1031051"/>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dirty="0">
                <a:ln w="6350">
                  <a:noFill/>
                </a:ln>
                <a:solidFill>
                  <a:srgbClr val="0062A7"/>
                </a:solidFill>
                <a:latin typeface="Arial" panose="020B0604020202020204" pitchFamily="34" charset="0"/>
                <a:cs typeface="Arial" panose="020B0604020202020204" pitchFamily="34" charset="0"/>
              </a:rPr>
              <a:t>New HECM products</a:t>
            </a:r>
          </a:p>
          <a:p>
            <a:pPr algn="ctr"/>
            <a:r>
              <a:rPr lang="en-US" sz="200" b="1" dirty="0">
                <a:ln w="6350">
                  <a:noFill/>
                </a:ln>
                <a:solidFill>
                  <a:srgbClr val="0062A7"/>
                </a:solidFill>
                <a:latin typeface="Arial" panose="020B0604020202020204" pitchFamily="34" charset="0"/>
                <a:cs typeface="Arial" panose="020B0604020202020204" pitchFamily="34" charset="0"/>
              </a:rPr>
              <a:t>_________________________________________</a:t>
            </a:r>
          </a:p>
          <a:p>
            <a:pPr algn="ctr"/>
            <a:endParaRPr lang="en-US" sz="200" b="1" dirty="0">
              <a:ln w="6350">
                <a:noFill/>
              </a:ln>
              <a:solidFill>
                <a:srgbClr val="0062A7"/>
              </a:solidFill>
              <a:latin typeface="Arial" panose="020B0604020202020204" pitchFamily="34" charset="0"/>
              <a:cs typeface="Arial" panose="020B0604020202020204" pitchFamily="34" charset="0"/>
            </a:endParaRPr>
          </a:p>
          <a:p>
            <a:pPr algn="ctr"/>
            <a:r>
              <a:rPr lang="en-US" sz="900" b="1" dirty="0">
                <a:ln w="6350">
                  <a:noFill/>
                </a:ln>
                <a:solidFill>
                  <a:srgbClr val="0062A7"/>
                </a:solidFill>
                <a:latin typeface="Arial" panose="020B0604020202020204" pitchFamily="34" charset="0"/>
                <a:cs typeface="Arial" panose="020B0604020202020204" pitchFamily="34" charset="0"/>
              </a:rPr>
              <a:t>First HECM National Lending Limit - $417,000</a:t>
            </a:r>
          </a:p>
        </p:txBody>
      </p:sp>
      <p:sp>
        <p:nvSpPr>
          <p:cNvPr id="6" name="TextBox 5">
            <a:extLst>
              <a:ext uri="{FF2B5EF4-FFF2-40B4-BE49-F238E27FC236}">
                <a16:creationId xmlns:a16="http://schemas.microsoft.com/office/drawing/2014/main" id="{F89A7C49-E0DF-4F49-4D32-7D06808B2AFF}"/>
              </a:ext>
            </a:extLst>
          </p:cNvPr>
          <p:cNvSpPr txBox="1"/>
          <p:nvPr/>
        </p:nvSpPr>
        <p:spPr>
          <a:xfrm>
            <a:off x="4340731" y="2692586"/>
            <a:ext cx="640080" cy="584775"/>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dirty="0">
                <a:ln w="6350">
                  <a:noFill/>
                </a:ln>
                <a:solidFill>
                  <a:srgbClr val="0062A7"/>
                </a:solidFill>
                <a:latin typeface="Arial" panose="020B0604020202020204" pitchFamily="34" charset="0"/>
                <a:cs typeface="Arial" panose="020B0604020202020204" pitchFamily="34" charset="0"/>
              </a:rPr>
              <a:t>HECM Purchase </a:t>
            </a:r>
            <a:r>
              <a:rPr lang="en-US" sz="200" b="1" dirty="0">
                <a:ln w="6350">
                  <a:noFill/>
                </a:ln>
                <a:solidFill>
                  <a:srgbClr val="0062A7"/>
                </a:solidFill>
                <a:latin typeface="Arial" panose="020B0604020202020204" pitchFamily="34" charset="0"/>
                <a:cs typeface="Arial" panose="020B0604020202020204" pitchFamily="34" charset="0"/>
              </a:rPr>
              <a:t>_________________________________________ </a:t>
            </a:r>
            <a:r>
              <a:rPr lang="en-US" sz="900" b="1" dirty="0">
                <a:ln w="6350">
                  <a:noFill/>
                </a:ln>
                <a:solidFill>
                  <a:srgbClr val="0062A7"/>
                </a:solidFill>
                <a:latin typeface="Arial" panose="020B0604020202020204" pitchFamily="34" charset="0"/>
                <a:cs typeface="Arial" panose="020B0604020202020204" pitchFamily="34" charset="0"/>
              </a:rPr>
              <a:t>Record Volume</a:t>
            </a:r>
          </a:p>
        </p:txBody>
      </p:sp>
      <p:sp>
        <p:nvSpPr>
          <p:cNvPr id="7" name="TextBox 6">
            <a:extLst>
              <a:ext uri="{FF2B5EF4-FFF2-40B4-BE49-F238E27FC236}">
                <a16:creationId xmlns:a16="http://schemas.microsoft.com/office/drawing/2014/main" id="{BD01285B-F05D-CCE1-402F-9C7F6ADC4050}"/>
              </a:ext>
            </a:extLst>
          </p:cNvPr>
          <p:cNvSpPr txBox="1"/>
          <p:nvPr/>
        </p:nvSpPr>
        <p:spPr>
          <a:xfrm>
            <a:off x="4788230" y="1987058"/>
            <a:ext cx="640080" cy="276999"/>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dirty="0">
                <a:ln w="6350">
                  <a:noFill/>
                </a:ln>
                <a:solidFill>
                  <a:srgbClr val="0E5993"/>
                </a:solidFill>
                <a:latin typeface="Arial" panose="020B0604020202020204" pitchFamily="34" charset="0"/>
                <a:cs typeface="Arial" panose="020B0604020202020204" pitchFamily="34" charset="0"/>
              </a:rPr>
              <a:t>HECM Saver</a:t>
            </a:r>
          </a:p>
        </p:txBody>
      </p:sp>
      <p:sp>
        <p:nvSpPr>
          <p:cNvPr id="8" name="TextBox 7">
            <a:extLst>
              <a:ext uri="{FF2B5EF4-FFF2-40B4-BE49-F238E27FC236}">
                <a16:creationId xmlns:a16="http://schemas.microsoft.com/office/drawing/2014/main" id="{72F5DBBF-EE1F-D353-0131-F44D12A5D948}"/>
              </a:ext>
            </a:extLst>
          </p:cNvPr>
          <p:cNvSpPr txBox="1"/>
          <p:nvPr/>
        </p:nvSpPr>
        <p:spPr>
          <a:xfrm>
            <a:off x="5336221" y="2669503"/>
            <a:ext cx="640080" cy="276999"/>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dirty="0">
                <a:ln w="6350">
                  <a:noFill/>
                </a:ln>
                <a:solidFill>
                  <a:srgbClr val="0062A7"/>
                </a:solidFill>
                <a:latin typeface="Arial" panose="020B0604020202020204" pitchFamily="34" charset="0"/>
                <a:cs typeface="Arial" panose="020B0604020202020204" pitchFamily="34" charset="0"/>
              </a:rPr>
              <a:t>Program Changes</a:t>
            </a:r>
          </a:p>
        </p:txBody>
      </p:sp>
      <p:sp>
        <p:nvSpPr>
          <p:cNvPr id="9" name="TextBox 8">
            <a:extLst>
              <a:ext uri="{FF2B5EF4-FFF2-40B4-BE49-F238E27FC236}">
                <a16:creationId xmlns:a16="http://schemas.microsoft.com/office/drawing/2014/main" id="{DC790727-1C47-DA42-3794-2E320E221338}"/>
              </a:ext>
            </a:extLst>
          </p:cNvPr>
          <p:cNvSpPr txBox="1"/>
          <p:nvPr/>
        </p:nvSpPr>
        <p:spPr>
          <a:xfrm>
            <a:off x="5853565" y="1837017"/>
            <a:ext cx="640080" cy="415498"/>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dirty="0">
                <a:ln w="6350">
                  <a:noFill/>
                </a:ln>
                <a:solidFill>
                  <a:srgbClr val="0E5993"/>
                </a:solidFill>
                <a:latin typeface="Arial" panose="020B0604020202020204" pitchFamily="34" charset="0"/>
                <a:cs typeface="Arial" panose="020B0604020202020204" pitchFamily="34" charset="0"/>
              </a:rPr>
              <a:t>Financial Assess-</a:t>
            </a:r>
            <a:r>
              <a:rPr lang="en-US" sz="900" b="1" dirty="0" err="1">
                <a:ln w="6350">
                  <a:noFill/>
                </a:ln>
                <a:solidFill>
                  <a:srgbClr val="0E5993"/>
                </a:solidFill>
                <a:latin typeface="Arial" panose="020B0604020202020204" pitchFamily="34" charset="0"/>
                <a:cs typeface="Arial" panose="020B0604020202020204" pitchFamily="34" charset="0"/>
              </a:rPr>
              <a:t>ment</a:t>
            </a:r>
            <a:endParaRPr lang="en-US" sz="900" b="1" dirty="0">
              <a:ln w="6350">
                <a:noFill/>
              </a:ln>
              <a:solidFill>
                <a:srgbClr val="0E5993"/>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AA8E958-916D-39BA-D996-AE99F9E6D9ED}"/>
              </a:ext>
            </a:extLst>
          </p:cNvPr>
          <p:cNvSpPr txBox="1"/>
          <p:nvPr/>
        </p:nvSpPr>
        <p:spPr>
          <a:xfrm>
            <a:off x="1787990" y="1686975"/>
            <a:ext cx="640080" cy="553998"/>
          </a:xfrm>
          <a:prstGeom prst="rect">
            <a:avLst/>
          </a:prstGeom>
          <a:solidFill>
            <a:schemeClr val="bg1">
              <a:lumMod val="95000"/>
            </a:schemeClr>
          </a:solidFill>
          <a:ln>
            <a:solidFill>
              <a:srgbClr val="0E5993"/>
            </a:solidFill>
          </a:ln>
        </p:spPr>
        <p:txBody>
          <a:bodyPr wrap="square" lIns="0" tIns="0" rIns="0" bIns="0" rtlCol="0" anchor="ctr">
            <a:spAutoFit/>
          </a:bodyPr>
          <a:lstStyle/>
          <a:p>
            <a:pPr algn="ctr"/>
            <a:r>
              <a:rPr lang="en-US" sz="900" b="1" dirty="0">
                <a:ln w="6350">
                  <a:noFill/>
                </a:ln>
                <a:solidFill>
                  <a:srgbClr val="0E5993"/>
                </a:solidFill>
                <a:latin typeface="Arial" panose="020B0604020202020204" pitchFamily="34" charset="0"/>
                <a:cs typeface="Arial" panose="020B0604020202020204" pitchFamily="34" charset="0"/>
              </a:rPr>
              <a:t>HECMs in all states (N/A AK, SD&amp;TX)</a:t>
            </a:r>
          </a:p>
        </p:txBody>
      </p:sp>
      <p:sp>
        <p:nvSpPr>
          <p:cNvPr id="11" name="TextBox 10">
            <a:extLst>
              <a:ext uri="{FF2B5EF4-FFF2-40B4-BE49-F238E27FC236}">
                <a16:creationId xmlns:a16="http://schemas.microsoft.com/office/drawing/2014/main" id="{738FD281-8C45-FF2A-32EC-D37DEBE3AF07}"/>
              </a:ext>
            </a:extLst>
          </p:cNvPr>
          <p:cNvSpPr txBox="1"/>
          <p:nvPr/>
        </p:nvSpPr>
        <p:spPr>
          <a:xfrm>
            <a:off x="2330147" y="2669503"/>
            <a:ext cx="640080" cy="276999"/>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dirty="0">
                <a:ln w="6350">
                  <a:noFill/>
                </a:ln>
                <a:solidFill>
                  <a:srgbClr val="0E5993"/>
                </a:solidFill>
                <a:latin typeface="Arial" panose="020B0604020202020204" pitchFamily="34" charset="0"/>
                <a:cs typeface="Arial" panose="020B0604020202020204" pitchFamily="34" charset="0"/>
              </a:rPr>
              <a:t>NRMLA is founded</a:t>
            </a:r>
          </a:p>
        </p:txBody>
      </p:sp>
      <p:sp>
        <p:nvSpPr>
          <p:cNvPr id="12" name="TextBox 11">
            <a:extLst>
              <a:ext uri="{FF2B5EF4-FFF2-40B4-BE49-F238E27FC236}">
                <a16:creationId xmlns:a16="http://schemas.microsoft.com/office/drawing/2014/main" id="{9CDA01D1-7CCD-D5B6-D9D2-68C95504F58E}"/>
              </a:ext>
            </a:extLst>
          </p:cNvPr>
          <p:cNvSpPr txBox="1"/>
          <p:nvPr/>
        </p:nvSpPr>
        <p:spPr>
          <a:xfrm>
            <a:off x="2951995" y="1837016"/>
            <a:ext cx="640080" cy="415498"/>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dirty="0">
                <a:ln w="6350">
                  <a:noFill/>
                </a:ln>
                <a:solidFill>
                  <a:srgbClr val="0E5993"/>
                </a:solidFill>
                <a:latin typeface="Arial" panose="020B0604020202020204" pitchFamily="34" charset="0"/>
                <a:cs typeface="Arial" panose="020B0604020202020204" pitchFamily="34" charset="0"/>
              </a:rPr>
              <a:t>Jumbo Reverse Mortgages</a:t>
            </a:r>
          </a:p>
        </p:txBody>
      </p:sp>
      <p:sp>
        <p:nvSpPr>
          <p:cNvPr id="13" name="TextBox 12">
            <a:extLst>
              <a:ext uri="{FF2B5EF4-FFF2-40B4-BE49-F238E27FC236}">
                <a16:creationId xmlns:a16="http://schemas.microsoft.com/office/drawing/2014/main" id="{D1081311-7463-F50D-131E-70D1DB4A5A4A}"/>
              </a:ext>
            </a:extLst>
          </p:cNvPr>
          <p:cNvSpPr txBox="1"/>
          <p:nvPr/>
        </p:nvSpPr>
        <p:spPr>
          <a:xfrm>
            <a:off x="3875647" y="1837017"/>
            <a:ext cx="640080" cy="415498"/>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dirty="0">
                <a:ln w="6350">
                  <a:noFill/>
                </a:ln>
                <a:solidFill>
                  <a:srgbClr val="0E5993"/>
                </a:solidFill>
                <a:latin typeface="Arial" panose="020B0604020202020204" pitchFamily="34" charset="0"/>
                <a:cs typeface="Arial" panose="020B0604020202020204" pitchFamily="34" charset="0"/>
              </a:rPr>
              <a:t>HECM Fixed Rates</a:t>
            </a:r>
          </a:p>
        </p:txBody>
      </p:sp>
      <p:sp>
        <p:nvSpPr>
          <p:cNvPr id="14" name="TextBox 13">
            <a:extLst>
              <a:ext uri="{FF2B5EF4-FFF2-40B4-BE49-F238E27FC236}">
                <a16:creationId xmlns:a16="http://schemas.microsoft.com/office/drawing/2014/main" id="{9D2E2A7D-411B-706B-F2D4-C1EF309B0906}"/>
              </a:ext>
            </a:extLst>
          </p:cNvPr>
          <p:cNvSpPr txBox="1"/>
          <p:nvPr/>
        </p:nvSpPr>
        <p:spPr>
          <a:xfrm>
            <a:off x="1237499" y="2761836"/>
            <a:ext cx="640080" cy="415498"/>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dirty="0">
                <a:ln w="6350">
                  <a:noFill/>
                </a:ln>
                <a:solidFill>
                  <a:srgbClr val="0E5993"/>
                </a:solidFill>
                <a:latin typeface="Arial" panose="020B0604020202020204" pitchFamily="34" charset="0"/>
                <a:cs typeface="Arial" panose="020B0604020202020204" pitchFamily="34" charset="0"/>
              </a:rPr>
              <a:t>First HECM insured by FHA</a:t>
            </a:r>
          </a:p>
        </p:txBody>
      </p:sp>
      <p:sp>
        <p:nvSpPr>
          <p:cNvPr id="15" name="Oval 14">
            <a:extLst>
              <a:ext uri="{FF2B5EF4-FFF2-40B4-BE49-F238E27FC236}">
                <a16:creationId xmlns:a16="http://schemas.microsoft.com/office/drawing/2014/main" id="{7BE58C24-4F13-16A0-9501-A9872728375C}"/>
              </a:ext>
            </a:extLst>
          </p:cNvPr>
          <p:cNvSpPr/>
          <p:nvPr/>
        </p:nvSpPr>
        <p:spPr>
          <a:xfrm>
            <a:off x="1372011" y="2347613"/>
            <a:ext cx="371056" cy="23617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E5993"/>
                </a:solidFill>
                <a:latin typeface="Arial" panose="020B0604020202020204" pitchFamily="34" charset="0"/>
                <a:cs typeface="Arial" panose="020B0604020202020204" pitchFamily="34" charset="0"/>
              </a:rPr>
              <a:t>1989</a:t>
            </a:r>
          </a:p>
        </p:txBody>
      </p:sp>
      <p:sp>
        <p:nvSpPr>
          <p:cNvPr id="16" name="Oval 15">
            <a:extLst>
              <a:ext uri="{FF2B5EF4-FFF2-40B4-BE49-F238E27FC236}">
                <a16:creationId xmlns:a16="http://schemas.microsoft.com/office/drawing/2014/main" id="{32E11269-A4DF-B478-F2AB-9CF2103B49BF}"/>
              </a:ext>
            </a:extLst>
          </p:cNvPr>
          <p:cNvSpPr/>
          <p:nvPr/>
        </p:nvSpPr>
        <p:spPr>
          <a:xfrm>
            <a:off x="3086507" y="2353213"/>
            <a:ext cx="371056" cy="23617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E5993"/>
                </a:solidFill>
                <a:latin typeface="Arial" panose="020B0604020202020204" pitchFamily="34" charset="0"/>
                <a:cs typeface="Arial" panose="020B0604020202020204" pitchFamily="34" charset="0"/>
              </a:rPr>
              <a:t>2003</a:t>
            </a:r>
          </a:p>
        </p:txBody>
      </p:sp>
      <p:sp>
        <p:nvSpPr>
          <p:cNvPr id="17" name="Oval 16">
            <a:extLst>
              <a:ext uri="{FF2B5EF4-FFF2-40B4-BE49-F238E27FC236}">
                <a16:creationId xmlns:a16="http://schemas.microsoft.com/office/drawing/2014/main" id="{A3AAFB4F-A019-52DD-7AFA-9F108AAF69B7}"/>
              </a:ext>
            </a:extLst>
          </p:cNvPr>
          <p:cNvSpPr/>
          <p:nvPr/>
        </p:nvSpPr>
        <p:spPr>
          <a:xfrm>
            <a:off x="2464659" y="2353184"/>
            <a:ext cx="371056" cy="23617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E5993"/>
                </a:solidFill>
                <a:latin typeface="Arial" panose="020B0604020202020204" pitchFamily="34" charset="0"/>
                <a:cs typeface="Arial" panose="020B0604020202020204" pitchFamily="34" charset="0"/>
              </a:rPr>
              <a:t>1997</a:t>
            </a:r>
          </a:p>
        </p:txBody>
      </p:sp>
      <p:sp>
        <p:nvSpPr>
          <p:cNvPr id="18" name="Oval 17">
            <a:extLst>
              <a:ext uri="{FF2B5EF4-FFF2-40B4-BE49-F238E27FC236}">
                <a16:creationId xmlns:a16="http://schemas.microsoft.com/office/drawing/2014/main" id="{0ADC0417-6287-9F5D-2F50-027F801AD20F}"/>
              </a:ext>
            </a:extLst>
          </p:cNvPr>
          <p:cNvSpPr/>
          <p:nvPr/>
        </p:nvSpPr>
        <p:spPr>
          <a:xfrm>
            <a:off x="4922742" y="2360643"/>
            <a:ext cx="371056" cy="23617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062A7"/>
                </a:solidFill>
                <a:latin typeface="Arial" panose="020B0604020202020204" pitchFamily="34" charset="0"/>
                <a:cs typeface="Arial" panose="020B0604020202020204" pitchFamily="34" charset="0"/>
              </a:rPr>
              <a:t>2010</a:t>
            </a:r>
          </a:p>
        </p:txBody>
      </p:sp>
      <p:sp>
        <p:nvSpPr>
          <p:cNvPr id="19" name="Oval 18">
            <a:extLst>
              <a:ext uri="{FF2B5EF4-FFF2-40B4-BE49-F238E27FC236}">
                <a16:creationId xmlns:a16="http://schemas.microsoft.com/office/drawing/2014/main" id="{CA8D0C80-92F6-EB95-C1CB-8FAC5CC454A9}"/>
              </a:ext>
            </a:extLst>
          </p:cNvPr>
          <p:cNvSpPr/>
          <p:nvPr/>
        </p:nvSpPr>
        <p:spPr>
          <a:xfrm>
            <a:off x="5988077" y="2342918"/>
            <a:ext cx="371056" cy="24273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062A7"/>
                </a:solidFill>
                <a:latin typeface="Arial" panose="020B0604020202020204" pitchFamily="34" charset="0"/>
                <a:cs typeface="Arial" panose="020B0604020202020204" pitchFamily="34" charset="0"/>
              </a:rPr>
              <a:t>2015</a:t>
            </a:r>
          </a:p>
        </p:txBody>
      </p:sp>
      <p:sp>
        <p:nvSpPr>
          <p:cNvPr id="20" name="Oval 19">
            <a:extLst>
              <a:ext uri="{FF2B5EF4-FFF2-40B4-BE49-F238E27FC236}">
                <a16:creationId xmlns:a16="http://schemas.microsoft.com/office/drawing/2014/main" id="{948EF2BC-7FF0-76D3-EB45-DDA25888E5A1}"/>
              </a:ext>
            </a:extLst>
          </p:cNvPr>
          <p:cNvSpPr/>
          <p:nvPr/>
        </p:nvSpPr>
        <p:spPr>
          <a:xfrm>
            <a:off x="3584252" y="2353213"/>
            <a:ext cx="371056" cy="23617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062A7"/>
                </a:solidFill>
                <a:latin typeface="Arial" panose="020B0604020202020204" pitchFamily="34" charset="0"/>
                <a:cs typeface="Arial" panose="020B0604020202020204" pitchFamily="34" charset="0"/>
              </a:rPr>
              <a:t>2006</a:t>
            </a:r>
          </a:p>
        </p:txBody>
      </p:sp>
      <p:sp>
        <p:nvSpPr>
          <p:cNvPr id="21" name="Oval 20">
            <a:extLst>
              <a:ext uri="{FF2B5EF4-FFF2-40B4-BE49-F238E27FC236}">
                <a16:creationId xmlns:a16="http://schemas.microsoft.com/office/drawing/2014/main" id="{C5028AB0-45CE-79C2-E69A-FC6C9911B7CA}"/>
              </a:ext>
            </a:extLst>
          </p:cNvPr>
          <p:cNvSpPr/>
          <p:nvPr/>
        </p:nvSpPr>
        <p:spPr>
          <a:xfrm>
            <a:off x="4475243" y="2356919"/>
            <a:ext cx="371056" cy="23617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062A7"/>
                </a:solidFill>
                <a:latin typeface="Arial" panose="020B0604020202020204" pitchFamily="34" charset="0"/>
                <a:cs typeface="Arial" panose="020B0604020202020204" pitchFamily="34" charset="0"/>
              </a:rPr>
              <a:t>2009</a:t>
            </a:r>
          </a:p>
        </p:txBody>
      </p:sp>
      <p:sp>
        <p:nvSpPr>
          <p:cNvPr id="22" name="Oval 21">
            <a:extLst>
              <a:ext uri="{FF2B5EF4-FFF2-40B4-BE49-F238E27FC236}">
                <a16:creationId xmlns:a16="http://schemas.microsoft.com/office/drawing/2014/main" id="{624062AC-BBE6-1702-A0CF-73AAA29A806D}"/>
              </a:ext>
            </a:extLst>
          </p:cNvPr>
          <p:cNvSpPr/>
          <p:nvPr/>
        </p:nvSpPr>
        <p:spPr>
          <a:xfrm>
            <a:off x="5470733" y="2356919"/>
            <a:ext cx="371056" cy="23617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062A7"/>
                </a:solidFill>
                <a:latin typeface="Arial" panose="020B0604020202020204" pitchFamily="34" charset="0"/>
                <a:cs typeface="Arial" panose="020B0604020202020204" pitchFamily="34" charset="0"/>
              </a:rPr>
              <a:t>2013</a:t>
            </a:r>
          </a:p>
        </p:txBody>
      </p:sp>
      <p:sp>
        <p:nvSpPr>
          <p:cNvPr id="23" name="Oval 22">
            <a:extLst>
              <a:ext uri="{FF2B5EF4-FFF2-40B4-BE49-F238E27FC236}">
                <a16:creationId xmlns:a16="http://schemas.microsoft.com/office/drawing/2014/main" id="{0EBBDEDF-8B6F-72AA-F089-2D6CF7DDA61C}"/>
              </a:ext>
            </a:extLst>
          </p:cNvPr>
          <p:cNvSpPr/>
          <p:nvPr/>
        </p:nvSpPr>
        <p:spPr>
          <a:xfrm>
            <a:off x="1928475" y="2354697"/>
            <a:ext cx="371056" cy="23617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E5993"/>
                </a:solidFill>
                <a:latin typeface="Arial" panose="020B0604020202020204" pitchFamily="34" charset="0"/>
                <a:cs typeface="Arial" panose="020B0604020202020204" pitchFamily="34" charset="0"/>
              </a:rPr>
              <a:t>1993</a:t>
            </a:r>
          </a:p>
        </p:txBody>
      </p:sp>
      <p:sp>
        <p:nvSpPr>
          <p:cNvPr id="24" name="Oval 23">
            <a:extLst>
              <a:ext uri="{FF2B5EF4-FFF2-40B4-BE49-F238E27FC236}">
                <a16:creationId xmlns:a16="http://schemas.microsoft.com/office/drawing/2014/main" id="{03CA6C14-7889-2E33-788A-6B0B55DBF62F}"/>
              </a:ext>
            </a:extLst>
          </p:cNvPr>
          <p:cNvSpPr/>
          <p:nvPr/>
        </p:nvSpPr>
        <p:spPr>
          <a:xfrm>
            <a:off x="4010159" y="2362524"/>
            <a:ext cx="371056" cy="23617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062A7"/>
                </a:solidFill>
                <a:latin typeface="Arial" panose="020B0604020202020204" pitchFamily="34" charset="0"/>
                <a:cs typeface="Arial" panose="020B0604020202020204" pitchFamily="34" charset="0"/>
              </a:rPr>
              <a:t>2007</a:t>
            </a:r>
          </a:p>
        </p:txBody>
      </p:sp>
      <p:sp>
        <p:nvSpPr>
          <p:cNvPr id="25" name="Oval 24">
            <a:extLst>
              <a:ext uri="{FF2B5EF4-FFF2-40B4-BE49-F238E27FC236}">
                <a16:creationId xmlns:a16="http://schemas.microsoft.com/office/drawing/2014/main" id="{53A8BF58-EECF-3D74-BB2F-42AC35368F3C}"/>
              </a:ext>
            </a:extLst>
          </p:cNvPr>
          <p:cNvSpPr/>
          <p:nvPr/>
        </p:nvSpPr>
        <p:spPr>
          <a:xfrm>
            <a:off x="6492353" y="2353626"/>
            <a:ext cx="371056" cy="24273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062A7"/>
                </a:solidFill>
                <a:latin typeface="Arial" panose="020B0604020202020204" pitchFamily="34" charset="0"/>
                <a:cs typeface="Arial" panose="020B0604020202020204" pitchFamily="34" charset="0"/>
              </a:rPr>
              <a:t>2017</a:t>
            </a:r>
          </a:p>
        </p:txBody>
      </p:sp>
      <p:sp>
        <p:nvSpPr>
          <p:cNvPr id="26" name="TextBox 25">
            <a:extLst>
              <a:ext uri="{FF2B5EF4-FFF2-40B4-BE49-F238E27FC236}">
                <a16:creationId xmlns:a16="http://schemas.microsoft.com/office/drawing/2014/main" id="{6311D9C6-726A-00D8-4F7A-D2F96EC7BCD3}"/>
              </a:ext>
            </a:extLst>
          </p:cNvPr>
          <p:cNvSpPr txBox="1"/>
          <p:nvPr/>
        </p:nvSpPr>
        <p:spPr>
          <a:xfrm>
            <a:off x="6354540" y="2692586"/>
            <a:ext cx="640080" cy="553998"/>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dirty="0">
                <a:ln w="6350">
                  <a:noFill/>
                </a:ln>
                <a:solidFill>
                  <a:srgbClr val="0062A7"/>
                </a:solidFill>
                <a:latin typeface="Arial" panose="020B0604020202020204" pitchFamily="34" charset="0"/>
                <a:cs typeface="Arial" panose="020B0604020202020204" pitchFamily="34" charset="0"/>
              </a:rPr>
              <a:t>Lower PLFs, Change in UMIP</a:t>
            </a:r>
          </a:p>
        </p:txBody>
      </p:sp>
      <p:sp>
        <p:nvSpPr>
          <p:cNvPr id="27" name="Oval 26">
            <a:extLst>
              <a:ext uri="{FF2B5EF4-FFF2-40B4-BE49-F238E27FC236}">
                <a16:creationId xmlns:a16="http://schemas.microsoft.com/office/drawing/2014/main" id="{78EEA006-440F-177A-AC9A-5746B0B04F39}"/>
              </a:ext>
            </a:extLst>
          </p:cNvPr>
          <p:cNvSpPr/>
          <p:nvPr/>
        </p:nvSpPr>
        <p:spPr>
          <a:xfrm>
            <a:off x="6937856" y="2353184"/>
            <a:ext cx="425100" cy="24273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062A7"/>
                </a:solidFill>
                <a:latin typeface="Arial" panose="020B0604020202020204" pitchFamily="34" charset="0"/>
                <a:cs typeface="Arial" panose="020B0604020202020204" pitchFamily="34" charset="0"/>
              </a:rPr>
              <a:t>2018</a:t>
            </a:r>
          </a:p>
        </p:txBody>
      </p:sp>
      <p:sp>
        <p:nvSpPr>
          <p:cNvPr id="28" name="TextBox 27">
            <a:extLst>
              <a:ext uri="{FF2B5EF4-FFF2-40B4-BE49-F238E27FC236}">
                <a16:creationId xmlns:a16="http://schemas.microsoft.com/office/drawing/2014/main" id="{6EC86A24-1164-E1ED-80D3-37353AF076A4}"/>
              </a:ext>
            </a:extLst>
          </p:cNvPr>
          <p:cNvSpPr txBox="1"/>
          <p:nvPr/>
        </p:nvSpPr>
        <p:spPr>
          <a:xfrm>
            <a:off x="6830366" y="1536935"/>
            <a:ext cx="640080" cy="692497"/>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spc="-50" dirty="0">
                <a:ln w="6350">
                  <a:noFill/>
                </a:ln>
                <a:solidFill>
                  <a:srgbClr val="0E5993"/>
                </a:solidFill>
                <a:latin typeface="Arial" panose="020B0604020202020204" pitchFamily="34" charset="0"/>
                <a:cs typeface="Arial" panose="020B0604020202020204" pitchFamily="34" charset="0"/>
              </a:rPr>
              <a:t>Proprietary</a:t>
            </a:r>
            <a:r>
              <a:rPr lang="en-US" sz="900" b="1" dirty="0">
                <a:ln w="6350">
                  <a:noFill/>
                </a:ln>
                <a:solidFill>
                  <a:srgbClr val="0E5993"/>
                </a:solidFill>
                <a:latin typeface="Arial" panose="020B0604020202020204" pitchFamily="34" charset="0"/>
                <a:cs typeface="Arial" panose="020B0604020202020204" pitchFamily="34" charset="0"/>
              </a:rPr>
              <a:t> reverse products gain traction</a:t>
            </a:r>
          </a:p>
        </p:txBody>
      </p:sp>
      <p:sp>
        <p:nvSpPr>
          <p:cNvPr id="29" name="Oval 28">
            <a:extLst>
              <a:ext uri="{FF2B5EF4-FFF2-40B4-BE49-F238E27FC236}">
                <a16:creationId xmlns:a16="http://schemas.microsoft.com/office/drawing/2014/main" id="{20EFC06B-4A05-0052-7019-2CCDCA8FC8B6}"/>
              </a:ext>
            </a:extLst>
          </p:cNvPr>
          <p:cNvSpPr/>
          <p:nvPr/>
        </p:nvSpPr>
        <p:spPr>
          <a:xfrm>
            <a:off x="7535368" y="2347108"/>
            <a:ext cx="371056" cy="24273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062A7"/>
                </a:solidFill>
                <a:latin typeface="Arial" panose="020B0604020202020204" pitchFamily="34" charset="0"/>
                <a:cs typeface="Arial" panose="020B0604020202020204" pitchFamily="34" charset="0"/>
              </a:rPr>
              <a:t>2020</a:t>
            </a:r>
          </a:p>
        </p:txBody>
      </p:sp>
      <p:sp>
        <p:nvSpPr>
          <p:cNvPr id="30" name="TextBox 29">
            <a:extLst>
              <a:ext uri="{FF2B5EF4-FFF2-40B4-BE49-F238E27FC236}">
                <a16:creationId xmlns:a16="http://schemas.microsoft.com/office/drawing/2014/main" id="{BEC6B78E-F1CD-283E-56F1-5333D0750BA8}"/>
              </a:ext>
            </a:extLst>
          </p:cNvPr>
          <p:cNvSpPr txBox="1"/>
          <p:nvPr/>
        </p:nvSpPr>
        <p:spPr>
          <a:xfrm>
            <a:off x="7839227" y="1837017"/>
            <a:ext cx="640080" cy="415498"/>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dirty="0">
                <a:ln w="6350">
                  <a:noFill/>
                </a:ln>
                <a:solidFill>
                  <a:srgbClr val="0062A7"/>
                </a:solidFill>
                <a:latin typeface="Arial" panose="020B0604020202020204" pitchFamily="34" charset="0"/>
                <a:cs typeface="Arial" panose="020B0604020202020204" pitchFamily="34" charset="0"/>
              </a:rPr>
              <a:t>Non-Borrowers changes</a:t>
            </a:r>
          </a:p>
        </p:txBody>
      </p:sp>
      <p:sp>
        <p:nvSpPr>
          <p:cNvPr id="31" name="Oval 30">
            <a:extLst>
              <a:ext uri="{FF2B5EF4-FFF2-40B4-BE49-F238E27FC236}">
                <a16:creationId xmlns:a16="http://schemas.microsoft.com/office/drawing/2014/main" id="{B4272FD1-85A1-DCE9-BCD0-FE8BA2844558}"/>
              </a:ext>
            </a:extLst>
          </p:cNvPr>
          <p:cNvSpPr/>
          <p:nvPr/>
        </p:nvSpPr>
        <p:spPr>
          <a:xfrm>
            <a:off x="510465" y="2349478"/>
            <a:ext cx="371056" cy="23617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E5993"/>
                </a:solidFill>
                <a:latin typeface="Arial" panose="020B0604020202020204" pitchFamily="34" charset="0"/>
                <a:cs typeface="Arial" panose="020B0604020202020204" pitchFamily="34" charset="0"/>
              </a:rPr>
              <a:t>1961</a:t>
            </a:r>
          </a:p>
        </p:txBody>
      </p:sp>
      <p:sp>
        <p:nvSpPr>
          <p:cNvPr id="32" name="Oval 31">
            <a:extLst>
              <a:ext uri="{FF2B5EF4-FFF2-40B4-BE49-F238E27FC236}">
                <a16:creationId xmlns:a16="http://schemas.microsoft.com/office/drawing/2014/main" id="{CE3C4EDD-97FE-6864-7631-858853AFBC98}"/>
              </a:ext>
            </a:extLst>
          </p:cNvPr>
          <p:cNvSpPr/>
          <p:nvPr/>
        </p:nvSpPr>
        <p:spPr>
          <a:xfrm>
            <a:off x="8428291" y="2346653"/>
            <a:ext cx="371056" cy="24273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062A7"/>
                </a:solidFill>
                <a:latin typeface="Arial" panose="020B0604020202020204" pitchFamily="34" charset="0"/>
                <a:cs typeface="Arial" panose="020B0604020202020204" pitchFamily="34" charset="0"/>
              </a:rPr>
              <a:t>2023</a:t>
            </a:r>
          </a:p>
        </p:txBody>
      </p:sp>
      <p:sp>
        <p:nvSpPr>
          <p:cNvPr id="33" name="TextBox 32">
            <a:extLst>
              <a:ext uri="{FF2B5EF4-FFF2-40B4-BE49-F238E27FC236}">
                <a16:creationId xmlns:a16="http://schemas.microsoft.com/office/drawing/2014/main" id="{E4BDED72-89D9-1718-3C8A-F5714229508C}"/>
              </a:ext>
            </a:extLst>
          </p:cNvPr>
          <p:cNvSpPr txBox="1"/>
          <p:nvPr/>
        </p:nvSpPr>
        <p:spPr>
          <a:xfrm>
            <a:off x="8290467" y="2738753"/>
            <a:ext cx="640080" cy="1138773"/>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dirty="0">
                <a:ln w="6350">
                  <a:noFill/>
                </a:ln>
                <a:solidFill>
                  <a:srgbClr val="0E5993"/>
                </a:solidFill>
                <a:latin typeface="Arial" panose="020B0604020202020204" pitchFamily="34" charset="0"/>
                <a:cs typeface="Arial" panose="020B0604020202020204" pitchFamily="34" charset="0"/>
              </a:rPr>
              <a:t>4000.1 updated with Publishes HECM guidelines </a:t>
            </a:r>
            <a:r>
              <a:rPr lang="en-US" sz="200" dirty="0">
                <a:ln w="6350">
                  <a:solidFill>
                    <a:srgbClr val="0062A7"/>
                  </a:solidFill>
                </a:ln>
                <a:solidFill>
                  <a:srgbClr val="0062A7"/>
                </a:solidFill>
                <a:cs typeface="Arial" panose="020B0604020202020204" pitchFamily="34" charset="0"/>
              </a:rPr>
              <a:t>__________________________________________</a:t>
            </a:r>
          </a:p>
          <a:p>
            <a:pPr algn="ctr"/>
            <a:r>
              <a:rPr lang="en-US" sz="900" b="1" dirty="0">
                <a:ln w="6350">
                  <a:noFill/>
                </a:ln>
                <a:solidFill>
                  <a:srgbClr val="0E5993"/>
                </a:solidFill>
                <a:latin typeface="Arial" panose="020B0604020202020204" pitchFamily="34" charset="0"/>
                <a:cs typeface="Arial" panose="020B0604020202020204" pitchFamily="34" charset="0"/>
              </a:rPr>
              <a:t>Improves H4P</a:t>
            </a:r>
          </a:p>
        </p:txBody>
      </p:sp>
      <p:sp>
        <p:nvSpPr>
          <p:cNvPr id="34" name="Oval 33">
            <a:extLst>
              <a:ext uri="{FF2B5EF4-FFF2-40B4-BE49-F238E27FC236}">
                <a16:creationId xmlns:a16="http://schemas.microsoft.com/office/drawing/2014/main" id="{1BCBA3D9-9BA5-E936-41F6-1008BBE8C6C6}"/>
              </a:ext>
            </a:extLst>
          </p:cNvPr>
          <p:cNvSpPr/>
          <p:nvPr/>
        </p:nvSpPr>
        <p:spPr>
          <a:xfrm>
            <a:off x="7973739" y="2346653"/>
            <a:ext cx="371056" cy="242734"/>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800" b="1" spc="-38" dirty="0">
                <a:solidFill>
                  <a:srgbClr val="0062A7"/>
                </a:solidFill>
                <a:latin typeface="Arial" panose="020B0604020202020204" pitchFamily="34" charset="0"/>
                <a:cs typeface="Arial" panose="020B0604020202020204" pitchFamily="34" charset="0"/>
              </a:rPr>
              <a:t>2021</a:t>
            </a:r>
          </a:p>
        </p:txBody>
      </p:sp>
      <p:sp>
        <p:nvSpPr>
          <p:cNvPr id="35" name="TextBox 34">
            <a:extLst>
              <a:ext uri="{FF2B5EF4-FFF2-40B4-BE49-F238E27FC236}">
                <a16:creationId xmlns:a16="http://schemas.microsoft.com/office/drawing/2014/main" id="{1B6A5499-66F0-8A35-8809-233ADFEB28CF}"/>
              </a:ext>
            </a:extLst>
          </p:cNvPr>
          <p:cNvSpPr txBox="1"/>
          <p:nvPr/>
        </p:nvSpPr>
        <p:spPr>
          <a:xfrm>
            <a:off x="7400856" y="2681045"/>
            <a:ext cx="640080" cy="415498"/>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dirty="0">
                <a:ln w="6350">
                  <a:noFill/>
                </a:ln>
                <a:solidFill>
                  <a:srgbClr val="0062A7"/>
                </a:solidFill>
                <a:latin typeface="Arial" panose="020B0604020202020204" pitchFamily="34" charset="0"/>
                <a:cs typeface="Arial" panose="020B0604020202020204" pitchFamily="34" charset="0"/>
              </a:rPr>
              <a:t>End of the LIBOR for HECMs</a:t>
            </a:r>
          </a:p>
        </p:txBody>
      </p:sp>
      <p:sp>
        <p:nvSpPr>
          <p:cNvPr id="36" name="TextBox 35">
            <a:extLst>
              <a:ext uri="{FF2B5EF4-FFF2-40B4-BE49-F238E27FC236}">
                <a16:creationId xmlns:a16="http://schemas.microsoft.com/office/drawing/2014/main" id="{70DE0A9B-F1F5-11DC-37E1-1A8DF1C1F6A0}"/>
              </a:ext>
            </a:extLst>
          </p:cNvPr>
          <p:cNvSpPr txBox="1"/>
          <p:nvPr/>
        </p:nvSpPr>
        <p:spPr>
          <a:xfrm>
            <a:off x="373317" y="1536935"/>
            <a:ext cx="640080" cy="692497"/>
          </a:xfrm>
          <a:prstGeom prst="rect">
            <a:avLst/>
          </a:prstGeom>
          <a:solidFill>
            <a:schemeClr val="bg1">
              <a:lumMod val="95000"/>
            </a:schemeClr>
          </a:solidFill>
          <a:ln>
            <a:solidFill>
              <a:srgbClr val="0E5993"/>
            </a:solidFill>
          </a:ln>
        </p:spPr>
        <p:txBody>
          <a:bodyPr wrap="square" lIns="0" tIns="0" rIns="0" bIns="0" rtlCol="0" anchor="ctr">
            <a:spAutoFit/>
          </a:bodyPr>
          <a:lstStyle/>
          <a:p>
            <a:pPr algn="ctr"/>
            <a:r>
              <a:rPr lang="en-US" sz="900" b="1" dirty="0">
                <a:ln w="6350">
                  <a:noFill/>
                </a:ln>
                <a:solidFill>
                  <a:srgbClr val="0E5993"/>
                </a:solidFill>
                <a:latin typeface="Arial" panose="020B0604020202020204" pitchFamily="34" charset="0"/>
                <a:cs typeface="Arial" panose="020B0604020202020204" pitchFamily="34" charset="0"/>
              </a:rPr>
              <a:t>Nelly Young – 1</a:t>
            </a:r>
            <a:r>
              <a:rPr lang="en-US" sz="900" b="1" baseline="30000" dirty="0">
                <a:ln w="6350">
                  <a:noFill/>
                </a:ln>
                <a:solidFill>
                  <a:srgbClr val="0E5993"/>
                </a:solidFill>
                <a:latin typeface="Arial" panose="020B0604020202020204" pitchFamily="34" charset="0"/>
                <a:cs typeface="Arial" panose="020B0604020202020204" pitchFamily="34" charset="0"/>
              </a:rPr>
              <a:t>st</a:t>
            </a:r>
            <a:r>
              <a:rPr lang="en-US" sz="900" b="1" dirty="0">
                <a:ln w="6350">
                  <a:noFill/>
                </a:ln>
                <a:solidFill>
                  <a:srgbClr val="0E5993"/>
                </a:solidFill>
                <a:latin typeface="Arial" panose="020B0604020202020204" pitchFamily="34" charset="0"/>
                <a:cs typeface="Arial" panose="020B0604020202020204" pitchFamily="34" charset="0"/>
              </a:rPr>
              <a:t> RM borrower in US</a:t>
            </a:r>
          </a:p>
        </p:txBody>
      </p:sp>
      <p:cxnSp>
        <p:nvCxnSpPr>
          <p:cNvPr id="37" name="Straight Arrow Connector 36">
            <a:extLst>
              <a:ext uri="{FF2B5EF4-FFF2-40B4-BE49-F238E27FC236}">
                <a16:creationId xmlns:a16="http://schemas.microsoft.com/office/drawing/2014/main" id="{9B7C09ED-AA32-DDA1-2CBB-5F94490132A6}"/>
              </a:ext>
            </a:extLst>
          </p:cNvPr>
          <p:cNvCxnSpPr>
            <a:cxnSpLocks/>
          </p:cNvCxnSpPr>
          <p:nvPr/>
        </p:nvCxnSpPr>
        <p:spPr>
          <a:xfrm>
            <a:off x="8517207" y="1619407"/>
            <a:ext cx="372440" cy="798566"/>
          </a:xfrm>
          <a:prstGeom prst="straightConnector1">
            <a:avLst/>
          </a:prstGeom>
          <a:ln w="28575">
            <a:solidFill>
              <a:srgbClr val="343433"/>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36F984E5-859F-487B-CA3D-42881D2D1C2E}"/>
              </a:ext>
            </a:extLst>
          </p:cNvPr>
          <p:cNvSpPr txBox="1"/>
          <p:nvPr/>
        </p:nvSpPr>
        <p:spPr>
          <a:xfrm>
            <a:off x="7642858" y="1040644"/>
            <a:ext cx="1293978" cy="553998"/>
          </a:xfrm>
          <a:prstGeom prst="rect">
            <a:avLst/>
          </a:prstGeom>
          <a:solidFill>
            <a:schemeClr val="bg1">
              <a:lumMod val="95000"/>
            </a:schemeClr>
          </a:solidFill>
          <a:ln>
            <a:solidFill>
              <a:srgbClr val="006098"/>
            </a:solidFill>
          </a:ln>
        </p:spPr>
        <p:txBody>
          <a:bodyPr wrap="square" lIns="0" tIns="0" rIns="0" bIns="0" rtlCol="0" anchor="ctr">
            <a:spAutoFit/>
          </a:bodyPr>
          <a:lstStyle/>
          <a:p>
            <a:pPr algn="ctr"/>
            <a:r>
              <a:rPr lang="en-US" sz="900" b="1" dirty="0">
                <a:ln w="6350">
                  <a:noFill/>
                </a:ln>
                <a:solidFill>
                  <a:srgbClr val="0E5993"/>
                </a:solidFill>
                <a:latin typeface="Arial" panose="020B0604020202020204" pitchFamily="34" charset="0"/>
                <a:cs typeface="Arial" panose="020B0604020202020204" pitchFamily="34" charset="0"/>
              </a:rPr>
              <a:t>2025</a:t>
            </a:r>
          </a:p>
          <a:p>
            <a:pPr algn="ctr"/>
            <a:r>
              <a:rPr lang="en-US" sz="900" b="1" dirty="0">
                <a:ln w="6350">
                  <a:noFill/>
                </a:ln>
                <a:solidFill>
                  <a:srgbClr val="0E5993"/>
                </a:solidFill>
                <a:latin typeface="Arial" panose="020B0604020202020204" pitchFamily="34" charset="0"/>
                <a:cs typeface="Arial" panose="020B0604020202020204" pitchFamily="34" charset="0"/>
              </a:rPr>
              <a:t>Mutual rolls out our own proprietary </a:t>
            </a:r>
            <a:r>
              <a:rPr lang="en-US" sz="900" b="1" dirty="0" err="1">
                <a:ln w="6350">
                  <a:noFill/>
                </a:ln>
                <a:solidFill>
                  <a:srgbClr val="0E5993"/>
                </a:solidFill>
                <a:latin typeface="Arial" panose="020B0604020202020204" pitchFamily="34" charset="0"/>
                <a:cs typeface="Arial" panose="020B0604020202020204" pitchFamily="34" charset="0"/>
              </a:rPr>
              <a:t>SecureEquity</a:t>
            </a:r>
            <a:r>
              <a:rPr lang="en-US" sz="900" b="1" baseline="30000" dirty="0">
                <a:ln w="6350">
                  <a:noFill/>
                </a:ln>
                <a:solidFill>
                  <a:srgbClr val="0E5993"/>
                </a:solidFill>
                <a:latin typeface="Arial" panose="020B0604020202020204" pitchFamily="34" charset="0"/>
                <a:cs typeface="Arial" panose="020B0604020202020204" pitchFamily="34" charset="0"/>
              </a:rPr>
              <a:t>®</a:t>
            </a:r>
            <a:r>
              <a:rPr lang="en-US" sz="900" b="1" dirty="0">
                <a:ln w="6350">
                  <a:noFill/>
                </a:ln>
                <a:solidFill>
                  <a:srgbClr val="0E5993"/>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365603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7E408-3B56-AE06-1C56-3E02035E3F9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E2048D8-4AD8-70DD-4080-CCEC487F0002}"/>
              </a:ext>
            </a:extLst>
          </p:cNvPr>
          <p:cNvSpPr/>
          <p:nvPr/>
        </p:nvSpPr>
        <p:spPr>
          <a:xfrm>
            <a:off x="6898888" y="4401015"/>
            <a:ext cx="2022088"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BE505C3C-56C2-CECA-956F-F308EBB9D51F}"/>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089107C6-D002-84A2-52BF-52CDC1B0E61C}"/>
                </a:ext>
              </a:extLst>
            </p:cNvPr>
            <p:cNvSpPr/>
            <p:nvPr/>
          </p:nvSpPr>
          <p:spPr>
            <a:xfrm>
              <a:off x="0" y="1"/>
              <a:ext cx="3303037"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3B0B3BC-B87C-304F-4629-6A9653FD70A8}"/>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a:ln>
              <a:noFill/>
            </a:ln>
          </p:spPr>
        </p:pic>
      </p:grpSp>
      <p:sp>
        <p:nvSpPr>
          <p:cNvPr id="2" name="Content Placeholder 1">
            <a:extLst>
              <a:ext uri="{FF2B5EF4-FFF2-40B4-BE49-F238E27FC236}">
                <a16:creationId xmlns:a16="http://schemas.microsoft.com/office/drawing/2014/main" id="{D6AB25BE-B195-D75F-509B-5A4DEAEC3ED0}"/>
              </a:ext>
            </a:extLst>
          </p:cNvPr>
          <p:cNvSpPr txBox="1">
            <a:spLocks/>
          </p:cNvSpPr>
          <p:nvPr/>
        </p:nvSpPr>
        <p:spPr>
          <a:xfrm>
            <a:off x="447318" y="0"/>
            <a:ext cx="2377042"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Reverse Basics</a:t>
            </a:r>
            <a:endParaRPr lang="en-US" sz="3200" dirty="0">
              <a:solidFill>
                <a:srgbClr val="343433"/>
              </a:solidFill>
              <a:latin typeface="Arial" panose="020B0604020202020204" pitchFamily="34" charset="0"/>
              <a:cs typeface="Arial" panose="020B0604020202020204" pitchFamily="34" charset="0"/>
            </a:endParaRPr>
          </a:p>
        </p:txBody>
      </p:sp>
      <p:sp>
        <p:nvSpPr>
          <p:cNvPr id="9" name="Content Placeholder 1">
            <a:extLst>
              <a:ext uri="{FF2B5EF4-FFF2-40B4-BE49-F238E27FC236}">
                <a16:creationId xmlns:a16="http://schemas.microsoft.com/office/drawing/2014/main" id="{7D6395FA-1B22-D039-B788-B2DA7BC4D1C8}"/>
              </a:ext>
            </a:extLst>
          </p:cNvPr>
          <p:cNvSpPr txBox="1">
            <a:spLocks/>
          </p:cNvSpPr>
          <p:nvPr/>
        </p:nvSpPr>
        <p:spPr>
          <a:xfrm>
            <a:off x="3582338" y="-1"/>
            <a:ext cx="5226382"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A mortgage that doesn’t require monthly mortgage payments*</a:t>
            </a:r>
          </a:p>
          <a:p>
            <a:pPr marL="798513" lvl="1" indent="-285750">
              <a:spcBef>
                <a:spcPts val="500"/>
              </a:spcBef>
            </a:pPr>
            <a:r>
              <a:rPr lang="en-US" sz="1400" dirty="0">
                <a:solidFill>
                  <a:srgbClr val="343433"/>
                </a:solidFill>
                <a:latin typeface="Arial" panose="020B0604020202020204" pitchFamily="34" charset="0"/>
                <a:cs typeface="Arial" panose="020B0604020202020204" pitchFamily="34" charset="0"/>
              </a:rPr>
              <a:t>Same appraisal requirements as traditional loans</a:t>
            </a:r>
          </a:p>
          <a:p>
            <a:pPr marL="285750" indent="-285750">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An equity release tool for borrowers 55+</a:t>
            </a:r>
          </a:p>
          <a:p>
            <a:pPr marL="798513" lvl="1" indent="-285750">
              <a:spcBef>
                <a:spcPts val="500"/>
              </a:spcBef>
            </a:pPr>
            <a:r>
              <a:rPr lang="en-US" sz="1400" dirty="0">
                <a:solidFill>
                  <a:srgbClr val="343433"/>
                </a:solidFill>
                <a:latin typeface="Arial" panose="020B0604020202020204" pitchFamily="34" charset="0"/>
                <a:cs typeface="Arial" panose="020B0604020202020204" pitchFamily="34" charset="0"/>
              </a:rPr>
              <a:t>Spouses can be younger</a:t>
            </a:r>
          </a:p>
          <a:p>
            <a:pPr marL="285750" indent="-285750">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LTV determined by rate, value and youngest borrower’s age</a:t>
            </a:r>
          </a:p>
          <a:p>
            <a:pPr marL="798513" lvl="1" indent="-285750">
              <a:spcBef>
                <a:spcPts val="500"/>
              </a:spcBef>
            </a:pPr>
            <a:r>
              <a:rPr lang="en-US" sz="1400" dirty="0">
                <a:solidFill>
                  <a:srgbClr val="343433"/>
                </a:solidFill>
                <a:latin typeface="Arial" panose="020B0604020202020204" pitchFamily="34" charset="0"/>
                <a:cs typeface="Arial" panose="020B0604020202020204" pitchFamily="34" charset="0"/>
              </a:rPr>
              <a:t>Older borrowers get a higher % of the value</a:t>
            </a:r>
          </a:p>
          <a:p>
            <a:pPr marL="798513" lvl="1" indent="-285750">
              <a:spcBef>
                <a:spcPts val="500"/>
              </a:spcBef>
            </a:pPr>
            <a:r>
              <a:rPr lang="en-US" sz="1400" dirty="0">
                <a:solidFill>
                  <a:srgbClr val="343433"/>
                </a:solidFill>
                <a:latin typeface="Arial" panose="020B0604020202020204" pitchFamily="34" charset="0"/>
                <a:cs typeface="Arial" panose="020B0604020202020204" pitchFamily="34" charset="0"/>
              </a:rPr>
              <a:t>On HECMs, lower rates provide greater proceeds</a:t>
            </a:r>
          </a:p>
          <a:p>
            <a:pPr marL="798513" lvl="1" indent="-285750">
              <a:spcBef>
                <a:spcPts val="500"/>
              </a:spcBef>
            </a:pPr>
            <a:r>
              <a:rPr lang="en-US" sz="1400" dirty="0">
                <a:solidFill>
                  <a:srgbClr val="343433"/>
                </a:solidFill>
                <a:latin typeface="Arial" panose="020B0604020202020204" pitchFamily="34" charset="0"/>
                <a:cs typeface="Arial" panose="020B0604020202020204" pitchFamily="34" charset="0"/>
              </a:rPr>
              <a:t>Rates change on Tuesdays</a:t>
            </a:r>
          </a:p>
          <a:p>
            <a:pPr marL="285750" indent="-285750">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Almost all monthly ARM loans</a:t>
            </a:r>
          </a:p>
          <a:p>
            <a:pPr marL="798513" lvl="1" indent="-285750">
              <a:spcBef>
                <a:spcPts val="500"/>
              </a:spcBef>
            </a:pPr>
            <a:r>
              <a:rPr lang="en-US" sz="1400" dirty="0">
                <a:solidFill>
                  <a:srgbClr val="343433"/>
                </a:solidFill>
                <a:latin typeface="Arial" panose="020B0604020202020204" pitchFamily="34" charset="0"/>
                <a:cs typeface="Arial" panose="020B0604020202020204" pitchFamily="34" charset="0"/>
              </a:rPr>
              <a:t>Borrowers can take proceeds in multiple ways. Over 90% take a growing line-of-credit.</a:t>
            </a:r>
          </a:p>
          <a:p>
            <a:pPr marL="285750" indent="-285750">
              <a:spcBef>
                <a:spcPts val="500"/>
              </a:spcBef>
              <a:buFont typeface="Arial" panose="020B0604020202020204" pitchFamily="34" charset="0"/>
              <a:buChar char="•"/>
            </a:pPr>
            <a:r>
              <a:rPr lang="en-US" sz="1400" dirty="0">
                <a:solidFill>
                  <a:srgbClr val="343433"/>
                </a:solidFill>
                <a:latin typeface="Arial" panose="020B0604020202020204" pitchFamily="34" charset="0"/>
                <a:cs typeface="Arial" panose="020B0604020202020204" pitchFamily="34" charset="0"/>
              </a:rPr>
              <a:t>For primary residences only</a:t>
            </a:r>
          </a:p>
          <a:p>
            <a:pPr marL="798513" lvl="1" indent="-285750">
              <a:spcBef>
                <a:spcPts val="500"/>
              </a:spcBef>
            </a:pPr>
            <a:r>
              <a:rPr lang="en-US" sz="1400" dirty="0">
                <a:solidFill>
                  <a:srgbClr val="343433"/>
                </a:solidFill>
                <a:latin typeface="Arial" panose="020B0604020202020204" pitchFamily="34" charset="0"/>
                <a:cs typeface="Arial" panose="020B0604020202020204" pitchFamily="34" charset="0"/>
              </a:rPr>
              <a:t>Single family, FHA-approved condos, PUDs 2-4 families (1 unit owner-occupied)</a:t>
            </a:r>
          </a:p>
          <a:p>
            <a:pPr>
              <a:lnSpc>
                <a:spcPct val="120000"/>
              </a:lnSpc>
            </a:pPr>
            <a:r>
              <a:rPr lang="en-US" sz="900" dirty="0">
                <a:solidFill>
                  <a:srgbClr val="343433"/>
                </a:solidFill>
                <a:latin typeface="Arial Narrow" panose="020B0604020202020204" pitchFamily="34" charset="0"/>
                <a:cs typeface="Arial Narrow" panose="020B0604020202020204" pitchFamily="34" charset="0"/>
              </a:rPr>
              <a:t>*Borrower must occupy home as primary residence and remain current on property taxes, homeowner's insurance, the costs of home maintenance, and any HOA fees.</a:t>
            </a:r>
          </a:p>
        </p:txBody>
      </p:sp>
    </p:spTree>
    <p:extLst>
      <p:ext uri="{BB962C8B-B14F-4D97-AF65-F5344CB8AC3E}">
        <p14:creationId xmlns:p14="http://schemas.microsoft.com/office/powerpoint/2010/main" val="2475396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059F4-9E9B-BB8B-B316-5448D22F731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3A82783-5174-2460-D673-7EE15B21E956}"/>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40718063-BDD4-B07C-499A-F0061709DB70}"/>
              </a:ext>
            </a:extLst>
          </p:cNvPr>
          <p:cNvSpPr txBox="1">
            <a:spLocks/>
          </p:cNvSpPr>
          <p:nvPr/>
        </p:nvSpPr>
        <p:spPr>
          <a:xfrm>
            <a:off x="404588" y="99594"/>
            <a:ext cx="8334819" cy="75254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What Is A Reverse?</a:t>
            </a:r>
            <a:endParaRPr lang="en-US" sz="3200" baseline="30000" dirty="0">
              <a:solidFill>
                <a:srgbClr val="343433"/>
              </a:solidFill>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D38CB491-8858-52BF-B98F-1E741954C7FB}"/>
              </a:ext>
            </a:extLst>
          </p:cNvPr>
          <p:cNvSpPr txBox="1">
            <a:spLocks/>
          </p:cNvSpPr>
          <p:nvPr/>
        </p:nvSpPr>
        <p:spPr>
          <a:xfrm>
            <a:off x="643159" y="852134"/>
            <a:ext cx="2357437" cy="3419513"/>
          </a:xfrm>
          <a:prstGeom prst="rect">
            <a:avLst/>
          </a:prstGeom>
          <a:solidFill>
            <a:srgbClr val="156B62"/>
          </a:solidFill>
          <a:ln>
            <a:noFill/>
          </a:ln>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dirty="0">
                <a:solidFill>
                  <a:schemeClr val="bg1"/>
                </a:solidFill>
                <a:latin typeface="Arial" panose="020B0604020202020204" pitchFamily="34" charset="0"/>
                <a:cs typeface="Arial" panose="020B0604020202020204" pitchFamily="34" charset="0"/>
              </a:rPr>
              <a:t>A </a:t>
            </a:r>
            <a:r>
              <a:rPr lang="en-US" sz="2400" b="1" dirty="0">
                <a:solidFill>
                  <a:schemeClr val="bg1"/>
                </a:solidFill>
                <a:latin typeface="Arial" panose="020B0604020202020204" pitchFamily="34" charset="0"/>
                <a:cs typeface="Arial" panose="020B0604020202020204" pitchFamily="34" charset="0"/>
              </a:rPr>
              <a:t>non-recourse</a:t>
            </a:r>
            <a:r>
              <a:rPr lang="en-US" sz="2400" dirty="0">
                <a:solidFill>
                  <a:schemeClr val="bg1"/>
                </a:solidFill>
                <a:latin typeface="Arial" panose="020B0604020202020204" pitchFamily="34" charset="0"/>
                <a:cs typeface="Arial" panose="020B0604020202020204" pitchFamily="34" charset="0"/>
              </a:rPr>
              <a:t>, </a:t>
            </a:r>
            <a:r>
              <a:rPr lang="en-US" sz="2400" b="1" dirty="0">
                <a:solidFill>
                  <a:schemeClr val="bg1"/>
                </a:solidFill>
                <a:latin typeface="Arial" panose="020B0604020202020204" pitchFamily="34" charset="0"/>
                <a:cs typeface="Arial" panose="020B0604020202020204" pitchFamily="34" charset="0"/>
              </a:rPr>
              <a:t>negatively amortizing lien</a:t>
            </a:r>
            <a:r>
              <a:rPr lang="en-US" sz="2400" dirty="0">
                <a:solidFill>
                  <a:schemeClr val="bg1"/>
                </a:solidFill>
                <a:latin typeface="Arial" panose="020B0604020202020204" pitchFamily="34" charset="0"/>
                <a:cs typeface="Arial" panose="020B0604020202020204" pitchFamily="34" charset="0"/>
              </a:rPr>
              <a:t> on a </a:t>
            </a:r>
            <a:r>
              <a:rPr lang="en-US" sz="2400" b="1" dirty="0">
                <a:solidFill>
                  <a:schemeClr val="bg1"/>
                </a:solidFill>
                <a:latin typeface="Arial" panose="020B0604020202020204" pitchFamily="34" charset="0"/>
                <a:cs typeface="Arial" panose="020B0604020202020204" pitchFamily="34" charset="0"/>
              </a:rPr>
              <a:t>primary residence </a:t>
            </a:r>
            <a:r>
              <a:rPr lang="en-US" sz="2400" dirty="0">
                <a:solidFill>
                  <a:schemeClr val="bg1"/>
                </a:solidFill>
                <a:latin typeface="Arial" panose="020B0604020202020204" pitchFamily="34" charset="0"/>
                <a:cs typeface="Arial" panose="020B0604020202020204" pitchFamily="34" charset="0"/>
              </a:rPr>
              <a:t>for </a:t>
            </a:r>
            <a:r>
              <a:rPr lang="en-US" sz="2400" b="1" dirty="0">
                <a:solidFill>
                  <a:schemeClr val="bg1"/>
                </a:solidFill>
                <a:latin typeface="Arial" panose="020B0604020202020204" pitchFamily="34" charset="0"/>
                <a:cs typeface="Arial" panose="020B0604020202020204" pitchFamily="34" charset="0"/>
              </a:rPr>
              <a:t>senior Americans</a:t>
            </a:r>
            <a:r>
              <a:rPr lang="en-US" sz="2400" dirty="0">
                <a:solidFill>
                  <a:schemeClr val="bg1"/>
                </a:solidFill>
                <a:latin typeface="Arial" panose="020B0604020202020204" pitchFamily="34" charset="0"/>
                <a:cs typeface="Arial" panose="020B0604020202020204" pitchFamily="34" charset="0"/>
              </a:rPr>
              <a:t>.</a:t>
            </a:r>
          </a:p>
        </p:txBody>
      </p:sp>
      <p:sp>
        <p:nvSpPr>
          <p:cNvPr id="6" name="Callout: Left Arrow 5">
            <a:extLst>
              <a:ext uri="{FF2B5EF4-FFF2-40B4-BE49-F238E27FC236}">
                <a16:creationId xmlns:a16="http://schemas.microsoft.com/office/drawing/2014/main" id="{131F403B-6C45-8EA6-A482-02D4D01042CE}"/>
              </a:ext>
            </a:extLst>
          </p:cNvPr>
          <p:cNvSpPr/>
          <p:nvPr/>
        </p:nvSpPr>
        <p:spPr>
          <a:xfrm>
            <a:off x="3186334" y="748028"/>
            <a:ext cx="5553074" cy="731520"/>
          </a:xfrm>
          <a:prstGeom prst="leftArrowCallout">
            <a:avLst>
              <a:gd name="adj1" fmla="val 25000"/>
              <a:gd name="adj2" fmla="val 25000"/>
              <a:gd name="adj3" fmla="val 25000"/>
              <a:gd name="adj4" fmla="val 93023"/>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r>
              <a:rPr lang="en-US" sz="1400" b="1" cap="small" dirty="0">
                <a:solidFill>
                  <a:schemeClr val="bg1"/>
                </a:solidFill>
                <a:latin typeface="Arial" panose="020B0604020202020204" pitchFamily="34" charset="0"/>
                <a:cs typeface="Arial" panose="020B0604020202020204" pitchFamily="34" charset="0"/>
              </a:rPr>
              <a:t>Non-Recourse</a:t>
            </a:r>
          </a:p>
          <a:p>
            <a:pPr algn="ctr"/>
            <a:r>
              <a:rPr lang="en-US" sz="1400" dirty="0">
                <a:solidFill>
                  <a:schemeClr val="bg1"/>
                </a:solidFill>
                <a:latin typeface="Arial" panose="020B0604020202020204" pitchFamily="34" charset="0"/>
                <a:cs typeface="Arial" panose="020B0604020202020204" pitchFamily="34" charset="0"/>
              </a:rPr>
              <a:t>The house is the only source of repayment. No deficiency judgements against the borrowers, NBS, or heirs.</a:t>
            </a:r>
          </a:p>
        </p:txBody>
      </p:sp>
      <p:sp>
        <p:nvSpPr>
          <p:cNvPr id="7" name="Callout: Left Arrow 6">
            <a:extLst>
              <a:ext uri="{FF2B5EF4-FFF2-40B4-BE49-F238E27FC236}">
                <a16:creationId xmlns:a16="http://schemas.microsoft.com/office/drawing/2014/main" id="{4B068292-817E-5C8D-0A9C-8FE8A2B77AF2}"/>
              </a:ext>
            </a:extLst>
          </p:cNvPr>
          <p:cNvSpPr/>
          <p:nvPr/>
        </p:nvSpPr>
        <p:spPr>
          <a:xfrm>
            <a:off x="3186335" y="1548133"/>
            <a:ext cx="5553072" cy="548640"/>
          </a:xfrm>
          <a:prstGeom prst="leftArrowCallout">
            <a:avLst>
              <a:gd name="adj1" fmla="val 35417"/>
              <a:gd name="adj2" fmla="val 25000"/>
              <a:gd name="adj3" fmla="val 25000"/>
              <a:gd name="adj4" fmla="val 93363"/>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400" b="1" cap="small" dirty="0">
                <a:solidFill>
                  <a:schemeClr val="bg1"/>
                </a:solidFill>
                <a:latin typeface="Arial" panose="020B0604020202020204" pitchFamily="34" charset="0"/>
                <a:cs typeface="Arial" panose="020B0604020202020204" pitchFamily="34" charset="0"/>
              </a:rPr>
              <a:t>Negatively Amortizing</a:t>
            </a:r>
          </a:p>
          <a:p>
            <a:pPr algn="ctr"/>
            <a:r>
              <a:rPr lang="en-US" sz="1400" dirty="0">
                <a:solidFill>
                  <a:schemeClr val="bg1"/>
                </a:solidFill>
                <a:latin typeface="Arial" panose="020B0604020202020204" pitchFamily="34" charset="0"/>
                <a:cs typeface="Arial" panose="020B0604020202020204" pitchFamily="34" charset="0"/>
              </a:rPr>
              <a:t>Since no monthly P&amp;I are due, the loan balance increases. </a:t>
            </a:r>
          </a:p>
        </p:txBody>
      </p:sp>
      <p:sp>
        <p:nvSpPr>
          <p:cNvPr id="8" name="Callout: Left Arrow 7">
            <a:extLst>
              <a:ext uri="{FF2B5EF4-FFF2-40B4-BE49-F238E27FC236}">
                <a16:creationId xmlns:a16="http://schemas.microsoft.com/office/drawing/2014/main" id="{7F853CB2-2D29-28EE-7212-A3B3DF1F7CDA}"/>
              </a:ext>
            </a:extLst>
          </p:cNvPr>
          <p:cNvSpPr/>
          <p:nvPr/>
        </p:nvSpPr>
        <p:spPr>
          <a:xfrm>
            <a:off x="3186336" y="2164082"/>
            <a:ext cx="5553071" cy="731520"/>
          </a:xfrm>
          <a:prstGeom prst="leftArrowCallout">
            <a:avLst>
              <a:gd name="adj1" fmla="val 25000"/>
              <a:gd name="adj2" fmla="val 25000"/>
              <a:gd name="adj3" fmla="val 25000"/>
              <a:gd name="adj4" fmla="val 93240"/>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400" b="1" cap="small" dirty="0">
                <a:solidFill>
                  <a:schemeClr val="bg1"/>
                </a:solidFill>
                <a:latin typeface="Arial" panose="020B0604020202020204" pitchFamily="34" charset="0"/>
                <a:cs typeface="Arial" panose="020B0604020202020204" pitchFamily="34" charset="0"/>
              </a:rPr>
              <a:t>Lien</a:t>
            </a:r>
          </a:p>
          <a:p>
            <a:pPr algn="ctr"/>
            <a:r>
              <a:rPr lang="en-US" sz="1400" dirty="0">
                <a:solidFill>
                  <a:schemeClr val="bg1"/>
                </a:solidFill>
                <a:latin typeface="Arial" panose="020B0604020202020204" pitchFamily="34" charset="0"/>
                <a:cs typeface="Arial" panose="020B0604020202020204" pitchFamily="34" charset="0"/>
              </a:rPr>
              <a:t>A 1</a:t>
            </a:r>
            <a:r>
              <a:rPr lang="en-US" sz="1400" baseline="30000" dirty="0">
                <a:solidFill>
                  <a:schemeClr val="bg1"/>
                </a:solidFill>
                <a:latin typeface="Arial" panose="020B0604020202020204" pitchFamily="34" charset="0"/>
                <a:cs typeface="Arial" panose="020B0604020202020204" pitchFamily="34" charset="0"/>
              </a:rPr>
              <a:t>st</a:t>
            </a:r>
            <a:r>
              <a:rPr lang="en-US" sz="1400" dirty="0">
                <a:solidFill>
                  <a:schemeClr val="bg1"/>
                </a:solidFill>
                <a:latin typeface="Arial" panose="020B0604020202020204" pitchFamily="34" charset="0"/>
                <a:cs typeface="Arial" panose="020B0604020202020204" pitchFamily="34" charset="0"/>
              </a:rPr>
              <a:t> position loan on the subject property. The deed does not change hands.</a:t>
            </a:r>
          </a:p>
        </p:txBody>
      </p:sp>
      <p:sp>
        <p:nvSpPr>
          <p:cNvPr id="9" name="Callout: Left Arrow 8">
            <a:extLst>
              <a:ext uri="{FF2B5EF4-FFF2-40B4-BE49-F238E27FC236}">
                <a16:creationId xmlns:a16="http://schemas.microsoft.com/office/drawing/2014/main" id="{C3357E3C-B8C9-7517-2B36-77DBE7978E46}"/>
              </a:ext>
            </a:extLst>
          </p:cNvPr>
          <p:cNvSpPr/>
          <p:nvPr/>
        </p:nvSpPr>
        <p:spPr>
          <a:xfrm>
            <a:off x="3186334" y="2967356"/>
            <a:ext cx="5553074" cy="731520"/>
          </a:xfrm>
          <a:prstGeom prst="leftArrowCallout">
            <a:avLst>
              <a:gd name="adj1" fmla="val 25000"/>
              <a:gd name="adj2" fmla="val 25000"/>
              <a:gd name="adj3" fmla="val 25000"/>
              <a:gd name="adj4" fmla="val 93538"/>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cap="small" dirty="0">
                <a:solidFill>
                  <a:schemeClr val="bg1"/>
                </a:solidFill>
                <a:latin typeface="Arial" panose="020B0604020202020204" pitchFamily="34" charset="0"/>
                <a:cs typeface="Arial" panose="020B0604020202020204" pitchFamily="34" charset="0"/>
              </a:rPr>
              <a:t>Primary Residence</a:t>
            </a:r>
          </a:p>
          <a:p>
            <a:pPr algn="ctr"/>
            <a:r>
              <a:rPr lang="en-US" sz="1400" dirty="0">
                <a:solidFill>
                  <a:schemeClr val="bg1"/>
                </a:solidFill>
                <a:latin typeface="Arial" panose="020B0604020202020204" pitchFamily="34" charset="0"/>
                <a:cs typeface="Arial" panose="020B0604020202020204" pitchFamily="34" charset="0"/>
              </a:rPr>
              <a:t>Most reverses must be done on a residence where the borrower spends the majority of the year.</a:t>
            </a:r>
          </a:p>
        </p:txBody>
      </p:sp>
      <p:sp>
        <p:nvSpPr>
          <p:cNvPr id="10" name="Callout: Left Arrow 9">
            <a:extLst>
              <a:ext uri="{FF2B5EF4-FFF2-40B4-BE49-F238E27FC236}">
                <a16:creationId xmlns:a16="http://schemas.microsoft.com/office/drawing/2014/main" id="{4B7EE0AB-0FCE-DF36-62FB-25CCBDD8C8C1}"/>
              </a:ext>
            </a:extLst>
          </p:cNvPr>
          <p:cNvSpPr/>
          <p:nvPr/>
        </p:nvSpPr>
        <p:spPr>
          <a:xfrm>
            <a:off x="3186335" y="3757933"/>
            <a:ext cx="5553072" cy="548640"/>
          </a:xfrm>
          <a:prstGeom prst="leftArrowCallout">
            <a:avLst>
              <a:gd name="adj1" fmla="val 35417"/>
              <a:gd name="adj2" fmla="val 25000"/>
              <a:gd name="adj3" fmla="val 25000"/>
              <a:gd name="adj4" fmla="val 93363"/>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400" b="1" cap="small" dirty="0">
                <a:solidFill>
                  <a:schemeClr val="bg1"/>
                </a:solidFill>
                <a:latin typeface="Arial" panose="020B0604020202020204" pitchFamily="34" charset="0"/>
                <a:cs typeface="Arial" panose="020B0604020202020204" pitchFamily="34" charset="0"/>
              </a:rPr>
              <a:t>Senior Americans</a:t>
            </a:r>
          </a:p>
          <a:p>
            <a:pPr algn="ctr"/>
            <a:r>
              <a:rPr lang="en-US" sz="1400" dirty="0">
                <a:solidFill>
                  <a:schemeClr val="bg1"/>
                </a:solidFill>
                <a:latin typeface="Arial" panose="020B0604020202020204" pitchFamily="34" charset="0"/>
                <a:cs typeface="Arial" panose="020B0604020202020204" pitchFamily="34" charset="0"/>
              </a:rPr>
              <a:t>Borrowers must be 62 (HECM) and 55 in most states on SEQ.</a:t>
            </a:r>
          </a:p>
        </p:txBody>
      </p:sp>
    </p:spTree>
    <p:extLst>
      <p:ext uri="{BB962C8B-B14F-4D97-AF65-F5344CB8AC3E}">
        <p14:creationId xmlns:p14="http://schemas.microsoft.com/office/powerpoint/2010/main" val="3282127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01084-8316-AC64-8F39-59AFB8076A1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96BB15E-9673-3416-7588-87B3B7A9EBA2}"/>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FB9468FA-6070-9D36-6685-D08A574A3E8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16E7B5A1-0B83-6ACF-249D-1E3940BEF291}"/>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25</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2333DD1E-427D-D8FC-50BF-27372680E153}"/>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7963512A-0A82-0A2B-48CB-022BCA89E766}"/>
              </a:ext>
            </a:extLst>
          </p:cNvPr>
          <p:cNvSpPr txBox="1">
            <a:spLocks/>
          </p:cNvSpPr>
          <p:nvPr/>
        </p:nvSpPr>
        <p:spPr>
          <a:xfrm>
            <a:off x="4445198" y="0"/>
            <a:ext cx="4159786"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2000"/>
              </a:spcBef>
            </a:pPr>
            <a:r>
              <a:rPr lang="en-US" dirty="0">
                <a:solidFill>
                  <a:srgbClr val="343433"/>
                </a:solidFill>
                <a:latin typeface="Arial" panose="020B0604020202020204" pitchFamily="34" charset="0"/>
                <a:cs typeface="Arial" panose="020B0604020202020204" pitchFamily="34" charset="0"/>
              </a:rPr>
              <a:t>What happens if the loan balance becomes greater than the value of the home?</a:t>
            </a:r>
          </a:p>
          <a:p>
            <a:pPr algn="l">
              <a:lnSpc>
                <a:spcPct val="100000"/>
              </a:lnSpc>
              <a:spcBef>
                <a:spcPts val="2000"/>
              </a:spcBef>
            </a:pPr>
            <a:r>
              <a:rPr lang="en-US" b="1" i="1" dirty="0">
                <a:solidFill>
                  <a:srgbClr val="0E5993"/>
                </a:solidFill>
                <a:latin typeface="Arial" panose="020B0604020202020204" pitchFamily="34" charset="0"/>
                <a:cs typeface="Arial" panose="020B0604020202020204" pitchFamily="34" charset="0"/>
              </a:rPr>
              <a:t>Nothing, all reverses are non-recourse. The home is the only source of repayment.</a:t>
            </a:r>
          </a:p>
        </p:txBody>
      </p:sp>
      <p:pic>
        <p:nvPicPr>
          <p:cNvPr id="6" name="Picture 5" descr="A shield with a dollar sign&#10;&#10;AI-generated content may be incorrect.">
            <a:extLst>
              <a:ext uri="{FF2B5EF4-FFF2-40B4-BE49-F238E27FC236}">
                <a16:creationId xmlns:a16="http://schemas.microsoft.com/office/drawing/2014/main" id="{3F507AE5-46DE-70B2-24C1-24BEC7FB99B0}"/>
              </a:ext>
            </a:extLst>
          </p:cNvPr>
          <p:cNvPicPr>
            <a:picLocks noChangeAspect="1"/>
          </p:cNvPicPr>
          <p:nvPr/>
        </p:nvPicPr>
        <p:blipFill>
          <a:blip r:embed="rId5"/>
          <a:stretch>
            <a:fillRect/>
          </a:stretch>
        </p:blipFill>
        <p:spPr>
          <a:xfrm>
            <a:off x="929951" y="1697143"/>
            <a:ext cx="1749207" cy="1749207"/>
          </a:xfrm>
          <a:prstGeom prst="rect">
            <a:avLst/>
          </a:prstGeom>
        </p:spPr>
      </p:pic>
    </p:spTree>
    <p:extLst>
      <p:ext uri="{BB962C8B-B14F-4D97-AF65-F5344CB8AC3E}">
        <p14:creationId xmlns:p14="http://schemas.microsoft.com/office/powerpoint/2010/main" val="794008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D1AC3-4165-0CB7-BFF1-96A2CAEB72D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36508EC-EB57-0D23-E87A-561C70390D45}"/>
              </a:ext>
            </a:extLst>
          </p:cNvPr>
          <p:cNvPicPr>
            <a:picLocks noChangeAspect="1"/>
          </p:cNvPicPr>
          <p:nvPr/>
        </p:nvPicPr>
        <p:blipFill>
          <a:blip r:embed="rId2"/>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C4E800B7-B17D-89BF-CDAD-2274D5D5709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F773286A-9796-78C8-5173-DBCCCF366A1A}"/>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26</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BB1D5DFF-58EF-E6F1-F5CE-2DDDF2134ACD}"/>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D7CB866D-EE7F-97E5-0844-2F4EF30B4A12}"/>
              </a:ext>
            </a:extLst>
          </p:cNvPr>
          <p:cNvSpPr txBox="1"/>
          <p:nvPr/>
        </p:nvSpPr>
        <p:spPr>
          <a:xfrm>
            <a:off x="174391" y="9564"/>
            <a:ext cx="8795218" cy="5124372"/>
          </a:xfrm>
          <a:prstGeom prst="rect">
            <a:avLst/>
          </a:prstGeom>
          <a:noFill/>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REVERSE PRODUCTS</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4072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9AFF0-29C2-1F47-3B83-0066A48D140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50E35FF-AEE9-C3AB-B35A-3D052765AF40}"/>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5A350C60-EB68-758D-664E-5BE39CBB594F}"/>
              </a:ext>
            </a:extLst>
          </p:cNvPr>
          <p:cNvSpPr txBox="1">
            <a:spLocks/>
          </p:cNvSpPr>
          <p:nvPr/>
        </p:nvSpPr>
        <p:spPr>
          <a:xfrm>
            <a:off x="404589" y="-4512"/>
            <a:ext cx="8334819" cy="895233"/>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Reverse Loan Products</a:t>
            </a:r>
            <a:endParaRPr lang="en-US" sz="3200" dirty="0">
              <a:solidFill>
                <a:srgbClr val="343433"/>
              </a:solidFill>
              <a:latin typeface="Arial" panose="020B0604020202020204" pitchFamily="34" charset="0"/>
              <a:cs typeface="Arial" panose="020B0604020202020204" pitchFamily="34" charset="0"/>
            </a:endParaRPr>
          </a:p>
        </p:txBody>
      </p:sp>
      <p:sp>
        <p:nvSpPr>
          <p:cNvPr id="3" name="Content Placeholder 1">
            <a:extLst>
              <a:ext uri="{FF2B5EF4-FFF2-40B4-BE49-F238E27FC236}">
                <a16:creationId xmlns:a16="http://schemas.microsoft.com/office/drawing/2014/main" id="{4A3DDAFA-1A9C-AC66-7EEF-6CC99F296249}"/>
              </a:ext>
            </a:extLst>
          </p:cNvPr>
          <p:cNvSpPr txBox="1">
            <a:spLocks/>
          </p:cNvSpPr>
          <p:nvPr/>
        </p:nvSpPr>
        <p:spPr>
          <a:xfrm>
            <a:off x="618331" y="1352318"/>
            <a:ext cx="3886200" cy="3010361"/>
          </a:xfrm>
          <a:prstGeom prst="rect">
            <a:avLst/>
          </a:prstGeom>
          <a:ln>
            <a:solidFill>
              <a:schemeClr val="tx1"/>
            </a:solidFill>
          </a:ln>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Adjustable-Rate Mortgages (ARMs) –Offered with a variety of margins. </a:t>
            </a:r>
          </a:p>
          <a:p>
            <a:pPr marL="628650" lvl="1" indent="-285750" algn="l">
              <a:lnSpc>
                <a:spcPct val="100000"/>
              </a:lnSpc>
              <a:spcBef>
                <a:spcPts val="500"/>
              </a:spcBef>
              <a:buFont typeface="Arial" panose="020B0604020202020204" pitchFamily="34" charset="0"/>
              <a:buChar char="•"/>
            </a:pPr>
            <a:r>
              <a:rPr lang="en-US" sz="1300" dirty="0">
                <a:solidFill>
                  <a:srgbClr val="343433"/>
                </a:solidFill>
                <a:latin typeface="Arial" panose="020B0604020202020204" pitchFamily="34" charset="0"/>
                <a:cs typeface="Arial" panose="020B0604020202020204" pitchFamily="34" charset="0"/>
              </a:rPr>
              <a:t>Note Rate based on the 1-year CMT index + a margin.</a:t>
            </a:r>
          </a:p>
          <a:p>
            <a:pPr marL="628650" lvl="1" indent="-285750" algn="l">
              <a:lnSpc>
                <a:spcPct val="100000"/>
              </a:lnSpc>
              <a:spcBef>
                <a:spcPts val="500"/>
              </a:spcBef>
              <a:buFont typeface="Arial" panose="020B0604020202020204" pitchFamily="34" charset="0"/>
              <a:buChar char="•"/>
            </a:pPr>
            <a:r>
              <a:rPr lang="en-US" sz="1300" dirty="0">
                <a:solidFill>
                  <a:srgbClr val="343433"/>
                </a:solidFill>
                <a:latin typeface="Arial" panose="020B0604020202020204" pitchFamily="34" charset="0"/>
                <a:cs typeface="Arial" panose="020B0604020202020204" pitchFamily="34" charset="0"/>
              </a:rPr>
              <a:t>Expected Rate (used to calculate Principal Limit) uses the 10-year CMT index + the same margin. </a:t>
            </a:r>
          </a:p>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Fixed Rate (Closed End) </a:t>
            </a:r>
          </a:p>
          <a:p>
            <a:pPr marL="628650" lvl="1" indent="-285750" algn="l">
              <a:lnSpc>
                <a:spcPct val="100000"/>
              </a:lnSpc>
              <a:spcBef>
                <a:spcPts val="500"/>
              </a:spcBef>
              <a:buFont typeface="Arial" panose="020B0604020202020204" pitchFamily="34" charset="0"/>
              <a:buChar char="•"/>
            </a:pPr>
            <a:r>
              <a:rPr lang="en-US" sz="1300" dirty="0">
                <a:solidFill>
                  <a:srgbClr val="343433"/>
                </a:solidFill>
                <a:latin typeface="Arial" panose="020B0604020202020204" pitchFamily="34" charset="0"/>
                <a:cs typeface="Arial" panose="020B0604020202020204" pitchFamily="34" charset="0"/>
              </a:rPr>
              <a:t>Offered in a variety of rates.</a:t>
            </a:r>
          </a:p>
          <a:p>
            <a:pPr marL="628650" lvl="1" indent="-285750" algn="l">
              <a:lnSpc>
                <a:spcPct val="100000"/>
              </a:lnSpc>
              <a:spcBef>
                <a:spcPts val="500"/>
              </a:spcBef>
              <a:buFont typeface="Arial" panose="020B0604020202020204" pitchFamily="34" charset="0"/>
              <a:buChar char="•"/>
            </a:pPr>
            <a:r>
              <a:rPr lang="en-US" sz="1300" dirty="0">
                <a:solidFill>
                  <a:srgbClr val="343433"/>
                </a:solidFill>
                <a:latin typeface="Arial" panose="020B0604020202020204" pitchFamily="34" charset="0"/>
                <a:cs typeface="Arial" panose="020B0604020202020204" pitchFamily="34" charset="0"/>
              </a:rPr>
              <a:t>Proceeds taken as a full draw at closing.</a:t>
            </a:r>
          </a:p>
          <a:p>
            <a:pPr>
              <a:lnSpc>
                <a:spcPct val="120000"/>
              </a:lnSpc>
            </a:pPr>
            <a:endParaRPr lang="en-US" dirty="0"/>
          </a:p>
        </p:txBody>
      </p:sp>
      <p:sp>
        <p:nvSpPr>
          <p:cNvPr id="6" name="Content Placeholder 4">
            <a:extLst>
              <a:ext uri="{FF2B5EF4-FFF2-40B4-BE49-F238E27FC236}">
                <a16:creationId xmlns:a16="http://schemas.microsoft.com/office/drawing/2014/main" id="{C730A112-B3EB-30A8-59A9-6612B33471C6}"/>
              </a:ext>
            </a:extLst>
          </p:cNvPr>
          <p:cNvSpPr txBox="1">
            <a:spLocks/>
          </p:cNvSpPr>
          <p:nvPr/>
        </p:nvSpPr>
        <p:spPr>
          <a:xfrm>
            <a:off x="4629150" y="1352318"/>
            <a:ext cx="3886200" cy="3010362"/>
          </a:xfrm>
          <a:prstGeom prst="rect">
            <a:avLst/>
          </a:prstGeom>
          <a:ln>
            <a:solidFill>
              <a:schemeClr val="tx1"/>
            </a:solidFill>
          </a:ln>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500"/>
              </a:spcBef>
            </a:pPr>
            <a:r>
              <a:rPr lang="en-US" sz="1600" dirty="0">
                <a:solidFill>
                  <a:srgbClr val="343433"/>
                </a:solidFill>
                <a:latin typeface="Arial" panose="020B0604020202020204" pitchFamily="34" charset="0"/>
                <a:cs typeface="Arial" panose="020B0604020202020204" pitchFamily="34" charset="0"/>
              </a:rPr>
              <a:t>Adjustable-Rate Mortgages (ARMs)</a:t>
            </a:r>
          </a:p>
          <a:p>
            <a:pPr lvl="1">
              <a:lnSpc>
                <a:spcPct val="100000"/>
              </a:lnSpc>
              <a:spcBef>
                <a:spcPts val="500"/>
              </a:spcBef>
            </a:pPr>
            <a:r>
              <a:rPr lang="en-US" sz="1400" dirty="0">
                <a:solidFill>
                  <a:srgbClr val="343433"/>
                </a:solidFill>
                <a:latin typeface="Arial" panose="020B0604020202020204" pitchFamily="34" charset="0"/>
                <a:cs typeface="Arial" panose="020B0604020202020204" pitchFamily="34" charset="0"/>
              </a:rPr>
              <a:t>Offered with a variety of margins. </a:t>
            </a:r>
          </a:p>
          <a:p>
            <a:pPr lvl="2">
              <a:lnSpc>
                <a:spcPct val="100000"/>
              </a:lnSpc>
              <a:spcBef>
                <a:spcPts val="500"/>
              </a:spcBef>
            </a:pPr>
            <a:r>
              <a:rPr lang="en-US" sz="1200" dirty="0">
                <a:solidFill>
                  <a:srgbClr val="343433"/>
                </a:solidFill>
                <a:latin typeface="Arial" panose="020B0604020202020204" pitchFamily="34" charset="0"/>
                <a:cs typeface="Arial" panose="020B0604020202020204" pitchFamily="34" charset="0"/>
              </a:rPr>
              <a:t>Rate based on the 1-year CMT index + a margin. </a:t>
            </a:r>
          </a:p>
          <a:p>
            <a:pPr lvl="2">
              <a:lnSpc>
                <a:spcPct val="100000"/>
              </a:lnSpc>
              <a:spcBef>
                <a:spcPts val="500"/>
              </a:spcBef>
            </a:pPr>
            <a:r>
              <a:rPr lang="en-US" sz="1200" dirty="0">
                <a:solidFill>
                  <a:srgbClr val="343433"/>
                </a:solidFill>
                <a:latin typeface="Arial" panose="020B0604020202020204" pitchFamily="34" charset="0"/>
                <a:cs typeface="Arial" panose="020B0604020202020204" pitchFamily="34" charset="0"/>
              </a:rPr>
              <a:t>Margins do not affect PL</a:t>
            </a:r>
          </a:p>
          <a:p>
            <a:pPr>
              <a:lnSpc>
                <a:spcPct val="100000"/>
              </a:lnSpc>
              <a:spcBef>
                <a:spcPts val="500"/>
              </a:spcBef>
            </a:pPr>
            <a:r>
              <a:rPr lang="en-US" sz="1600" dirty="0">
                <a:solidFill>
                  <a:srgbClr val="343433"/>
                </a:solidFill>
                <a:latin typeface="Arial" panose="020B0604020202020204" pitchFamily="34" charset="0"/>
                <a:cs typeface="Arial" panose="020B0604020202020204" pitchFamily="34" charset="0"/>
              </a:rPr>
              <a:t>Fixed Rate (Closed End)</a:t>
            </a:r>
          </a:p>
          <a:p>
            <a:pPr lvl="2">
              <a:lnSpc>
                <a:spcPct val="100000"/>
              </a:lnSpc>
              <a:spcBef>
                <a:spcPts val="500"/>
              </a:spcBef>
            </a:pPr>
            <a:r>
              <a:rPr lang="en-US" sz="1200" dirty="0">
                <a:solidFill>
                  <a:srgbClr val="343433"/>
                </a:solidFill>
                <a:latin typeface="Arial" panose="020B0604020202020204" pitchFamily="34" charset="0"/>
                <a:cs typeface="Arial" panose="020B0604020202020204" pitchFamily="34" charset="0"/>
              </a:rPr>
              <a:t>Offered in a variety of rates.</a:t>
            </a:r>
          </a:p>
          <a:p>
            <a:pPr lvl="2">
              <a:lnSpc>
                <a:spcPct val="100000"/>
              </a:lnSpc>
              <a:spcBef>
                <a:spcPts val="500"/>
              </a:spcBef>
            </a:pPr>
            <a:r>
              <a:rPr lang="en-US" sz="1200" dirty="0">
                <a:solidFill>
                  <a:srgbClr val="343433"/>
                </a:solidFill>
                <a:latin typeface="Arial" panose="020B0604020202020204" pitchFamily="34" charset="0"/>
                <a:cs typeface="Arial" panose="020B0604020202020204" pitchFamily="34" charset="0"/>
              </a:rPr>
              <a:t>Lower rate = lower PL</a:t>
            </a:r>
          </a:p>
          <a:p>
            <a:pPr lvl="2">
              <a:lnSpc>
                <a:spcPct val="100000"/>
              </a:lnSpc>
              <a:spcBef>
                <a:spcPts val="500"/>
              </a:spcBef>
            </a:pPr>
            <a:r>
              <a:rPr lang="en-US" sz="1200" dirty="0">
                <a:solidFill>
                  <a:srgbClr val="343433"/>
                </a:solidFill>
                <a:latin typeface="Arial" panose="020B0604020202020204" pitchFamily="34" charset="0"/>
                <a:cs typeface="Arial" panose="020B0604020202020204" pitchFamily="34" charset="0"/>
              </a:rPr>
              <a:t>Proceeds taken as a full draw at closing.</a:t>
            </a:r>
          </a:p>
        </p:txBody>
      </p:sp>
      <p:sp>
        <p:nvSpPr>
          <p:cNvPr id="7" name="TextBox 6">
            <a:extLst>
              <a:ext uri="{FF2B5EF4-FFF2-40B4-BE49-F238E27FC236}">
                <a16:creationId xmlns:a16="http://schemas.microsoft.com/office/drawing/2014/main" id="{B2AECD88-1ECA-E566-FCB8-BA8D20395235}"/>
              </a:ext>
            </a:extLst>
          </p:cNvPr>
          <p:cNvSpPr txBox="1"/>
          <p:nvPr/>
        </p:nvSpPr>
        <p:spPr>
          <a:xfrm>
            <a:off x="4629150" y="915329"/>
            <a:ext cx="3886200" cy="400110"/>
          </a:xfrm>
          <a:prstGeom prst="rect">
            <a:avLst/>
          </a:prstGeom>
          <a:solidFill>
            <a:srgbClr val="0E5993"/>
          </a:solidFill>
        </p:spPr>
        <p:txBody>
          <a:bodyPr wrap="square" rtlCol="0">
            <a:spAutoFit/>
          </a:bodyPr>
          <a:lstStyle/>
          <a:p>
            <a:pPr algn="ctr"/>
            <a:r>
              <a:rPr lang="en-US" sz="2000" b="1" dirty="0" err="1">
                <a:solidFill>
                  <a:schemeClr val="bg1"/>
                </a:solidFill>
                <a:latin typeface="Arial" panose="020B0604020202020204" pitchFamily="34" charset="0"/>
                <a:cs typeface="Arial" panose="020B0604020202020204" pitchFamily="34" charset="0"/>
              </a:rPr>
              <a:t>SecureEquity</a:t>
            </a:r>
            <a:r>
              <a:rPr lang="en-US" sz="2000" b="1" baseline="30000" dirty="0">
                <a:solidFill>
                  <a:schemeClr val="bg1"/>
                </a:solidFill>
                <a:latin typeface="Arial" panose="020B0604020202020204" pitchFamily="34" charset="0"/>
                <a:cs typeface="Arial" panose="020B0604020202020204" pitchFamily="34" charset="0"/>
              </a:rPr>
              <a:t>®</a:t>
            </a:r>
          </a:p>
        </p:txBody>
      </p:sp>
      <p:sp>
        <p:nvSpPr>
          <p:cNvPr id="8" name="TextBox 7">
            <a:extLst>
              <a:ext uri="{FF2B5EF4-FFF2-40B4-BE49-F238E27FC236}">
                <a16:creationId xmlns:a16="http://schemas.microsoft.com/office/drawing/2014/main" id="{806C8061-F1FD-D325-C426-F96F4C92CDC2}"/>
              </a:ext>
            </a:extLst>
          </p:cNvPr>
          <p:cNvSpPr txBox="1"/>
          <p:nvPr/>
        </p:nvSpPr>
        <p:spPr>
          <a:xfrm>
            <a:off x="618331" y="912667"/>
            <a:ext cx="3886200" cy="400110"/>
          </a:xfrm>
          <a:prstGeom prst="rect">
            <a:avLst/>
          </a:prstGeom>
          <a:solidFill>
            <a:srgbClr val="0E5993"/>
          </a:solid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HECM</a:t>
            </a:r>
            <a:endParaRPr lang="en-US" sz="2000" b="1" baseline="30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7532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2B561-896F-0064-4837-23663786914B}"/>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1D8AE378-52AA-8E97-6293-9EA522881EB1}"/>
              </a:ext>
            </a:extLst>
          </p:cNvPr>
          <p:cNvGrpSpPr/>
          <p:nvPr/>
        </p:nvGrpSpPr>
        <p:grpSpPr>
          <a:xfrm rot="10800000">
            <a:off x="6390641" y="0"/>
            <a:ext cx="2753359" cy="5143500"/>
            <a:chOff x="609481" y="1"/>
            <a:chExt cx="2753359" cy="5143500"/>
          </a:xfrm>
        </p:grpSpPr>
        <p:sp>
          <p:nvSpPr>
            <p:cNvPr id="6" name="Rectangle 5">
              <a:extLst>
                <a:ext uri="{FF2B5EF4-FFF2-40B4-BE49-F238E27FC236}">
                  <a16:creationId xmlns:a16="http://schemas.microsoft.com/office/drawing/2014/main" id="{ADFEDD33-73EC-857A-A9D2-22BBC966EDB1}"/>
                </a:ext>
              </a:extLst>
            </p:cNvPr>
            <p:cNvSpPr/>
            <p:nvPr/>
          </p:nvSpPr>
          <p:spPr>
            <a:xfrm>
              <a:off x="609481" y="1"/>
              <a:ext cx="2723000"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2F6F762E-4EC4-ADFA-8F25-62B5D0EAFB1F}"/>
                </a:ext>
              </a:extLst>
            </p:cNvPr>
            <p:cNvPicPr>
              <a:picLocks noChangeAspect="1"/>
            </p:cNvPicPr>
            <p:nvPr/>
          </p:nvPicPr>
          <p:blipFill rotWithShape="1">
            <a:blip r:embed="rId3"/>
            <a:srcRect l="45210" t="16897" r="22217" b="59963"/>
            <a:stretch/>
          </p:blipFill>
          <p:spPr>
            <a:xfrm rot="16200000">
              <a:off x="562491" y="2343151"/>
              <a:ext cx="5143499" cy="457199"/>
            </a:xfrm>
            <a:prstGeom prst="rect">
              <a:avLst/>
            </a:prstGeom>
            <a:ln>
              <a:noFill/>
            </a:ln>
          </p:spPr>
        </p:pic>
      </p:grpSp>
      <p:sp>
        <p:nvSpPr>
          <p:cNvPr id="2" name="Content Placeholder 5">
            <a:extLst>
              <a:ext uri="{FF2B5EF4-FFF2-40B4-BE49-F238E27FC236}">
                <a16:creationId xmlns:a16="http://schemas.microsoft.com/office/drawing/2014/main" id="{60A97463-711A-5A84-A303-A7991E467FA4}"/>
              </a:ext>
            </a:extLst>
          </p:cNvPr>
          <p:cNvSpPr txBox="1">
            <a:spLocks/>
          </p:cNvSpPr>
          <p:nvPr/>
        </p:nvSpPr>
        <p:spPr>
          <a:xfrm>
            <a:off x="304801" y="0"/>
            <a:ext cx="5955612"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Disbursement Options</a:t>
            </a:r>
          </a:p>
          <a:p>
            <a:pPr marL="285750" indent="-285750" algn="l">
              <a:lnSpc>
                <a:spcPct val="100000"/>
              </a:lnSpc>
              <a:spcBef>
                <a:spcPts val="2000"/>
              </a:spcBef>
              <a:buFont typeface="Arial" panose="020B0604020202020204" pitchFamily="34" charset="0"/>
              <a:buChar char="•"/>
            </a:pPr>
            <a:r>
              <a:rPr lang="en-US" b="1" dirty="0">
                <a:solidFill>
                  <a:srgbClr val="173D6E"/>
                </a:solidFill>
                <a:latin typeface="Arial" panose="020B0604020202020204" pitchFamily="34" charset="0"/>
                <a:cs typeface="Arial" panose="020B0604020202020204" pitchFamily="34" charset="0"/>
              </a:rPr>
              <a:t>Line of Credit (ARMs only): </a:t>
            </a:r>
            <a:r>
              <a:rPr lang="en-US" dirty="0">
                <a:latin typeface="Arial" panose="020B0604020202020204" pitchFamily="34" charset="0"/>
                <a:cs typeface="Arial" panose="020B0604020202020204" pitchFamily="34" charset="0"/>
              </a:rPr>
              <a:t>Payments when the borrower requests a disbursement if there is an available LOC. </a:t>
            </a:r>
          </a:p>
          <a:p>
            <a:pPr marL="285750" indent="-285750" algn="l">
              <a:lnSpc>
                <a:spcPct val="100000"/>
              </a:lnSpc>
              <a:spcBef>
                <a:spcPts val="500"/>
              </a:spcBef>
              <a:buFont typeface="Arial" panose="020B0604020202020204" pitchFamily="34" charset="0"/>
              <a:buChar char="•"/>
            </a:pPr>
            <a:r>
              <a:rPr lang="en-US" b="1" dirty="0">
                <a:solidFill>
                  <a:srgbClr val="173D6E"/>
                </a:solidFill>
                <a:latin typeface="Arial" panose="020B0604020202020204" pitchFamily="34" charset="0"/>
                <a:cs typeface="Arial" panose="020B0604020202020204" pitchFamily="34" charset="0"/>
              </a:rPr>
              <a:t>Lump Sum: </a:t>
            </a:r>
            <a:r>
              <a:rPr lang="en-US" dirty="0">
                <a:latin typeface="Arial" panose="020B0604020202020204" pitchFamily="34" charset="0"/>
                <a:cs typeface="Arial" panose="020B0604020202020204" pitchFamily="34" charset="0"/>
              </a:rPr>
              <a:t>Draw all the available funds at Closing. The only option available on fixed rate loans.</a:t>
            </a:r>
          </a:p>
          <a:p>
            <a:pPr marL="285750" indent="-285750" algn="l">
              <a:lnSpc>
                <a:spcPct val="100000"/>
              </a:lnSpc>
              <a:spcBef>
                <a:spcPts val="500"/>
              </a:spcBef>
              <a:buFont typeface="Arial" panose="020B0604020202020204" pitchFamily="34" charset="0"/>
              <a:buChar char="•"/>
            </a:pPr>
            <a:r>
              <a:rPr lang="en-US" b="1" dirty="0">
                <a:solidFill>
                  <a:srgbClr val="173D6E"/>
                </a:solidFill>
                <a:latin typeface="Arial" panose="020B0604020202020204" pitchFamily="34" charset="0"/>
                <a:cs typeface="Arial" panose="020B0604020202020204" pitchFamily="34" charset="0"/>
              </a:rPr>
              <a:t>Tenure (HECM ARMs only):</a:t>
            </a:r>
            <a:r>
              <a:rPr lang="en-US" dirty="0">
                <a:latin typeface="Arial" panose="020B0604020202020204" pitchFamily="34" charset="0"/>
                <a:cs typeface="Arial" panose="020B0604020202020204" pitchFamily="34" charset="0"/>
              </a:rPr>
              <a:t> Equal monthly payments for as long as the borrower occupies the property as his or her primary residence. </a:t>
            </a:r>
          </a:p>
          <a:p>
            <a:pPr marL="285750" indent="-285750" algn="l">
              <a:lnSpc>
                <a:spcPct val="100000"/>
              </a:lnSpc>
              <a:spcBef>
                <a:spcPts val="500"/>
              </a:spcBef>
              <a:buFont typeface="Arial" panose="020B0604020202020204" pitchFamily="34" charset="0"/>
              <a:buChar char="•"/>
            </a:pPr>
            <a:r>
              <a:rPr lang="en-US" b="1" dirty="0">
                <a:solidFill>
                  <a:srgbClr val="173D6E"/>
                </a:solidFill>
                <a:latin typeface="Arial" panose="020B0604020202020204" pitchFamily="34" charset="0"/>
                <a:cs typeface="Arial" panose="020B0604020202020204" pitchFamily="34" charset="0"/>
              </a:rPr>
              <a:t>Term (HECM ARMs only):</a:t>
            </a:r>
            <a:r>
              <a:rPr lang="en-US" dirty="0">
                <a:latin typeface="Arial" panose="020B0604020202020204" pitchFamily="34" charset="0"/>
                <a:cs typeface="Arial" panose="020B0604020202020204" pitchFamily="34" charset="0"/>
              </a:rPr>
              <a:t> Equal monthly payments over a fixed period. </a:t>
            </a:r>
          </a:p>
          <a:p>
            <a:pPr marL="285750" indent="-285750" algn="l">
              <a:lnSpc>
                <a:spcPct val="100000"/>
              </a:lnSpc>
              <a:spcBef>
                <a:spcPts val="500"/>
              </a:spcBef>
              <a:buFont typeface="Arial" panose="020B0604020202020204" pitchFamily="34" charset="0"/>
              <a:buChar char="•"/>
            </a:pPr>
            <a:r>
              <a:rPr lang="en-US" b="1" dirty="0">
                <a:solidFill>
                  <a:srgbClr val="173D6E"/>
                </a:solidFill>
                <a:latin typeface="Arial" panose="020B0604020202020204" pitchFamily="34" charset="0"/>
                <a:cs typeface="Arial" panose="020B0604020202020204" pitchFamily="34" charset="0"/>
              </a:rPr>
              <a:t>Modified Tenure or Term (HECM ARMs only):</a:t>
            </a:r>
            <a:r>
              <a:rPr lang="en-US" dirty="0">
                <a:solidFill>
                  <a:srgbClr val="173D6E"/>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Same characteristics as the term or tenure plan above adding a line of credit feature.</a:t>
            </a:r>
          </a:p>
        </p:txBody>
      </p:sp>
      <p:sp>
        <p:nvSpPr>
          <p:cNvPr id="3" name="Rounded Rectangle 18">
            <a:extLst>
              <a:ext uri="{FF2B5EF4-FFF2-40B4-BE49-F238E27FC236}">
                <a16:creationId xmlns:a16="http://schemas.microsoft.com/office/drawing/2014/main" id="{9B1CBD47-F6AE-7DDE-9C47-27A5E13D9C5C}"/>
              </a:ext>
            </a:extLst>
          </p:cNvPr>
          <p:cNvSpPr>
            <a:spLocks/>
          </p:cNvSpPr>
          <p:nvPr/>
        </p:nvSpPr>
        <p:spPr bwMode="auto">
          <a:xfrm>
            <a:off x="6776720" y="1589838"/>
            <a:ext cx="2084705" cy="1963821"/>
          </a:xfrm>
          <a:prstGeom prst="roundRect">
            <a:avLst/>
          </a:prstGeom>
          <a:solidFill>
            <a:srgbClr val="0E5993"/>
          </a:solidFill>
          <a:ln>
            <a:headEnd/>
            <a:tailEnd/>
          </a:ln>
        </p:spPr>
        <p:style>
          <a:lnRef idx="1">
            <a:schemeClr val="accent1"/>
          </a:lnRef>
          <a:fillRef idx="3">
            <a:schemeClr val="accent1"/>
          </a:fillRef>
          <a:effectRef idx="2">
            <a:schemeClr val="accent1"/>
          </a:effectRef>
          <a:fontRef idx="minor">
            <a:schemeClr val="lt1"/>
          </a:fontRef>
        </p:style>
        <p:txBody>
          <a:bodyPr wrap="square" lIns="0" rIns="0" rtlCol="0" anchor="ctr">
            <a:noAutofit/>
          </a:bodyPr>
          <a:lstStyle/>
          <a:p>
            <a:pPr algn="ctr"/>
            <a:r>
              <a:rPr lang="en-US" sz="1600" b="1" dirty="0">
                <a:latin typeface="Arial" panose="020B0604020202020204" pitchFamily="34" charset="0"/>
                <a:cs typeface="Arial" panose="020B0604020202020204" pitchFamily="34" charset="0"/>
              </a:rPr>
              <a:t>Rescission </a:t>
            </a:r>
          </a:p>
          <a:p>
            <a:pPr algn="ctr"/>
            <a:r>
              <a:rPr lang="en-US" sz="1200" dirty="0">
                <a:latin typeface="Arial" panose="020B0604020202020204" pitchFamily="34" charset="0"/>
                <a:cs typeface="Arial" panose="020B0604020202020204" pitchFamily="34" charset="0"/>
              </a:rPr>
              <a:t>Since most reverse mortgages are refinances, no funds are received at the Closing Table. Funds are disbursed on the 4</a:t>
            </a:r>
            <a:r>
              <a:rPr lang="en-US" sz="1200" baseline="30000" dirty="0">
                <a:latin typeface="Arial" panose="020B0604020202020204" pitchFamily="34" charset="0"/>
                <a:cs typeface="Arial" panose="020B0604020202020204" pitchFamily="34" charset="0"/>
              </a:rPr>
              <a:t>th</a:t>
            </a:r>
            <a:r>
              <a:rPr lang="en-US" sz="1200" dirty="0">
                <a:latin typeface="Arial" panose="020B0604020202020204" pitchFamily="34" charset="0"/>
                <a:cs typeface="Arial" panose="020B0604020202020204" pitchFamily="34" charset="0"/>
              </a:rPr>
              <a:t> day. </a:t>
            </a:r>
          </a:p>
        </p:txBody>
      </p:sp>
      <p:sp>
        <p:nvSpPr>
          <p:cNvPr id="8" name="Slide Number Placeholder 5">
            <a:extLst>
              <a:ext uri="{FF2B5EF4-FFF2-40B4-BE49-F238E27FC236}">
                <a16:creationId xmlns:a16="http://schemas.microsoft.com/office/drawing/2014/main" id="{54B527DF-7A7F-19F4-E783-9A51EC33CC80}"/>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28</a:t>
            </a:fld>
            <a:endParaRPr lang="en-US" sz="900" dirty="0">
              <a:solidFill>
                <a:srgbClr val="343433"/>
              </a:solidFill>
              <a:latin typeface="Arial" panose="020B0604020202020204" pitchFamily="34" charset="0"/>
              <a:cs typeface="Arial" panose="020B0604020202020204" pitchFamily="34" charset="0"/>
            </a:endParaRPr>
          </a:p>
        </p:txBody>
      </p:sp>
      <p:pic>
        <p:nvPicPr>
          <p:cNvPr id="9" name="Picture 8" descr="A black and blue text&#10;&#10;AI-generated content may be incorrect.">
            <a:extLst>
              <a:ext uri="{FF2B5EF4-FFF2-40B4-BE49-F238E27FC236}">
                <a16:creationId xmlns:a16="http://schemas.microsoft.com/office/drawing/2014/main" id="{51AB1044-EF88-0063-C2CF-0B77E80FDC02}"/>
              </a:ext>
            </a:extLst>
          </p:cNvPr>
          <p:cNvPicPr>
            <a:picLocks noChangeAspect="1"/>
          </p:cNvPicPr>
          <p:nvPr/>
        </p:nvPicPr>
        <p:blipFill>
          <a:blip r:embed="rId4"/>
          <a:stretch>
            <a:fillRect/>
          </a:stretch>
        </p:blipFill>
        <p:spPr>
          <a:xfrm>
            <a:off x="6966113" y="4501827"/>
            <a:ext cx="1938646" cy="405370"/>
          </a:xfrm>
          <a:prstGeom prst="rect">
            <a:avLst/>
          </a:prstGeom>
        </p:spPr>
      </p:pic>
    </p:spTree>
    <p:extLst>
      <p:ext uri="{BB962C8B-B14F-4D97-AF65-F5344CB8AC3E}">
        <p14:creationId xmlns:p14="http://schemas.microsoft.com/office/powerpoint/2010/main" val="249427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4B3CD-43A8-FA31-1997-08469C74140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8264CA6-D88A-A3DE-E5C5-C886F8533E06}"/>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ED042757-0575-9726-8680-865381DA3621}"/>
              </a:ext>
            </a:extLst>
          </p:cNvPr>
          <p:cNvSpPr txBox="1">
            <a:spLocks/>
          </p:cNvSpPr>
          <p:nvPr/>
        </p:nvSpPr>
        <p:spPr>
          <a:xfrm>
            <a:off x="486451" y="1283739"/>
            <a:ext cx="3160989" cy="2779222"/>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1500"/>
              </a:spcBef>
            </a:pPr>
            <a:r>
              <a:rPr lang="en-US" b="1" dirty="0">
                <a:solidFill>
                  <a:srgbClr val="156B62"/>
                </a:solidFill>
                <a:latin typeface="Arial" panose="020B0604020202020204" pitchFamily="34" charset="0"/>
                <a:cs typeface="Arial" panose="020B0604020202020204" pitchFamily="34" charset="0"/>
              </a:rPr>
              <a:t>Lower Margin, Higher PL</a:t>
            </a:r>
          </a:p>
          <a:p>
            <a:pPr marL="233363" indent="-233363" algn="l">
              <a:lnSpc>
                <a:spcPct val="100000"/>
              </a:lnSpc>
              <a:spcBef>
                <a:spcPts val="1500"/>
              </a:spcBef>
              <a:buFont typeface="+mj-lt"/>
              <a:buAutoNum type="arabicPeriod"/>
            </a:pPr>
            <a:r>
              <a:rPr lang="en-US" dirty="0">
                <a:solidFill>
                  <a:srgbClr val="343433"/>
                </a:solidFill>
                <a:latin typeface="Arial" panose="020B0604020202020204" pitchFamily="34" charset="0"/>
                <a:cs typeface="Arial" panose="020B0604020202020204" pitchFamily="34" charset="0"/>
              </a:rPr>
              <a:t>Most Popular Option – LOC</a:t>
            </a:r>
          </a:p>
          <a:p>
            <a:pPr marL="233363" indent="-233363" algn="l">
              <a:lnSpc>
                <a:spcPct val="100000"/>
              </a:lnSpc>
              <a:spcBef>
                <a:spcPts val="500"/>
              </a:spcBef>
              <a:buFont typeface="+mj-lt"/>
              <a:buAutoNum type="arabicPeriod"/>
            </a:pPr>
            <a:r>
              <a:rPr lang="en-US" dirty="0">
                <a:solidFill>
                  <a:srgbClr val="343433"/>
                </a:solidFill>
                <a:latin typeface="Arial" panose="020B0604020202020204" pitchFamily="34" charset="0"/>
                <a:cs typeface="Arial" panose="020B0604020202020204" pitchFamily="34" charset="0"/>
              </a:rPr>
              <a:t>Tenure Payment</a:t>
            </a:r>
          </a:p>
          <a:p>
            <a:pPr marL="233363" indent="-233363" algn="l">
              <a:lnSpc>
                <a:spcPct val="100000"/>
              </a:lnSpc>
              <a:spcBef>
                <a:spcPts val="500"/>
              </a:spcBef>
              <a:buFont typeface="+mj-lt"/>
              <a:buAutoNum type="arabicPeriod"/>
            </a:pPr>
            <a:r>
              <a:rPr lang="en-US" dirty="0">
                <a:solidFill>
                  <a:srgbClr val="343433"/>
                </a:solidFill>
                <a:latin typeface="Arial" panose="020B0604020202020204" pitchFamily="34" charset="0"/>
                <a:cs typeface="Arial" panose="020B0604020202020204" pitchFamily="34" charset="0"/>
              </a:rPr>
              <a:t>Modified Term</a:t>
            </a:r>
          </a:p>
          <a:p>
            <a:pPr marL="233363" indent="-233363" algn="l">
              <a:lnSpc>
                <a:spcPct val="100000"/>
              </a:lnSpc>
              <a:spcBef>
                <a:spcPts val="500"/>
              </a:spcBef>
              <a:buFont typeface="+mj-lt"/>
              <a:buAutoNum type="arabicPeriod"/>
            </a:pPr>
            <a:r>
              <a:rPr lang="en-US" dirty="0">
                <a:solidFill>
                  <a:srgbClr val="343433"/>
                </a:solidFill>
                <a:latin typeface="Arial" panose="020B0604020202020204" pitchFamily="34" charset="0"/>
                <a:cs typeface="Arial" panose="020B0604020202020204" pitchFamily="34" charset="0"/>
              </a:rPr>
              <a:t>Cash-out (only option on Fixed)</a:t>
            </a:r>
          </a:p>
          <a:p>
            <a:pPr algn="l">
              <a:lnSpc>
                <a:spcPct val="100000"/>
              </a:lnSpc>
              <a:spcBef>
                <a:spcPts val="1500"/>
              </a:spcBef>
            </a:pPr>
            <a:r>
              <a:rPr lang="en-US" sz="1200" dirty="0">
                <a:solidFill>
                  <a:srgbClr val="343433"/>
                </a:solidFill>
                <a:latin typeface="Arial Narrow" panose="020B0604020202020204" pitchFamily="34" charset="0"/>
                <a:cs typeface="Arial Narrow" panose="020B0604020202020204" pitchFamily="34" charset="0"/>
              </a:rPr>
              <a:t>Calculations based on a CA property on 2/19/26, 76-year-old borrower</a:t>
            </a:r>
            <a:endParaRPr lang="en-US" sz="1200" dirty="0">
              <a:latin typeface="Arial Narrow" panose="020B0604020202020204" pitchFamily="34" charset="0"/>
              <a:cs typeface="Arial Narrow" panose="020B0604020202020204" pitchFamily="34" charset="0"/>
            </a:endParaRPr>
          </a:p>
        </p:txBody>
      </p:sp>
      <p:pic>
        <p:nvPicPr>
          <p:cNvPr id="4" name="Picture 3">
            <a:extLst>
              <a:ext uri="{FF2B5EF4-FFF2-40B4-BE49-F238E27FC236}">
                <a16:creationId xmlns:a16="http://schemas.microsoft.com/office/drawing/2014/main" id="{7A762B22-A697-2083-71BB-33F3EB7B5EEF}"/>
              </a:ext>
            </a:extLst>
          </p:cNvPr>
          <p:cNvPicPr>
            <a:picLocks noChangeAspect="1"/>
          </p:cNvPicPr>
          <p:nvPr/>
        </p:nvPicPr>
        <p:blipFill>
          <a:blip r:embed="rId4"/>
          <a:stretch>
            <a:fillRect/>
          </a:stretch>
        </p:blipFill>
        <p:spPr>
          <a:xfrm>
            <a:off x="3862310" y="1283739"/>
            <a:ext cx="4992763" cy="2779222"/>
          </a:xfrm>
          <a:prstGeom prst="rect">
            <a:avLst/>
          </a:prstGeom>
          <a:solidFill>
            <a:srgbClr val="195993"/>
          </a:solidFill>
          <a:ln>
            <a:solidFill>
              <a:srgbClr val="195993"/>
            </a:solidFill>
          </a:ln>
        </p:spPr>
      </p:pic>
      <p:sp>
        <p:nvSpPr>
          <p:cNvPr id="6" name="Content Placeholder 5">
            <a:extLst>
              <a:ext uri="{FF2B5EF4-FFF2-40B4-BE49-F238E27FC236}">
                <a16:creationId xmlns:a16="http://schemas.microsoft.com/office/drawing/2014/main" id="{221C8816-23DC-9047-6981-954D54506991}"/>
              </a:ext>
            </a:extLst>
          </p:cNvPr>
          <p:cNvSpPr txBox="1">
            <a:spLocks/>
          </p:cNvSpPr>
          <p:nvPr/>
        </p:nvSpPr>
        <p:spPr>
          <a:xfrm>
            <a:off x="172720" y="-10160"/>
            <a:ext cx="8971280" cy="12938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HECM Margins and Disbursements</a:t>
            </a:r>
            <a:endParaRPr lang="en-US" sz="1200" dirty="0">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103576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9C295-6095-2C95-E677-02F0C6398FFD}"/>
            </a:ext>
          </a:extLst>
        </p:cNvPr>
        <p:cNvGrpSpPr/>
        <p:nvPr/>
      </p:nvGrpSpPr>
      <p:grpSpPr>
        <a:xfrm>
          <a:off x="0" y="0"/>
          <a:ext cx="0" cy="0"/>
          <a:chOff x="0" y="0"/>
          <a:chExt cx="0" cy="0"/>
        </a:xfrm>
      </p:grpSpPr>
      <p:pic>
        <p:nvPicPr>
          <p:cNvPr id="4" name="Picture 3" descr="A person in a suit and tie&#10;&#10;AI-generated content may be incorrect.">
            <a:extLst>
              <a:ext uri="{FF2B5EF4-FFF2-40B4-BE49-F238E27FC236}">
                <a16:creationId xmlns:a16="http://schemas.microsoft.com/office/drawing/2014/main" id="{A155F2AF-8B6B-3A64-8A3A-D01C979342FB}"/>
              </a:ext>
            </a:extLst>
          </p:cNvPr>
          <p:cNvPicPr>
            <a:picLocks noChangeAspect="1"/>
          </p:cNvPicPr>
          <p:nvPr/>
        </p:nvPicPr>
        <p:blipFill>
          <a:blip r:embed="rId3"/>
          <a:srcRect l="1854" r="1854"/>
          <a:stretch>
            <a:fillRect/>
          </a:stretch>
        </p:blipFill>
        <p:spPr>
          <a:xfrm>
            <a:off x="1192584" y="1455536"/>
            <a:ext cx="2501878" cy="2598188"/>
          </a:xfrm>
          <a:prstGeom prst="rect">
            <a:avLst/>
          </a:prstGeom>
        </p:spPr>
      </p:pic>
      <p:pic>
        <p:nvPicPr>
          <p:cNvPr id="5" name="Picture 4">
            <a:extLst>
              <a:ext uri="{FF2B5EF4-FFF2-40B4-BE49-F238E27FC236}">
                <a16:creationId xmlns:a16="http://schemas.microsoft.com/office/drawing/2014/main" id="{BBFDF796-3DA2-7437-8FE4-5B480326EA5A}"/>
              </a:ext>
            </a:extLst>
          </p:cNvPr>
          <p:cNvPicPr>
            <a:picLocks noChangeAspect="1"/>
          </p:cNvPicPr>
          <p:nvPr/>
        </p:nvPicPr>
        <p:blipFill>
          <a:blip r:embed="rId4"/>
          <a:srcRect r="74247"/>
          <a:stretch>
            <a:fillRect/>
          </a:stretch>
        </p:blipFill>
        <p:spPr>
          <a:xfrm>
            <a:off x="-148319" y="-167463"/>
            <a:ext cx="395526" cy="5447081"/>
          </a:xfrm>
          <a:prstGeom prst="rect">
            <a:avLst/>
          </a:prstGeom>
        </p:spPr>
      </p:pic>
      <p:sp>
        <p:nvSpPr>
          <p:cNvPr id="6" name="TextBox 5">
            <a:extLst>
              <a:ext uri="{FF2B5EF4-FFF2-40B4-BE49-F238E27FC236}">
                <a16:creationId xmlns:a16="http://schemas.microsoft.com/office/drawing/2014/main" id="{DA3EA6B4-E1B3-3C76-A819-1CC994BDB672}"/>
              </a:ext>
            </a:extLst>
          </p:cNvPr>
          <p:cNvSpPr txBox="1"/>
          <p:nvPr/>
        </p:nvSpPr>
        <p:spPr>
          <a:xfrm>
            <a:off x="183412" y="509588"/>
            <a:ext cx="8960588" cy="523220"/>
          </a:xfrm>
          <a:prstGeom prst="rect">
            <a:avLst/>
          </a:prstGeom>
          <a:noFill/>
        </p:spPr>
        <p:txBody>
          <a:bodyPr wrap="square" rtlCol="0">
            <a:spAutoFit/>
          </a:bodyPr>
          <a:lstStyle/>
          <a:p>
            <a:r>
              <a:rPr lang="en-US" sz="2800" b="1" dirty="0">
                <a:solidFill>
                  <a:srgbClr val="0E5993"/>
                </a:solidFill>
                <a:latin typeface="Arial Black" panose="020B0604020202020204" pitchFamily="34" charset="0"/>
                <a:cs typeface="Arial Black" panose="020B0604020202020204" pitchFamily="34" charset="0"/>
              </a:rPr>
              <a:t>About the Presenter</a:t>
            </a:r>
          </a:p>
        </p:txBody>
      </p:sp>
      <p:sp>
        <p:nvSpPr>
          <p:cNvPr id="9" name="TextBox 8">
            <a:extLst>
              <a:ext uri="{FF2B5EF4-FFF2-40B4-BE49-F238E27FC236}">
                <a16:creationId xmlns:a16="http://schemas.microsoft.com/office/drawing/2014/main" id="{B4110601-3145-403B-7183-710677064A7D}"/>
              </a:ext>
            </a:extLst>
          </p:cNvPr>
          <p:cNvSpPr txBox="1"/>
          <p:nvPr/>
        </p:nvSpPr>
        <p:spPr>
          <a:xfrm>
            <a:off x="3967000" y="1455536"/>
            <a:ext cx="4334272" cy="2598188"/>
          </a:xfrm>
          <a:prstGeom prst="rect">
            <a:avLst/>
          </a:prstGeom>
          <a:noFill/>
        </p:spPr>
        <p:txBody>
          <a:bodyPr wrap="square" rtlCol="0" anchor="ctr">
            <a:noAutofit/>
          </a:bodyPr>
          <a:lstStyle/>
          <a:p>
            <a:r>
              <a:rPr lang="en-US" sz="2400" b="1" dirty="0">
                <a:solidFill>
                  <a:srgbClr val="0E5993"/>
                </a:solidFill>
                <a:latin typeface="Arial" panose="020B0604020202020204" pitchFamily="34" charset="0"/>
                <a:cs typeface="Arial" panose="020B0604020202020204" pitchFamily="34" charset="0"/>
              </a:rPr>
              <a:t>Craig Barnes</a:t>
            </a:r>
          </a:p>
          <a:p>
            <a:pPr defTabSz="682625">
              <a:lnSpc>
                <a:spcPct val="90000"/>
              </a:lnSpc>
              <a:spcBef>
                <a:spcPts val="1000"/>
              </a:spcBef>
            </a:pPr>
            <a:r>
              <a:rPr lang="en-US" sz="1300" dirty="0">
                <a:solidFill>
                  <a:srgbClr val="343433"/>
                </a:solidFill>
                <a:latin typeface="Arial" panose="020B0604020202020204" pitchFamily="34" charset="0"/>
                <a:cs typeface="Arial" panose="020B0604020202020204" pitchFamily="34" charset="0"/>
              </a:rPr>
              <a:t>Craig has more than 20 years of experience in the reverse mortgage industry. During that time, he has trained thousands of loan officers and operational professionals, helping elevate performance across all levels of the business. He has been a featured speaker at national mortgage conferences, authored multiple industry articles, and conducted countless webinars and university-style training sessions. Craig is a Certified Master Trainer through Development Dimensions International and has held the Certified Reverse Mortgage Professional (CRMP) designation for over 15 years. He also holds a degree in Business Education</a:t>
            </a:r>
            <a:r>
              <a:rPr lang="en-US" sz="1400" dirty="0">
                <a:solidFill>
                  <a:srgbClr val="343433"/>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63541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7F3D0-1567-A68E-5179-178A0278F2B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B3CADDC-6A9F-423F-7A82-73CEF0104D4E}"/>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DB444220-8DEB-B1AE-E991-2A3DAEAB671B}"/>
              </a:ext>
            </a:extLst>
          </p:cNvPr>
          <p:cNvSpPr txBox="1">
            <a:spLocks/>
          </p:cNvSpPr>
          <p:nvPr/>
        </p:nvSpPr>
        <p:spPr>
          <a:xfrm>
            <a:off x="5515651" y="1117513"/>
            <a:ext cx="3171149" cy="2877128"/>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After closing, borrowers can change how they receive loan proceeds.</a:t>
            </a:r>
          </a:p>
          <a:p>
            <a:pPr marL="628650" lvl="1" indent="-285750" algn="l">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LOC </a:t>
            </a:r>
            <a:r>
              <a:rPr lang="en-US" sz="1600" dirty="0">
                <a:solidFill>
                  <a:srgbClr val="343433"/>
                </a:solidFill>
                <a:latin typeface="Arial" panose="020B0604020202020204" pitchFamily="34" charset="0"/>
                <a:cs typeface="Arial" panose="020B0604020202020204" pitchFamily="34" charset="0"/>
                <a:sym typeface="Wingdings" panose="05000000000000000000" pitchFamily="2" charset="2"/>
              </a:rPr>
              <a:t> Monthly Payments</a:t>
            </a:r>
          </a:p>
          <a:p>
            <a:pPr marL="285750" indent="-285750" algn="l">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Available Principal Limit is recalculated.</a:t>
            </a:r>
          </a:p>
          <a:p>
            <a:pPr marL="285750" indent="-285750" algn="l">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$20 change fee is added to the loan balance.</a:t>
            </a:r>
          </a:p>
        </p:txBody>
      </p:sp>
      <p:sp>
        <p:nvSpPr>
          <p:cNvPr id="6" name="Content Placeholder 5">
            <a:extLst>
              <a:ext uri="{FF2B5EF4-FFF2-40B4-BE49-F238E27FC236}">
                <a16:creationId xmlns:a16="http://schemas.microsoft.com/office/drawing/2014/main" id="{428C9A02-4DE8-B195-3F8A-D1A9A5A7173E}"/>
              </a:ext>
            </a:extLst>
          </p:cNvPr>
          <p:cNvSpPr txBox="1">
            <a:spLocks/>
          </p:cNvSpPr>
          <p:nvPr/>
        </p:nvSpPr>
        <p:spPr>
          <a:xfrm>
            <a:off x="486451" y="-1"/>
            <a:ext cx="8339796" cy="1295745"/>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Finances Change, So Can Payments</a:t>
            </a:r>
            <a:endParaRPr lang="en-US" sz="1400" dirty="0">
              <a:solidFill>
                <a:srgbClr val="343433"/>
              </a:solidFill>
              <a:latin typeface="Arial Narrow" panose="020B0604020202020204" pitchFamily="34" charset="0"/>
              <a:cs typeface="Arial Narrow" panose="020B0604020202020204" pitchFamily="34" charset="0"/>
            </a:endParaRPr>
          </a:p>
        </p:txBody>
      </p:sp>
      <p:graphicFrame>
        <p:nvGraphicFramePr>
          <p:cNvPr id="7" name="Diagram 6">
            <a:extLst>
              <a:ext uri="{FF2B5EF4-FFF2-40B4-BE49-F238E27FC236}">
                <a16:creationId xmlns:a16="http://schemas.microsoft.com/office/drawing/2014/main" id="{FA3EE9D6-492A-4915-C899-CD0E7DBFFA85}"/>
              </a:ext>
            </a:extLst>
          </p:cNvPr>
          <p:cNvGraphicFramePr/>
          <p:nvPr>
            <p:extLst>
              <p:ext uri="{D42A27DB-BD31-4B8C-83A1-F6EECF244321}">
                <p14:modId xmlns:p14="http://schemas.microsoft.com/office/powerpoint/2010/main" val="3860504172"/>
              </p:ext>
            </p:extLst>
          </p:nvPr>
        </p:nvGraphicFramePr>
        <p:xfrm>
          <a:off x="793867" y="846439"/>
          <a:ext cx="4175124" cy="34192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219852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59D66-48C2-5E68-E634-916F6085BC9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AE61C5D-71DB-9336-3BD9-7372E4CC08E9}"/>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8E9F31DD-EFB0-183F-A8BB-04F1555160AE}"/>
              </a:ext>
            </a:extLst>
          </p:cNvPr>
          <p:cNvSpPr txBox="1">
            <a:spLocks/>
          </p:cNvSpPr>
          <p:nvPr/>
        </p:nvSpPr>
        <p:spPr>
          <a:xfrm>
            <a:off x="486450" y="0"/>
            <a:ext cx="8397667" cy="51434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err="1">
                <a:solidFill>
                  <a:srgbClr val="0E5993"/>
                </a:solidFill>
                <a:latin typeface="Arial Black" panose="020B0604020202020204" pitchFamily="34" charset="0"/>
                <a:cs typeface="Arial Black" panose="020B0604020202020204" pitchFamily="34" charset="0"/>
              </a:rPr>
              <a:t>SecureEquity</a:t>
            </a:r>
            <a:r>
              <a:rPr lang="en-US" sz="2400" b="1" baseline="30000" dirty="0">
                <a:solidFill>
                  <a:srgbClr val="0E5993"/>
                </a:solidFill>
                <a:latin typeface="Arial Black" panose="020B0604020202020204" pitchFamily="34" charset="0"/>
                <a:cs typeface="Arial Black" panose="020B0604020202020204" pitchFamily="34" charset="0"/>
              </a:rPr>
              <a:t>®</a:t>
            </a: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Sometimes called jumbos, proprietary reverse mortgages like </a:t>
            </a:r>
            <a:r>
              <a:rPr lang="en-US" dirty="0" err="1">
                <a:solidFill>
                  <a:srgbClr val="343433"/>
                </a:solidFill>
                <a:latin typeface="Arial" panose="020B0604020202020204" pitchFamily="34" charset="0"/>
                <a:cs typeface="Arial" panose="020B0604020202020204" pitchFamily="34" charset="0"/>
              </a:rPr>
              <a:t>SecureEquity</a:t>
            </a:r>
            <a:r>
              <a:rPr lang="en-US" baseline="30000" dirty="0">
                <a:solidFill>
                  <a:srgbClr val="343433"/>
                </a:solidFill>
                <a:latin typeface="Arial" panose="020B0604020202020204" pitchFamily="34" charset="0"/>
                <a:cs typeface="Arial" panose="020B0604020202020204" pitchFamily="34" charset="0"/>
                <a:sym typeface="Symbol" panose="05050102010706020507" pitchFamily="18" charset="2"/>
              </a:rPr>
              <a:t></a:t>
            </a:r>
            <a:r>
              <a:rPr lang="en-US" baseline="30000" dirty="0">
                <a:solidFill>
                  <a:srgbClr val="343433"/>
                </a:solidFill>
                <a:latin typeface="Arial" panose="020B0604020202020204" pitchFamily="34" charset="0"/>
                <a:cs typeface="Arial" panose="020B0604020202020204" pitchFamily="34" charset="0"/>
              </a:rPr>
              <a:t> </a:t>
            </a:r>
            <a:r>
              <a:rPr lang="en-US" dirty="0">
                <a:solidFill>
                  <a:srgbClr val="343433"/>
                </a:solidFill>
                <a:latin typeface="Arial" panose="020B0604020202020204" pitchFamily="34" charset="0"/>
                <a:cs typeface="Arial" panose="020B0604020202020204" pitchFamily="34" charset="0"/>
              </a:rPr>
              <a:t>are not insured by HUD and are not called HECMs.</a:t>
            </a:r>
            <a:endParaRPr lang="en-US" baseline="30000" dirty="0">
              <a:solidFill>
                <a:srgbClr val="343433"/>
              </a:solidFill>
              <a:latin typeface="Arial" panose="020B0604020202020204" pitchFamily="34" charset="0"/>
              <a:cs typeface="Arial" panose="020B0604020202020204" pitchFamily="34" charset="0"/>
            </a:endParaRP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Although still non-recourse, </a:t>
            </a:r>
            <a:r>
              <a:rPr lang="en-US" dirty="0" err="1">
                <a:solidFill>
                  <a:srgbClr val="343433"/>
                </a:solidFill>
                <a:latin typeface="Arial" panose="020B0604020202020204" pitchFamily="34" charset="0"/>
                <a:cs typeface="Arial" panose="020B0604020202020204" pitchFamily="34" charset="0"/>
              </a:rPr>
              <a:t>SecureEquity</a:t>
            </a:r>
            <a:r>
              <a:rPr lang="en-US" baseline="30000" dirty="0">
                <a:solidFill>
                  <a:srgbClr val="343433"/>
                </a:solidFill>
                <a:latin typeface="Arial" panose="020B0604020202020204" pitchFamily="34" charset="0"/>
                <a:cs typeface="Arial" panose="020B0604020202020204" pitchFamily="34" charset="0"/>
                <a:sym typeface="Symbol" panose="05050102010706020507" pitchFamily="18" charset="2"/>
              </a:rPr>
              <a:t> </a:t>
            </a:r>
            <a:r>
              <a:rPr lang="en-US" baseline="30000" dirty="0">
                <a:solidFill>
                  <a:srgbClr val="343433"/>
                </a:solidFill>
                <a:latin typeface="Arial" panose="020B0604020202020204" pitchFamily="34" charset="0"/>
                <a:cs typeface="Arial" panose="020B0604020202020204" pitchFamily="34" charset="0"/>
              </a:rPr>
              <a:t> </a:t>
            </a:r>
            <a:r>
              <a:rPr lang="en-US" dirty="0">
                <a:solidFill>
                  <a:srgbClr val="343433"/>
                </a:solidFill>
                <a:latin typeface="Arial" panose="020B0604020202020204" pitchFamily="34" charset="0"/>
                <a:cs typeface="Arial" panose="020B0604020202020204" pitchFamily="34" charset="0"/>
              </a:rPr>
              <a:t>does not charge upfront or ongoing MIP since they’re not HUD insured.</a:t>
            </a:r>
          </a:p>
          <a:p>
            <a:pPr marL="285750" indent="-285750" algn="l">
              <a:lnSpc>
                <a:spcPct val="100000"/>
              </a:lnSpc>
              <a:spcBef>
                <a:spcPts val="2000"/>
              </a:spcBef>
              <a:buFont typeface="Arial" panose="020B0604020202020204" pitchFamily="34" charset="0"/>
              <a:buChar char="•"/>
            </a:pPr>
            <a:r>
              <a:rPr lang="en-US" b="1" dirty="0">
                <a:solidFill>
                  <a:srgbClr val="343433"/>
                </a:solidFill>
                <a:latin typeface="Arial" panose="020B0604020202020204" pitchFamily="34" charset="0"/>
                <a:cs typeface="Arial" panose="020B0604020202020204" pitchFamily="34" charset="0"/>
              </a:rPr>
              <a:t>Possible uses:</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Higher loan amounts– often up to $4,000,000</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Younger borrowers – sometimes as young as 55*</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Unapproved condos – Condo CAN but are not required to be FHA approved.</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Closing Costs are an issue – No MIP</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Debt Consolidation – Can often pay off consumer debt</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Need for greater funds in year 1 – No IDL restrictions</a:t>
            </a:r>
          </a:p>
          <a:p>
            <a:pPr marL="0" lvl="1" algn="l">
              <a:lnSpc>
                <a:spcPct val="100000"/>
              </a:lnSpc>
              <a:spcBef>
                <a:spcPts val="2000"/>
              </a:spcBef>
            </a:pPr>
            <a:r>
              <a:rPr lang="en-US" sz="1200" dirty="0">
                <a:solidFill>
                  <a:srgbClr val="343433"/>
                </a:solidFill>
                <a:latin typeface="Arial Narrow" panose="020B0604020202020204" pitchFamily="34" charset="0"/>
                <a:cs typeface="Arial Narrow" panose="020B0604020202020204" pitchFamily="34" charset="0"/>
              </a:rPr>
              <a:t>*Depending on state requirements</a:t>
            </a:r>
          </a:p>
        </p:txBody>
      </p:sp>
    </p:spTree>
    <p:extLst>
      <p:ext uri="{BB962C8B-B14F-4D97-AF65-F5344CB8AC3E}">
        <p14:creationId xmlns:p14="http://schemas.microsoft.com/office/powerpoint/2010/main" val="10519438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04E40-5D79-22F9-C9F2-8703F59B85A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91E975B-952B-2DCB-9298-A27ABC81BAE9}"/>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3A4E0A88-454E-F687-DE0F-232C4C1A1D79}"/>
              </a:ext>
            </a:extLst>
          </p:cNvPr>
          <p:cNvSpPr txBox="1">
            <a:spLocks/>
          </p:cNvSpPr>
          <p:nvPr/>
        </p:nvSpPr>
        <p:spPr>
          <a:xfrm>
            <a:off x="486451" y="0"/>
            <a:ext cx="3438321" cy="51434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ARMs - Margins don’t affect Principal Limit.</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Fixed – Lower Rates will reduce Principal Limit.</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ARMs require 25% initial draw.</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Fixed require 100% draw </a:t>
            </a:r>
          </a:p>
          <a:p>
            <a:pPr algn="l">
              <a:lnSpc>
                <a:spcPct val="100000"/>
              </a:lnSpc>
              <a:spcBef>
                <a:spcPts val="2000"/>
              </a:spcBef>
            </a:pPr>
            <a:r>
              <a:rPr lang="en-US" sz="1200" dirty="0">
                <a:solidFill>
                  <a:srgbClr val="343433"/>
                </a:solidFill>
                <a:latin typeface="Arial Narrow" panose="020B0604020202020204" pitchFamily="34" charset="0"/>
                <a:cs typeface="Arial Narrow" panose="020B0604020202020204" pitchFamily="34" charset="0"/>
              </a:rPr>
              <a:t>Calculations based on a CA property on 2/19/26, 76-year-old borrower</a:t>
            </a:r>
          </a:p>
        </p:txBody>
      </p:sp>
      <p:pic>
        <p:nvPicPr>
          <p:cNvPr id="3" name="Picture 2">
            <a:extLst>
              <a:ext uri="{FF2B5EF4-FFF2-40B4-BE49-F238E27FC236}">
                <a16:creationId xmlns:a16="http://schemas.microsoft.com/office/drawing/2014/main" id="{1B4B32AF-7A55-E112-43F1-BB68913CFBF0}"/>
              </a:ext>
            </a:extLst>
          </p:cNvPr>
          <p:cNvPicPr>
            <a:picLocks noChangeAspect="1"/>
          </p:cNvPicPr>
          <p:nvPr/>
        </p:nvPicPr>
        <p:blipFill>
          <a:blip r:embed="rId4"/>
          <a:stretch>
            <a:fillRect/>
          </a:stretch>
        </p:blipFill>
        <p:spPr>
          <a:xfrm>
            <a:off x="3924772" y="1176283"/>
            <a:ext cx="4931791" cy="2790934"/>
          </a:xfrm>
          <a:prstGeom prst="rect">
            <a:avLst/>
          </a:prstGeom>
          <a:ln>
            <a:solidFill>
              <a:srgbClr val="195993"/>
            </a:solidFill>
          </a:ln>
        </p:spPr>
      </p:pic>
      <p:sp>
        <p:nvSpPr>
          <p:cNvPr id="4" name="Title 3">
            <a:extLst>
              <a:ext uri="{FF2B5EF4-FFF2-40B4-BE49-F238E27FC236}">
                <a16:creationId xmlns:a16="http://schemas.microsoft.com/office/drawing/2014/main" id="{87B4E97B-6237-239C-1CAF-4F523C1144A0}"/>
              </a:ext>
            </a:extLst>
          </p:cNvPr>
          <p:cNvSpPr>
            <a:spLocks noGrp="1"/>
          </p:cNvSpPr>
          <p:nvPr>
            <p:ph type="title"/>
          </p:nvPr>
        </p:nvSpPr>
        <p:spPr/>
        <p:txBody>
          <a:bodyPr>
            <a:normAutofit fontScale="90000"/>
          </a:bodyPr>
          <a:lstStyle/>
          <a:p>
            <a:r>
              <a:rPr lang="en-US" sz="3600" b="1" dirty="0">
                <a:solidFill>
                  <a:srgbClr val="0E5993"/>
                </a:solidFill>
                <a:latin typeface="Arial Black" panose="020B0604020202020204" pitchFamily="34" charset="0"/>
                <a:cs typeface="Arial Black" panose="020B0604020202020204" pitchFamily="34" charset="0"/>
              </a:rPr>
              <a:t>SecureEquity</a:t>
            </a:r>
            <a:r>
              <a:rPr lang="en-US" sz="3600" b="1" baseline="30000" dirty="0">
                <a:solidFill>
                  <a:srgbClr val="0E5993"/>
                </a:solidFill>
                <a:latin typeface="Arial Black" panose="020B0604020202020204" pitchFamily="34" charset="0"/>
                <a:cs typeface="Arial Black" panose="020B0604020202020204" pitchFamily="34" charset="0"/>
              </a:rPr>
              <a:t>® </a:t>
            </a:r>
            <a:r>
              <a:rPr lang="en-US" sz="3600" b="1" dirty="0">
                <a:solidFill>
                  <a:srgbClr val="0E5993"/>
                </a:solidFill>
                <a:latin typeface="Arial Black" panose="020B0604020202020204" pitchFamily="34" charset="0"/>
                <a:cs typeface="Arial Black" panose="020B0604020202020204" pitchFamily="34" charset="0"/>
              </a:rPr>
              <a:t>Disbursements</a:t>
            </a:r>
            <a:br>
              <a:rPr lang="en-US" sz="3600" b="1" dirty="0">
                <a:solidFill>
                  <a:srgbClr val="0E5993"/>
                </a:solidFill>
                <a:latin typeface="Arial Black" panose="020B0604020202020204" pitchFamily="34" charset="0"/>
                <a:cs typeface="Arial Black" panose="020B0604020202020204" pitchFamily="34" charset="0"/>
              </a:rPr>
            </a:br>
            <a:endParaRPr lang="en-US" dirty="0"/>
          </a:p>
        </p:txBody>
      </p:sp>
    </p:spTree>
    <p:extLst>
      <p:ext uri="{BB962C8B-B14F-4D97-AF65-F5344CB8AC3E}">
        <p14:creationId xmlns:p14="http://schemas.microsoft.com/office/powerpoint/2010/main" val="4182396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9E335-9391-206F-8B08-407441022B4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E7CB658-8C1E-B54D-649C-B96C50FB0E7B}"/>
              </a:ext>
            </a:extLst>
          </p:cNvPr>
          <p:cNvPicPr>
            <a:picLocks noChangeAspect="1"/>
          </p:cNvPicPr>
          <p:nvPr/>
        </p:nvPicPr>
        <p:blipFill>
          <a:blip r:embed="rId3"/>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647F87A8-B2FA-B090-3831-C6F19144B08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CE799702-67FE-BEDB-4E35-EA42C3029233}"/>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33</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7919A3BB-89CE-46C5-EFB4-6298D51B5299}"/>
              </a:ext>
            </a:extLst>
          </p:cNvPr>
          <p:cNvPicPr>
            <a:picLocks noChangeAspect="1"/>
          </p:cNvPicPr>
          <p:nvPr/>
        </p:nvPicPr>
        <p:blipFill>
          <a:blip r:embed="rId5"/>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C97DDAA9-E46C-CC54-AA46-2E1B42690D85}"/>
              </a:ext>
            </a:extLst>
          </p:cNvPr>
          <p:cNvSpPr txBox="1"/>
          <p:nvPr/>
        </p:nvSpPr>
        <p:spPr>
          <a:xfrm>
            <a:off x="174391" y="9564"/>
            <a:ext cx="8795218" cy="5124372"/>
          </a:xfrm>
          <a:prstGeom prst="rect">
            <a:avLst/>
          </a:prstGeom>
          <a:noFill/>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REVERSE REFINANCES</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68971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44D27-877F-09B3-2E13-74E085F435B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683DAEC-51C5-604C-6461-F798A2D422FD}"/>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8D974A8E-A9D6-C61B-C97F-063DB193381B}"/>
              </a:ext>
            </a:extLst>
          </p:cNvPr>
          <p:cNvSpPr txBox="1">
            <a:spLocks/>
          </p:cNvSpPr>
          <p:nvPr/>
        </p:nvSpPr>
        <p:spPr>
          <a:xfrm>
            <a:off x="486450" y="0"/>
            <a:ext cx="8397667" cy="51434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Why Refinance?</a:t>
            </a:r>
            <a:endParaRPr lang="en-US" sz="3200" b="1" baseline="30000" dirty="0">
              <a:solidFill>
                <a:srgbClr val="0E5993"/>
              </a:solidFill>
              <a:latin typeface="Arial Black" panose="020B0604020202020204" pitchFamily="34" charset="0"/>
              <a:cs typeface="Arial Black" panose="020B0604020202020204" pitchFamily="34" charset="0"/>
            </a:endParaRPr>
          </a:p>
          <a:p>
            <a:pPr algn="l">
              <a:spcBef>
                <a:spcPts val="2000"/>
              </a:spcBef>
            </a:pPr>
            <a:r>
              <a:rPr lang="en-US" dirty="0">
                <a:solidFill>
                  <a:srgbClr val="343433"/>
                </a:solidFill>
                <a:latin typeface="Arial" panose="020B0604020202020204" pitchFamily="34" charset="0"/>
                <a:cs typeface="Arial" panose="020B0604020202020204" pitchFamily="34" charset="0"/>
              </a:rPr>
              <a:t>A borrower who has a reverse mortgage (HECM or other) and wants to refinance to a new reverse needs a “bona-fide benefit.” Common benefits include:</a:t>
            </a:r>
          </a:p>
          <a:p>
            <a:pPr marL="285750" indent="-285750" algn="l">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Access to more proceeds</a:t>
            </a:r>
          </a:p>
          <a:p>
            <a:pPr marL="628650" lvl="1" indent="-285750" algn="l">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Property Value Increase</a:t>
            </a:r>
          </a:p>
          <a:p>
            <a:pPr marL="628650" lvl="1" indent="-285750" algn="l">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Lending Limit Increase</a:t>
            </a:r>
          </a:p>
          <a:p>
            <a:pPr marL="285750" indent="-285750" algn="l">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Adding a borrower or eligible Non-Borrowing Spouse</a:t>
            </a:r>
          </a:p>
          <a:p>
            <a:pPr marL="628650" lvl="1" indent="-285750" algn="l">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Borrower is now married and wants spouse to have D&amp;P protection (HECM only)</a:t>
            </a:r>
          </a:p>
          <a:p>
            <a:pPr marL="628650" lvl="1" indent="-285750" algn="l">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An existing eligible NBS is now an eligible borrower</a:t>
            </a:r>
          </a:p>
          <a:p>
            <a:pPr marL="285750" indent="-285750" algn="l">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Lower rate (Fixed) or margin (ARM)</a:t>
            </a:r>
          </a:p>
          <a:p>
            <a:pPr marL="628650" lvl="1" indent="-285750" algn="l">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New product availability</a:t>
            </a:r>
          </a:p>
        </p:txBody>
      </p:sp>
    </p:spTree>
    <p:extLst>
      <p:ext uri="{BB962C8B-B14F-4D97-AF65-F5344CB8AC3E}">
        <p14:creationId xmlns:p14="http://schemas.microsoft.com/office/powerpoint/2010/main" val="8904314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F9B8B-8F4D-F476-693E-873D35F2FF3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C094014-6F94-36CE-1A23-19CBA3F90A10}"/>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descr="Unless there is an exception, refinances have a 12-month seasoning requirement. ">
            <a:extLst>
              <a:ext uri="{FF2B5EF4-FFF2-40B4-BE49-F238E27FC236}">
                <a16:creationId xmlns:a16="http://schemas.microsoft.com/office/drawing/2014/main" id="{D8D2758B-2EB8-2D43-BBC5-4A8E7625D094}"/>
              </a:ext>
            </a:extLst>
          </p:cNvPr>
          <p:cNvSpPr txBox="1">
            <a:spLocks/>
          </p:cNvSpPr>
          <p:nvPr/>
        </p:nvSpPr>
        <p:spPr>
          <a:xfrm>
            <a:off x="486450" y="0"/>
            <a:ext cx="8397667" cy="51434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Refinance Eligibility</a:t>
            </a:r>
            <a:endParaRPr lang="en-US" sz="32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Original Borrower(s)</a:t>
            </a:r>
          </a:p>
          <a:p>
            <a:pPr marL="628650" lvl="1"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New loan must have at least one original </a:t>
            </a:r>
            <a:r>
              <a:rPr lang="en-US" b="1" dirty="0">
                <a:solidFill>
                  <a:srgbClr val="343433"/>
                </a:solidFill>
                <a:latin typeface="Arial" panose="020B0604020202020204" pitchFamily="34" charset="0"/>
                <a:cs typeface="Arial" panose="020B0604020202020204" pitchFamily="34" charset="0"/>
              </a:rPr>
              <a:t>borrower</a:t>
            </a:r>
            <a:r>
              <a:rPr lang="en-US" dirty="0">
                <a:solidFill>
                  <a:srgbClr val="343433"/>
                </a:solidFill>
                <a:latin typeface="Arial" panose="020B0604020202020204" pitchFamily="34" charset="0"/>
                <a:cs typeface="Arial" panose="020B0604020202020204" pitchFamily="34" charset="0"/>
              </a:rPr>
              <a:t>. </a:t>
            </a:r>
          </a:p>
          <a:p>
            <a:pPr marL="628650" lvl="1"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Eligible Non-Borrowing Spouses (HECMs only) on the original loan are not eligible for a refinance; it would be a new loan.</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Loans in Default</a:t>
            </a:r>
          </a:p>
          <a:p>
            <a:pPr marL="628650" lvl="1"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If the loan is in default for any reason (Taxes, Insurance, Repairs, Occupancy), the default must be cleared prior to closing the new loan without using proceeds from the new loan.</a:t>
            </a:r>
          </a:p>
          <a:p>
            <a:pPr marL="628650" lvl="1"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Previous (cured) defaults do not affect refinance eligibility but may have financial assessment implications. </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Bona-fide Benefit</a:t>
            </a:r>
          </a:p>
          <a:p>
            <a:pPr marL="628650" lvl="1"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Additional proceeds, lowering an interest rate, or adding a borrower are the most common.</a:t>
            </a:r>
          </a:p>
          <a:p>
            <a:pPr marL="628650" lvl="1"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New loan should pass all refinance tests, if not an exception must</a:t>
            </a:r>
            <a:br>
              <a:rPr lang="en-US" dirty="0">
                <a:solidFill>
                  <a:srgbClr val="343433"/>
                </a:solidFill>
                <a:latin typeface="Arial" panose="020B0604020202020204" pitchFamily="34" charset="0"/>
                <a:cs typeface="Arial" panose="020B0604020202020204" pitchFamily="34" charset="0"/>
              </a:rPr>
            </a:br>
            <a:r>
              <a:rPr lang="en-US" dirty="0">
                <a:solidFill>
                  <a:srgbClr val="343433"/>
                </a:solidFill>
                <a:latin typeface="Arial" panose="020B0604020202020204" pitchFamily="34" charset="0"/>
                <a:cs typeface="Arial" panose="020B0604020202020204" pitchFamily="34" charset="0"/>
              </a:rPr>
              <a:t>be granted.</a:t>
            </a:r>
            <a:endParaRPr lang="en-US" dirty="0"/>
          </a:p>
        </p:txBody>
      </p:sp>
      <p:pic>
        <p:nvPicPr>
          <p:cNvPr id="9" name="Picture 8" descr="A group of different colored rectangles">
            <a:extLst>
              <a:ext uri="{FF2B5EF4-FFF2-40B4-BE49-F238E27FC236}">
                <a16:creationId xmlns:a16="http://schemas.microsoft.com/office/drawing/2014/main" id="{6B1BF4AA-3D33-B7B8-8924-0C26EB0896D9}"/>
              </a:ext>
            </a:extLst>
          </p:cNvPr>
          <p:cNvPicPr>
            <a:picLocks noChangeAspect="1"/>
          </p:cNvPicPr>
          <p:nvPr/>
        </p:nvPicPr>
        <p:blipFill>
          <a:blip r:embed="rId4"/>
          <a:srcRect l="3008" t="52027" r="51202" b="31009"/>
          <a:stretch>
            <a:fillRect/>
          </a:stretch>
        </p:blipFill>
        <p:spPr>
          <a:xfrm>
            <a:off x="5325129" y="388794"/>
            <a:ext cx="3558988" cy="741679"/>
          </a:xfrm>
          <a:prstGeom prst="rect">
            <a:avLst/>
          </a:prstGeom>
        </p:spPr>
      </p:pic>
      <p:sp>
        <p:nvSpPr>
          <p:cNvPr id="10" name="TextBox 9">
            <a:extLst>
              <a:ext uri="{FF2B5EF4-FFF2-40B4-BE49-F238E27FC236}">
                <a16:creationId xmlns:a16="http://schemas.microsoft.com/office/drawing/2014/main" id="{6F2F3150-D7E9-3F9B-394A-8E3970196524}"/>
              </a:ext>
            </a:extLst>
          </p:cNvPr>
          <p:cNvSpPr txBox="1"/>
          <p:nvPr/>
        </p:nvSpPr>
        <p:spPr>
          <a:xfrm>
            <a:off x="5401579" y="498023"/>
            <a:ext cx="3406087" cy="523220"/>
          </a:xfrm>
          <a:prstGeom prst="rect">
            <a:avLst/>
          </a:prstGeom>
          <a:noFill/>
        </p:spPr>
        <p:txBody>
          <a:bodyPr wrap="square" rtlCol="0">
            <a:spAutoFit/>
          </a:bodyPr>
          <a:lstStyle/>
          <a:p>
            <a:pPr algn="ctr"/>
            <a:r>
              <a:rPr lang="en-US" sz="1400" b="1" dirty="0">
                <a:solidFill>
                  <a:schemeClr val="bg1"/>
                </a:solidFill>
              </a:rPr>
              <a:t>Unless an exception is granted reverse refinances require 12-month seasoning</a:t>
            </a:r>
          </a:p>
        </p:txBody>
      </p:sp>
    </p:spTree>
    <p:extLst>
      <p:ext uri="{BB962C8B-B14F-4D97-AF65-F5344CB8AC3E}">
        <p14:creationId xmlns:p14="http://schemas.microsoft.com/office/powerpoint/2010/main" val="37677994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812F3-A9D5-C0BF-87C2-8EEBFC0E6396}"/>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09F17D0B-DE5F-CE63-A9DF-3FBF7FC60F01}"/>
              </a:ext>
            </a:extLst>
          </p:cNvPr>
          <p:cNvSpPr txBox="1">
            <a:spLocks/>
          </p:cNvSpPr>
          <p:nvPr/>
        </p:nvSpPr>
        <p:spPr>
          <a:xfrm>
            <a:off x="486451" y="0"/>
            <a:ext cx="6056589" cy="51434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Reverse Refinances – Fees and Services</a:t>
            </a:r>
            <a:endParaRPr lang="en-US" sz="2800" b="1" baseline="30000" dirty="0">
              <a:solidFill>
                <a:srgbClr val="0E5993"/>
              </a:solidFill>
              <a:latin typeface="Arial Black" panose="020B0604020202020204" pitchFamily="34" charset="0"/>
              <a:cs typeface="Arial Black" panose="020B0604020202020204" pitchFamily="34" charset="0"/>
            </a:endParaRPr>
          </a:p>
          <a:p>
            <a:pPr marL="285750" indent="-285750" algn="l">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Services are required for the new reverse regardless of how long it has been since closing the current reverse.</a:t>
            </a:r>
          </a:p>
          <a:p>
            <a:pPr marL="285750" indent="-285750" algn="l">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Closing costs are the same as traditional refinances. </a:t>
            </a:r>
          </a:p>
          <a:p>
            <a:pPr marL="628650" lvl="1" indent="-285750" algn="l">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Credits allowed on ARM loans</a:t>
            </a:r>
          </a:p>
          <a:p>
            <a:pPr marL="628650" lvl="1" indent="-285750" algn="l">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HECMs - Up-front MIP (UMIP) will be reduced based on what was paid on the current loan.</a:t>
            </a:r>
          </a:p>
          <a:p>
            <a:pPr marL="285750" indent="-285750" algn="l">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To calculate a benefit, you will need:</a:t>
            </a:r>
          </a:p>
          <a:p>
            <a:pPr marL="628650" lvl="1" indent="-285750" algn="l">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The original Maximum Claim Amount, existing loan’s Current Principal Limit, and payoff.</a:t>
            </a:r>
          </a:p>
          <a:p>
            <a:pPr marL="628650" lvl="1" indent="-285750" algn="l">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Existing loan’s margin (or rate on fixed)</a:t>
            </a:r>
          </a:p>
          <a:p>
            <a:pPr marL="628650" lvl="1" indent="-285750" algn="l">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Other information (adding a borrower or spouse, removing a servicing fee)</a:t>
            </a:r>
          </a:p>
        </p:txBody>
      </p:sp>
      <p:pic>
        <p:nvPicPr>
          <p:cNvPr id="3" name="Picture 2">
            <a:extLst>
              <a:ext uri="{FF2B5EF4-FFF2-40B4-BE49-F238E27FC236}">
                <a16:creationId xmlns:a16="http://schemas.microsoft.com/office/drawing/2014/main" id="{D048D83C-5E9A-6AE7-AB2C-221D224FD3A0}"/>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4" name="TextBox 3">
            <a:extLst>
              <a:ext uri="{FF2B5EF4-FFF2-40B4-BE49-F238E27FC236}">
                <a16:creationId xmlns:a16="http://schemas.microsoft.com/office/drawing/2014/main" id="{527AEED8-C027-39F8-C286-2DCAA46FAEB0}"/>
              </a:ext>
            </a:extLst>
          </p:cNvPr>
          <p:cNvSpPr txBox="1"/>
          <p:nvPr/>
        </p:nvSpPr>
        <p:spPr>
          <a:xfrm>
            <a:off x="6780348" y="359819"/>
            <a:ext cx="2026783" cy="830997"/>
          </a:xfrm>
          <a:prstGeom prst="rect">
            <a:avLst/>
          </a:prstGeom>
          <a:solidFill>
            <a:srgbClr val="0263A7"/>
          </a:solidFill>
        </p:spPr>
        <p:txBody>
          <a:bodyPr wrap="square" rtlCol="0">
            <a:spAutoFit/>
          </a:bodyPr>
          <a:lstStyle/>
          <a:p>
            <a:pPr algn="ctr">
              <a:lnSpc>
                <a:spcPct val="100000"/>
              </a:lnSpc>
              <a:buSzPct val="100000"/>
            </a:pPr>
            <a:r>
              <a:rPr lang="en-US" sz="1200" b="1" cap="small" dirty="0">
                <a:solidFill>
                  <a:schemeClr val="bg1"/>
                </a:solidFill>
                <a:latin typeface="Arial" panose="020B0604020202020204" pitchFamily="34" charset="0"/>
                <a:cs typeface="Arial" panose="020B0604020202020204" pitchFamily="34" charset="0"/>
              </a:rPr>
              <a:t>Fees and Counseling</a:t>
            </a:r>
          </a:p>
          <a:p>
            <a:pPr algn="ctr">
              <a:buSzPct val="100000"/>
            </a:pPr>
            <a:r>
              <a:rPr lang="en-US" sz="1200" i="1" dirty="0">
                <a:solidFill>
                  <a:schemeClr val="bg1"/>
                </a:solidFill>
                <a:latin typeface="Arial" panose="020B0604020202020204" pitchFamily="34" charset="0"/>
                <a:cs typeface="Arial" panose="020B0604020202020204" pitchFamily="34" charset="0"/>
              </a:rPr>
              <a:t>All services (except for the credit report) must be dated after counseling</a:t>
            </a:r>
            <a:endParaRPr lang="en-US" sz="1200"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E662CE5-CF77-5B10-50DA-C22932E6D82D}"/>
              </a:ext>
            </a:extLst>
          </p:cNvPr>
          <p:cNvSpPr txBox="1"/>
          <p:nvPr/>
        </p:nvSpPr>
        <p:spPr>
          <a:xfrm>
            <a:off x="6780347" y="1266790"/>
            <a:ext cx="2026783" cy="2308324"/>
          </a:xfrm>
          <a:prstGeom prst="rect">
            <a:avLst/>
          </a:prstGeom>
          <a:solidFill>
            <a:srgbClr val="0263A7"/>
          </a:solidFill>
        </p:spPr>
        <p:txBody>
          <a:bodyPr wrap="square" rtlCol="0">
            <a:spAutoFit/>
          </a:bodyPr>
          <a:lstStyle/>
          <a:p>
            <a:pPr algn="ctr">
              <a:lnSpc>
                <a:spcPct val="100000"/>
              </a:lnSpc>
              <a:buSzPct val="100000"/>
            </a:pPr>
            <a:r>
              <a:rPr lang="en-US" sz="1200" b="1" cap="small" dirty="0">
                <a:solidFill>
                  <a:schemeClr val="bg1"/>
                </a:solidFill>
                <a:latin typeface="Arial" panose="020B0604020202020204" pitchFamily="34" charset="0"/>
                <a:cs typeface="Arial" panose="020B0604020202020204" pitchFamily="34" charset="0"/>
              </a:rPr>
              <a:t>Calculating the Benefit - Documents</a:t>
            </a:r>
          </a:p>
          <a:p>
            <a:pPr marL="171450" indent="-171450">
              <a:buSzPct val="100000"/>
              <a:buFont typeface="Arial" panose="020B0604020202020204" pitchFamily="34" charset="0"/>
              <a:buChar char="•"/>
            </a:pPr>
            <a:r>
              <a:rPr lang="en-US" sz="1200" b="1" i="1" dirty="0">
                <a:solidFill>
                  <a:schemeClr val="bg1"/>
                </a:solidFill>
                <a:latin typeface="Arial" panose="020B0604020202020204" pitchFamily="34" charset="0"/>
                <a:cs typeface="Arial" panose="020B0604020202020204" pitchFamily="34" charset="0"/>
              </a:rPr>
              <a:t>Monthly Statement </a:t>
            </a:r>
            <a:r>
              <a:rPr lang="en-US" sz="1200" i="1" dirty="0">
                <a:solidFill>
                  <a:schemeClr val="bg1"/>
                </a:solidFill>
                <a:latin typeface="Arial" panose="020B0604020202020204" pitchFamily="34" charset="0"/>
                <a:cs typeface="Arial" panose="020B0604020202020204" pitchFamily="34" charset="0"/>
              </a:rPr>
              <a:t>(all pages) contains the needed information to calculate initial benefits. </a:t>
            </a:r>
          </a:p>
          <a:p>
            <a:pPr marL="171450" indent="-171450">
              <a:buSzPct val="100000"/>
              <a:buFont typeface="Arial" panose="020B0604020202020204" pitchFamily="34" charset="0"/>
              <a:buChar char="•"/>
            </a:pPr>
            <a:r>
              <a:rPr lang="en-US" sz="1200" b="1" i="1" dirty="0">
                <a:solidFill>
                  <a:schemeClr val="bg1"/>
                </a:solidFill>
                <a:latin typeface="Arial" panose="020B0604020202020204" pitchFamily="34" charset="0"/>
                <a:cs typeface="Arial" panose="020B0604020202020204" pitchFamily="34" charset="0"/>
              </a:rPr>
              <a:t>Refinance Worksheet </a:t>
            </a:r>
            <a:r>
              <a:rPr lang="en-US" sz="1200" i="1" dirty="0">
                <a:solidFill>
                  <a:schemeClr val="bg1"/>
                </a:solidFill>
                <a:latin typeface="Arial" panose="020B0604020202020204" pitchFamily="34" charset="0"/>
                <a:cs typeface="Arial" panose="020B0604020202020204" pitchFamily="34" charset="0"/>
              </a:rPr>
              <a:t>and </a:t>
            </a:r>
            <a:r>
              <a:rPr lang="en-US" sz="1200" b="1" i="1" dirty="0">
                <a:solidFill>
                  <a:schemeClr val="bg1"/>
                </a:solidFill>
                <a:latin typeface="Arial" panose="020B0604020202020204" pitchFamily="34" charset="0"/>
                <a:cs typeface="Arial" panose="020B0604020202020204" pitchFamily="34" charset="0"/>
              </a:rPr>
              <a:t>Payoff Letter </a:t>
            </a:r>
            <a:r>
              <a:rPr lang="en-US" sz="1200" i="1" dirty="0">
                <a:solidFill>
                  <a:schemeClr val="bg1"/>
                </a:solidFill>
                <a:latin typeface="Arial" panose="020B0604020202020204" pitchFamily="34" charset="0"/>
                <a:cs typeface="Arial" panose="020B0604020202020204" pitchFamily="34" charset="0"/>
              </a:rPr>
              <a:t>- determines final numbers.</a:t>
            </a:r>
          </a:p>
          <a:p>
            <a:pPr marL="171450" indent="-171450">
              <a:buSzPct val="100000"/>
              <a:buFont typeface="Arial" panose="020B0604020202020204" pitchFamily="34" charset="0"/>
              <a:buChar char="•"/>
            </a:pPr>
            <a:r>
              <a:rPr lang="en-US" sz="1200" b="1" i="1" dirty="0">
                <a:solidFill>
                  <a:schemeClr val="bg1"/>
                </a:solidFill>
                <a:latin typeface="Arial" panose="020B0604020202020204" pitchFamily="34" charset="0"/>
                <a:cs typeface="Arial" panose="020B0604020202020204" pitchFamily="34" charset="0"/>
              </a:rPr>
              <a:t>LOEs </a:t>
            </a:r>
            <a:r>
              <a:rPr lang="en-US" sz="1200" i="1" dirty="0">
                <a:solidFill>
                  <a:schemeClr val="bg1"/>
                </a:solidFill>
                <a:latin typeface="Arial" panose="020B0604020202020204" pitchFamily="34" charset="0"/>
                <a:cs typeface="Arial" panose="020B0604020202020204" pitchFamily="34" charset="0"/>
              </a:rPr>
              <a:t>explain the desire for refinance.</a:t>
            </a: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2220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5E297-983C-7434-CD4A-4B858017577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995A781-DB8E-AD0E-17C1-8A9A6CB790C8}"/>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0D638683-ECEE-FB62-A1FB-67E42A78971D}"/>
              </a:ext>
            </a:extLst>
          </p:cNvPr>
          <p:cNvSpPr txBox="1">
            <a:spLocks/>
          </p:cNvSpPr>
          <p:nvPr/>
        </p:nvSpPr>
        <p:spPr>
          <a:xfrm>
            <a:off x="486450" y="1"/>
            <a:ext cx="8397667" cy="1839590"/>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Refinance Tests</a:t>
            </a:r>
            <a:endParaRPr lang="en-US" sz="3200" b="1" baseline="30000" dirty="0">
              <a:solidFill>
                <a:srgbClr val="0E5993"/>
              </a:solidFill>
              <a:latin typeface="Arial Black" panose="020B0604020202020204" pitchFamily="34" charset="0"/>
              <a:cs typeface="Arial Black" panose="020B0604020202020204" pitchFamily="34" charset="0"/>
            </a:endParaRPr>
          </a:p>
          <a:p>
            <a:pPr marL="285750" indent="-285750" algn="l">
              <a:lnSpc>
                <a:spcPct val="100000"/>
              </a:lnSpc>
              <a:spcBef>
                <a:spcPts val="2000"/>
              </a:spcBef>
              <a:buFont typeface="Arial" panose="020B0604020202020204" pitchFamily="34" charset="0"/>
              <a:buChar char="•"/>
            </a:pPr>
            <a:r>
              <a:rPr lang="en-US" b="1" dirty="0">
                <a:solidFill>
                  <a:srgbClr val="343433"/>
                </a:solidFill>
                <a:latin typeface="Arial" panose="020B0604020202020204" pitchFamily="34" charset="0"/>
                <a:cs typeface="Arial" panose="020B0604020202020204" pitchFamily="34" charset="0"/>
              </a:rPr>
              <a:t>Closings Cost Test </a:t>
            </a:r>
            <a:r>
              <a:rPr lang="en-US" dirty="0">
                <a:solidFill>
                  <a:srgbClr val="343433"/>
                </a:solidFill>
                <a:latin typeface="Arial" panose="020B0604020202020204" pitchFamily="34" charset="0"/>
                <a:cs typeface="Arial" panose="020B0604020202020204" pitchFamily="34" charset="0"/>
              </a:rPr>
              <a:t>– increase in principal limit should be at least 5x the closing.</a:t>
            </a:r>
            <a:endParaRPr lang="en-US" dirty="0"/>
          </a:p>
        </p:txBody>
      </p:sp>
      <p:graphicFrame>
        <p:nvGraphicFramePr>
          <p:cNvPr id="8" name="Table 7">
            <a:extLst>
              <a:ext uri="{FF2B5EF4-FFF2-40B4-BE49-F238E27FC236}">
                <a16:creationId xmlns:a16="http://schemas.microsoft.com/office/drawing/2014/main" id="{5ADBFD96-E969-F679-9165-C30E5BE470EE}"/>
              </a:ext>
            </a:extLst>
          </p:cNvPr>
          <p:cNvGraphicFramePr>
            <a:graphicFrameLocks noGrp="1"/>
          </p:cNvGraphicFramePr>
          <p:nvPr>
            <p:extLst>
              <p:ext uri="{D42A27DB-BD31-4B8C-83A1-F6EECF244321}">
                <p14:modId xmlns:p14="http://schemas.microsoft.com/office/powerpoint/2010/main" val="3508927656"/>
              </p:ext>
            </p:extLst>
          </p:nvPr>
        </p:nvGraphicFramePr>
        <p:xfrm>
          <a:off x="712428" y="1681909"/>
          <a:ext cx="7945122" cy="624416"/>
        </p:xfrm>
        <a:graphic>
          <a:graphicData uri="http://schemas.openxmlformats.org/drawingml/2006/table">
            <a:tbl>
              <a:tblPr firstRow="1" bandRow="1">
                <a:tableStyleId>{5C22544A-7EE6-4342-B048-85BDC9FD1C3A}</a:tableStyleId>
              </a:tblPr>
              <a:tblGrid>
                <a:gridCol w="1324187">
                  <a:extLst>
                    <a:ext uri="{9D8B030D-6E8A-4147-A177-3AD203B41FA5}">
                      <a16:colId xmlns:a16="http://schemas.microsoft.com/office/drawing/2014/main" val="3654989492"/>
                    </a:ext>
                  </a:extLst>
                </a:gridCol>
                <a:gridCol w="1324187">
                  <a:extLst>
                    <a:ext uri="{9D8B030D-6E8A-4147-A177-3AD203B41FA5}">
                      <a16:colId xmlns:a16="http://schemas.microsoft.com/office/drawing/2014/main" val="2663573985"/>
                    </a:ext>
                  </a:extLst>
                </a:gridCol>
                <a:gridCol w="1324187">
                  <a:extLst>
                    <a:ext uri="{9D8B030D-6E8A-4147-A177-3AD203B41FA5}">
                      <a16:colId xmlns:a16="http://schemas.microsoft.com/office/drawing/2014/main" val="3557679966"/>
                    </a:ext>
                  </a:extLst>
                </a:gridCol>
                <a:gridCol w="1324187">
                  <a:extLst>
                    <a:ext uri="{9D8B030D-6E8A-4147-A177-3AD203B41FA5}">
                      <a16:colId xmlns:a16="http://schemas.microsoft.com/office/drawing/2014/main" val="3230958473"/>
                    </a:ext>
                  </a:extLst>
                </a:gridCol>
                <a:gridCol w="1324187">
                  <a:extLst>
                    <a:ext uri="{9D8B030D-6E8A-4147-A177-3AD203B41FA5}">
                      <a16:colId xmlns:a16="http://schemas.microsoft.com/office/drawing/2014/main" val="2450751431"/>
                    </a:ext>
                  </a:extLst>
                </a:gridCol>
                <a:gridCol w="1324187">
                  <a:extLst>
                    <a:ext uri="{9D8B030D-6E8A-4147-A177-3AD203B41FA5}">
                      <a16:colId xmlns:a16="http://schemas.microsoft.com/office/drawing/2014/main" val="1377930117"/>
                    </a:ext>
                  </a:extLst>
                </a:gridCol>
              </a:tblGrid>
              <a:tr h="327236">
                <a:tc>
                  <a:txBody>
                    <a:bodyPr/>
                    <a:lstStyle/>
                    <a:p>
                      <a:r>
                        <a:rPr lang="en-US" dirty="0">
                          <a:latin typeface="Arial" panose="020B0604020202020204" pitchFamily="34" charset="0"/>
                          <a:cs typeface="Arial" panose="020B0604020202020204" pitchFamily="34" charset="0"/>
                        </a:rPr>
                        <a:t>Current PL</a:t>
                      </a:r>
                    </a:p>
                  </a:txBody>
                  <a:tcPr>
                    <a:solidFill>
                      <a:srgbClr val="0E5993"/>
                    </a:solidFill>
                  </a:tcPr>
                </a:tc>
                <a:tc>
                  <a:txBody>
                    <a:bodyPr/>
                    <a:lstStyle/>
                    <a:p>
                      <a:r>
                        <a:rPr lang="en-US" dirty="0">
                          <a:latin typeface="Arial" panose="020B0604020202020204" pitchFamily="34" charset="0"/>
                          <a:cs typeface="Arial" panose="020B0604020202020204" pitchFamily="34" charset="0"/>
                        </a:rPr>
                        <a:t>Proposed PL</a:t>
                      </a:r>
                    </a:p>
                  </a:txBody>
                  <a:tcPr>
                    <a:solidFill>
                      <a:srgbClr val="0E5993"/>
                    </a:solidFill>
                  </a:tcPr>
                </a:tc>
                <a:tc>
                  <a:txBody>
                    <a:bodyPr/>
                    <a:lstStyle/>
                    <a:p>
                      <a:r>
                        <a:rPr lang="en-US" dirty="0">
                          <a:latin typeface="Arial" panose="020B0604020202020204" pitchFamily="34" charset="0"/>
                          <a:cs typeface="Arial" panose="020B0604020202020204" pitchFamily="34" charset="0"/>
                        </a:rPr>
                        <a:t>Increase</a:t>
                      </a:r>
                    </a:p>
                  </a:txBody>
                  <a:tcPr>
                    <a:solidFill>
                      <a:srgbClr val="0E5993"/>
                    </a:solidFill>
                  </a:tcPr>
                </a:tc>
                <a:tc>
                  <a:txBody>
                    <a:bodyPr/>
                    <a:lstStyle/>
                    <a:p>
                      <a:r>
                        <a:rPr lang="en-US" spc="-30" baseline="0" dirty="0">
                          <a:latin typeface="Arial" panose="020B0604020202020204" pitchFamily="34" charset="0"/>
                          <a:cs typeface="Arial" panose="020B0604020202020204" pitchFamily="34" charset="0"/>
                        </a:rPr>
                        <a:t>Closing Costs</a:t>
                      </a:r>
                    </a:p>
                  </a:txBody>
                  <a:tcPr>
                    <a:solidFill>
                      <a:srgbClr val="0E5993"/>
                    </a:solidFill>
                  </a:tcPr>
                </a:tc>
                <a:tc>
                  <a:txBody>
                    <a:bodyPr/>
                    <a:lstStyle/>
                    <a:p>
                      <a:r>
                        <a:rPr lang="en-US" dirty="0">
                          <a:latin typeface="Arial" panose="020B0604020202020204" pitchFamily="34" charset="0"/>
                          <a:cs typeface="Arial" panose="020B0604020202020204" pitchFamily="34" charset="0"/>
                        </a:rPr>
                        <a:t>CC x 5</a:t>
                      </a:r>
                    </a:p>
                  </a:txBody>
                  <a:tcPr>
                    <a:solidFill>
                      <a:srgbClr val="0E5993"/>
                    </a:solidFill>
                  </a:tcPr>
                </a:tc>
                <a:tc>
                  <a:txBody>
                    <a:bodyPr/>
                    <a:lstStyle/>
                    <a:p>
                      <a:r>
                        <a:rPr lang="en-US" dirty="0">
                          <a:latin typeface="Arial" panose="020B0604020202020204" pitchFamily="34" charset="0"/>
                          <a:cs typeface="Arial" panose="020B0604020202020204" pitchFamily="34" charset="0"/>
                        </a:rPr>
                        <a:t>CC Test</a:t>
                      </a:r>
                    </a:p>
                  </a:txBody>
                  <a:tcPr>
                    <a:solidFill>
                      <a:srgbClr val="0E5993"/>
                    </a:solidFill>
                  </a:tcPr>
                </a:tc>
                <a:extLst>
                  <a:ext uri="{0D108BD9-81ED-4DB2-BD59-A6C34878D82A}">
                    <a16:rowId xmlns:a16="http://schemas.microsoft.com/office/drawing/2014/main" val="3799045395"/>
                  </a:ext>
                </a:extLst>
              </a:tr>
              <a:tr h="261196">
                <a:tc>
                  <a:txBody>
                    <a:bodyPr/>
                    <a:lstStyle/>
                    <a:p>
                      <a:r>
                        <a:rPr lang="en-US" dirty="0">
                          <a:solidFill>
                            <a:srgbClr val="343433"/>
                          </a:solidFill>
                          <a:latin typeface="Arial" panose="020B0604020202020204" pitchFamily="34" charset="0"/>
                          <a:cs typeface="Arial" panose="020B0604020202020204" pitchFamily="34" charset="0"/>
                        </a:rPr>
                        <a:t>$250,000</a:t>
                      </a:r>
                    </a:p>
                  </a:txBody>
                  <a:tcPr>
                    <a:solidFill>
                      <a:srgbClr val="DEDFDE"/>
                    </a:solidFill>
                  </a:tcPr>
                </a:tc>
                <a:tc>
                  <a:txBody>
                    <a:bodyPr/>
                    <a:lstStyle/>
                    <a:p>
                      <a:r>
                        <a:rPr lang="en-US" dirty="0">
                          <a:solidFill>
                            <a:srgbClr val="343433"/>
                          </a:solidFill>
                          <a:latin typeface="Arial" panose="020B0604020202020204" pitchFamily="34" charset="0"/>
                          <a:cs typeface="Arial" panose="020B0604020202020204" pitchFamily="34" charset="0"/>
                        </a:rPr>
                        <a:t>$325,000</a:t>
                      </a:r>
                    </a:p>
                  </a:txBody>
                  <a:tcPr>
                    <a:solidFill>
                      <a:srgbClr val="DEDFDE"/>
                    </a:solidFill>
                  </a:tcPr>
                </a:tc>
                <a:tc>
                  <a:txBody>
                    <a:bodyPr/>
                    <a:lstStyle/>
                    <a:p>
                      <a:r>
                        <a:rPr lang="en-US" b="1" dirty="0">
                          <a:solidFill>
                            <a:srgbClr val="343433"/>
                          </a:solidFill>
                          <a:latin typeface="Arial" panose="020B0604020202020204" pitchFamily="34" charset="0"/>
                          <a:cs typeface="Arial" panose="020B0604020202020204" pitchFamily="34" charset="0"/>
                        </a:rPr>
                        <a:t>$75,000</a:t>
                      </a:r>
                    </a:p>
                  </a:txBody>
                  <a:tcPr>
                    <a:solidFill>
                      <a:srgbClr val="DEDFDE"/>
                    </a:solidFill>
                  </a:tcPr>
                </a:tc>
                <a:tc>
                  <a:txBody>
                    <a:bodyPr/>
                    <a:lstStyle/>
                    <a:p>
                      <a:r>
                        <a:rPr lang="en-US" dirty="0">
                          <a:solidFill>
                            <a:srgbClr val="343433"/>
                          </a:solidFill>
                          <a:latin typeface="Arial" panose="020B0604020202020204" pitchFamily="34" charset="0"/>
                          <a:cs typeface="Arial" panose="020B0604020202020204" pitchFamily="34" charset="0"/>
                        </a:rPr>
                        <a:t>$10,000</a:t>
                      </a:r>
                    </a:p>
                  </a:txBody>
                  <a:tcPr>
                    <a:solidFill>
                      <a:srgbClr val="DEDFDE"/>
                    </a:solidFill>
                  </a:tcPr>
                </a:tc>
                <a:tc>
                  <a:txBody>
                    <a:bodyPr/>
                    <a:lstStyle/>
                    <a:p>
                      <a:r>
                        <a:rPr lang="en-US" b="1" dirty="0">
                          <a:solidFill>
                            <a:srgbClr val="343433"/>
                          </a:solidFill>
                          <a:latin typeface="Arial" panose="020B0604020202020204" pitchFamily="34" charset="0"/>
                          <a:cs typeface="Arial" panose="020B0604020202020204" pitchFamily="34" charset="0"/>
                        </a:rPr>
                        <a:t>$50,000</a:t>
                      </a:r>
                    </a:p>
                  </a:txBody>
                  <a:tcPr>
                    <a:solidFill>
                      <a:srgbClr val="DEDFDE"/>
                    </a:solidFill>
                  </a:tcPr>
                </a:tc>
                <a:tc>
                  <a:txBody>
                    <a:bodyPr/>
                    <a:lstStyle/>
                    <a:p>
                      <a:r>
                        <a:rPr lang="en-US" b="1" dirty="0">
                          <a:solidFill>
                            <a:srgbClr val="343433"/>
                          </a:solidFill>
                          <a:latin typeface="Arial" panose="020B0604020202020204" pitchFamily="34" charset="0"/>
                          <a:cs typeface="Arial" panose="020B0604020202020204" pitchFamily="34" charset="0"/>
                        </a:rPr>
                        <a:t>Pass</a:t>
                      </a:r>
                    </a:p>
                  </a:txBody>
                  <a:tcPr>
                    <a:solidFill>
                      <a:srgbClr val="DEDFDE"/>
                    </a:solidFill>
                  </a:tcPr>
                </a:tc>
                <a:extLst>
                  <a:ext uri="{0D108BD9-81ED-4DB2-BD59-A6C34878D82A}">
                    <a16:rowId xmlns:a16="http://schemas.microsoft.com/office/drawing/2014/main" val="2852082647"/>
                  </a:ext>
                </a:extLst>
              </a:tr>
            </a:tbl>
          </a:graphicData>
        </a:graphic>
      </p:graphicFrame>
      <p:graphicFrame>
        <p:nvGraphicFramePr>
          <p:cNvPr id="9" name="Table 8">
            <a:extLst>
              <a:ext uri="{FF2B5EF4-FFF2-40B4-BE49-F238E27FC236}">
                <a16:creationId xmlns:a16="http://schemas.microsoft.com/office/drawing/2014/main" id="{F0E1BA2D-5FF0-D5A2-7027-F847A0D7F7E2}"/>
              </a:ext>
            </a:extLst>
          </p:cNvPr>
          <p:cNvGraphicFramePr>
            <a:graphicFrameLocks noGrp="1"/>
          </p:cNvGraphicFramePr>
          <p:nvPr>
            <p:extLst>
              <p:ext uri="{D42A27DB-BD31-4B8C-83A1-F6EECF244321}">
                <p14:modId xmlns:p14="http://schemas.microsoft.com/office/powerpoint/2010/main" val="3717174097"/>
              </p:ext>
            </p:extLst>
          </p:nvPr>
        </p:nvGraphicFramePr>
        <p:xfrm>
          <a:off x="712722" y="3286341"/>
          <a:ext cx="7945122" cy="800100"/>
        </p:xfrm>
        <a:graphic>
          <a:graphicData uri="http://schemas.openxmlformats.org/drawingml/2006/table">
            <a:tbl>
              <a:tblPr firstRow="1" bandRow="1">
                <a:tableStyleId>{5C22544A-7EE6-4342-B048-85BDC9FD1C3A}</a:tableStyleId>
              </a:tblPr>
              <a:tblGrid>
                <a:gridCol w="1324187">
                  <a:extLst>
                    <a:ext uri="{9D8B030D-6E8A-4147-A177-3AD203B41FA5}">
                      <a16:colId xmlns:a16="http://schemas.microsoft.com/office/drawing/2014/main" val="3654989492"/>
                    </a:ext>
                  </a:extLst>
                </a:gridCol>
                <a:gridCol w="1324187">
                  <a:extLst>
                    <a:ext uri="{9D8B030D-6E8A-4147-A177-3AD203B41FA5}">
                      <a16:colId xmlns:a16="http://schemas.microsoft.com/office/drawing/2014/main" val="2663573985"/>
                    </a:ext>
                  </a:extLst>
                </a:gridCol>
                <a:gridCol w="1324187">
                  <a:extLst>
                    <a:ext uri="{9D8B030D-6E8A-4147-A177-3AD203B41FA5}">
                      <a16:colId xmlns:a16="http://schemas.microsoft.com/office/drawing/2014/main" val="3557679966"/>
                    </a:ext>
                  </a:extLst>
                </a:gridCol>
                <a:gridCol w="1324187">
                  <a:extLst>
                    <a:ext uri="{9D8B030D-6E8A-4147-A177-3AD203B41FA5}">
                      <a16:colId xmlns:a16="http://schemas.microsoft.com/office/drawing/2014/main" val="3230958473"/>
                    </a:ext>
                  </a:extLst>
                </a:gridCol>
                <a:gridCol w="1324187">
                  <a:extLst>
                    <a:ext uri="{9D8B030D-6E8A-4147-A177-3AD203B41FA5}">
                      <a16:colId xmlns:a16="http://schemas.microsoft.com/office/drawing/2014/main" val="2450751431"/>
                    </a:ext>
                  </a:extLst>
                </a:gridCol>
                <a:gridCol w="1324187">
                  <a:extLst>
                    <a:ext uri="{9D8B030D-6E8A-4147-A177-3AD203B41FA5}">
                      <a16:colId xmlns:a16="http://schemas.microsoft.com/office/drawing/2014/main" val="1377930117"/>
                    </a:ext>
                  </a:extLst>
                </a:gridCol>
              </a:tblGrid>
              <a:tr h="327236">
                <a:tc>
                  <a:txBody>
                    <a:bodyPr/>
                    <a:lstStyle/>
                    <a:p>
                      <a:r>
                        <a:rPr lang="en-US" dirty="0">
                          <a:latin typeface="Arial" panose="020B0604020202020204" pitchFamily="34" charset="0"/>
                          <a:cs typeface="Arial" panose="020B0604020202020204" pitchFamily="34" charset="0"/>
                        </a:rPr>
                        <a:t>Proposed PL</a:t>
                      </a:r>
                    </a:p>
                  </a:txBody>
                  <a:tcPr>
                    <a:solidFill>
                      <a:srgbClr val="0E5993"/>
                    </a:solidFill>
                  </a:tcPr>
                </a:tc>
                <a:tc>
                  <a:txBody>
                    <a:bodyPr/>
                    <a:lstStyle/>
                    <a:p>
                      <a:r>
                        <a:rPr lang="en-US" dirty="0">
                          <a:latin typeface="Arial" panose="020B0604020202020204" pitchFamily="34" charset="0"/>
                          <a:cs typeface="Arial" panose="020B0604020202020204" pitchFamily="34" charset="0"/>
                        </a:rPr>
                        <a:t>Payoff</a:t>
                      </a:r>
                    </a:p>
                  </a:txBody>
                  <a:tcPr>
                    <a:solidFill>
                      <a:srgbClr val="0E5993"/>
                    </a:solidFill>
                  </a:tcPr>
                </a:tc>
                <a:tc>
                  <a:txBody>
                    <a:bodyPr/>
                    <a:lstStyle/>
                    <a:p>
                      <a:r>
                        <a:rPr lang="en-US" dirty="0">
                          <a:latin typeface="Arial" panose="020B0604020202020204" pitchFamily="34" charset="0"/>
                          <a:cs typeface="Arial" panose="020B0604020202020204" pitchFamily="34" charset="0"/>
                        </a:rPr>
                        <a:t>Closing Costs</a:t>
                      </a:r>
                    </a:p>
                  </a:txBody>
                  <a:tcPr>
                    <a:solidFill>
                      <a:srgbClr val="0E5993"/>
                    </a:solidFill>
                  </a:tcPr>
                </a:tc>
                <a:tc>
                  <a:txBody>
                    <a:bodyPr/>
                    <a:lstStyle/>
                    <a:p>
                      <a:r>
                        <a:rPr lang="en-US" dirty="0">
                          <a:latin typeface="Arial" panose="020B0604020202020204" pitchFamily="34" charset="0"/>
                          <a:cs typeface="Arial" panose="020B0604020202020204" pitchFamily="34" charset="0"/>
                        </a:rPr>
                        <a:t>5% PL</a:t>
                      </a:r>
                    </a:p>
                  </a:txBody>
                  <a:tcPr>
                    <a:solidFill>
                      <a:srgbClr val="0E5993"/>
                    </a:solidFill>
                  </a:tcPr>
                </a:tc>
                <a:tc>
                  <a:txBody>
                    <a:bodyPr/>
                    <a:lstStyle/>
                    <a:p>
                      <a:r>
                        <a:rPr lang="en-US" spc="-30" baseline="0" dirty="0">
                          <a:latin typeface="Arial" panose="020B0604020202020204" pitchFamily="34" charset="0"/>
                          <a:cs typeface="Arial" panose="020B0604020202020204" pitchFamily="34" charset="0"/>
                        </a:rPr>
                        <a:t>Available Proceeds</a:t>
                      </a:r>
                    </a:p>
                  </a:txBody>
                  <a:tcPr>
                    <a:solidFill>
                      <a:srgbClr val="0E5993"/>
                    </a:solidFill>
                  </a:tcPr>
                </a:tc>
                <a:tc>
                  <a:txBody>
                    <a:bodyPr/>
                    <a:lstStyle/>
                    <a:p>
                      <a:r>
                        <a:rPr lang="en-US" spc="-30" baseline="0" dirty="0">
                          <a:latin typeface="Arial" panose="020B0604020202020204" pitchFamily="34" charset="0"/>
                          <a:cs typeface="Arial" panose="020B0604020202020204" pitchFamily="34" charset="0"/>
                        </a:rPr>
                        <a:t>Loan Proceeds Test</a:t>
                      </a:r>
                    </a:p>
                  </a:txBody>
                  <a:tcPr>
                    <a:solidFill>
                      <a:srgbClr val="0E5993"/>
                    </a:solidFill>
                  </a:tcPr>
                </a:tc>
                <a:extLst>
                  <a:ext uri="{0D108BD9-81ED-4DB2-BD59-A6C34878D82A}">
                    <a16:rowId xmlns:a16="http://schemas.microsoft.com/office/drawing/2014/main" val="3799045395"/>
                  </a:ext>
                </a:extLst>
              </a:tr>
              <a:tr h="261196">
                <a:tc>
                  <a:txBody>
                    <a:bodyPr/>
                    <a:lstStyle/>
                    <a:p>
                      <a:r>
                        <a:rPr lang="en-US" dirty="0">
                          <a:solidFill>
                            <a:srgbClr val="343433"/>
                          </a:solidFill>
                          <a:latin typeface="Arial" panose="020B0604020202020204" pitchFamily="34" charset="0"/>
                          <a:cs typeface="Arial" panose="020B0604020202020204" pitchFamily="34" charset="0"/>
                        </a:rPr>
                        <a:t>$325,000</a:t>
                      </a:r>
                    </a:p>
                  </a:txBody>
                  <a:tcPr>
                    <a:solidFill>
                      <a:srgbClr val="DEDFDE"/>
                    </a:solidFill>
                  </a:tcPr>
                </a:tc>
                <a:tc>
                  <a:txBody>
                    <a:bodyPr/>
                    <a:lstStyle/>
                    <a:p>
                      <a:r>
                        <a:rPr lang="en-US" dirty="0">
                          <a:solidFill>
                            <a:srgbClr val="343433"/>
                          </a:solidFill>
                          <a:latin typeface="Arial" panose="020B0604020202020204" pitchFamily="34" charset="0"/>
                          <a:cs typeface="Arial" panose="020B0604020202020204" pitchFamily="34" charset="0"/>
                        </a:rPr>
                        <a:t>$285,000</a:t>
                      </a:r>
                    </a:p>
                  </a:txBody>
                  <a:tcPr>
                    <a:solidFill>
                      <a:srgbClr val="DEDFDE"/>
                    </a:solidFill>
                  </a:tcPr>
                </a:tc>
                <a:tc>
                  <a:txBody>
                    <a:bodyPr/>
                    <a:lstStyle/>
                    <a:p>
                      <a:r>
                        <a:rPr lang="en-US" dirty="0">
                          <a:solidFill>
                            <a:srgbClr val="343433"/>
                          </a:solidFill>
                          <a:latin typeface="Arial" panose="020B0604020202020204" pitchFamily="34" charset="0"/>
                          <a:cs typeface="Arial" panose="020B0604020202020204" pitchFamily="34" charset="0"/>
                        </a:rPr>
                        <a:t>$10,000</a:t>
                      </a:r>
                    </a:p>
                  </a:txBody>
                  <a:tcPr>
                    <a:solidFill>
                      <a:srgbClr val="DEDFDE"/>
                    </a:solidFill>
                  </a:tcPr>
                </a:tc>
                <a:tc>
                  <a:txBody>
                    <a:bodyPr/>
                    <a:lstStyle/>
                    <a:p>
                      <a:r>
                        <a:rPr lang="en-US" b="1" dirty="0">
                          <a:solidFill>
                            <a:srgbClr val="343433"/>
                          </a:solidFill>
                          <a:latin typeface="Arial" panose="020B0604020202020204" pitchFamily="34" charset="0"/>
                          <a:cs typeface="Arial" panose="020B0604020202020204" pitchFamily="34" charset="0"/>
                        </a:rPr>
                        <a:t>$16,250</a:t>
                      </a:r>
                    </a:p>
                  </a:txBody>
                  <a:tcPr>
                    <a:solidFill>
                      <a:srgbClr val="DEDFDE"/>
                    </a:solidFill>
                  </a:tcPr>
                </a:tc>
                <a:tc>
                  <a:txBody>
                    <a:bodyPr/>
                    <a:lstStyle/>
                    <a:p>
                      <a:r>
                        <a:rPr lang="en-US" b="1" dirty="0">
                          <a:solidFill>
                            <a:srgbClr val="343433"/>
                          </a:solidFill>
                          <a:latin typeface="Arial" panose="020B0604020202020204" pitchFamily="34" charset="0"/>
                          <a:cs typeface="Arial" panose="020B0604020202020204" pitchFamily="34" charset="0"/>
                        </a:rPr>
                        <a:t>$35,000</a:t>
                      </a:r>
                    </a:p>
                  </a:txBody>
                  <a:tcPr>
                    <a:solidFill>
                      <a:srgbClr val="DEDFDE"/>
                    </a:solidFill>
                  </a:tcPr>
                </a:tc>
                <a:tc>
                  <a:txBody>
                    <a:bodyPr/>
                    <a:lstStyle/>
                    <a:p>
                      <a:r>
                        <a:rPr lang="en-US" b="1" dirty="0">
                          <a:solidFill>
                            <a:srgbClr val="343433"/>
                          </a:solidFill>
                          <a:latin typeface="Arial" panose="020B0604020202020204" pitchFamily="34" charset="0"/>
                          <a:cs typeface="Arial" panose="020B0604020202020204" pitchFamily="34" charset="0"/>
                        </a:rPr>
                        <a:t>Pass</a:t>
                      </a:r>
                    </a:p>
                  </a:txBody>
                  <a:tcPr>
                    <a:solidFill>
                      <a:srgbClr val="DEDFDE"/>
                    </a:solidFill>
                  </a:tcPr>
                </a:tc>
                <a:extLst>
                  <a:ext uri="{0D108BD9-81ED-4DB2-BD59-A6C34878D82A}">
                    <a16:rowId xmlns:a16="http://schemas.microsoft.com/office/drawing/2014/main" val="2852082647"/>
                  </a:ext>
                </a:extLst>
              </a:tr>
            </a:tbl>
          </a:graphicData>
        </a:graphic>
      </p:graphicFrame>
      <p:sp>
        <p:nvSpPr>
          <p:cNvPr id="10" name="Content Placeholder 5">
            <a:extLst>
              <a:ext uri="{FF2B5EF4-FFF2-40B4-BE49-F238E27FC236}">
                <a16:creationId xmlns:a16="http://schemas.microsoft.com/office/drawing/2014/main" id="{770C1E60-79DA-6AF9-B90F-07688C9FE4EA}"/>
              </a:ext>
            </a:extLst>
          </p:cNvPr>
          <p:cNvSpPr txBox="1">
            <a:spLocks/>
          </p:cNvSpPr>
          <p:nvPr/>
        </p:nvSpPr>
        <p:spPr>
          <a:xfrm>
            <a:off x="486450" y="2306325"/>
            <a:ext cx="8397667" cy="9651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lnSpc>
                <a:spcPct val="100000"/>
              </a:lnSpc>
              <a:spcBef>
                <a:spcPts val="2000"/>
              </a:spcBef>
              <a:buFont typeface="Arial" panose="020B0604020202020204" pitchFamily="34" charset="0"/>
              <a:buChar char="•"/>
            </a:pPr>
            <a:r>
              <a:rPr lang="en-US" b="1" dirty="0">
                <a:solidFill>
                  <a:srgbClr val="343433"/>
                </a:solidFill>
                <a:latin typeface="Arial" panose="020B0604020202020204" pitchFamily="34" charset="0"/>
                <a:cs typeface="Arial" panose="020B0604020202020204" pitchFamily="34" charset="0"/>
              </a:rPr>
              <a:t>Loan Proceeds Test </a:t>
            </a:r>
            <a:r>
              <a:rPr lang="en-US" dirty="0">
                <a:solidFill>
                  <a:srgbClr val="343433"/>
                </a:solidFill>
                <a:latin typeface="Arial" panose="020B0604020202020204" pitchFamily="34" charset="0"/>
                <a:cs typeface="Arial" panose="020B0604020202020204" pitchFamily="34" charset="0"/>
              </a:rPr>
              <a:t>– available proceeds should be at least 5% of the new principal limit.</a:t>
            </a:r>
            <a:endParaRPr lang="en-US" dirty="0"/>
          </a:p>
        </p:txBody>
      </p:sp>
      <p:sp>
        <p:nvSpPr>
          <p:cNvPr id="11" name="Content Placeholder 5">
            <a:extLst>
              <a:ext uri="{FF2B5EF4-FFF2-40B4-BE49-F238E27FC236}">
                <a16:creationId xmlns:a16="http://schemas.microsoft.com/office/drawing/2014/main" id="{285D3D54-B728-C990-67CA-11B1654387F1}"/>
              </a:ext>
            </a:extLst>
          </p:cNvPr>
          <p:cNvSpPr txBox="1">
            <a:spLocks/>
          </p:cNvSpPr>
          <p:nvPr/>
        </p:nvSpPr>
        <p:spPr>
          <a:xfrm>
            <a:off x="486450" y="4084325"/>
            <a:ext cx="7033701" cy="9651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lnSpc>
                <a:spcPct val="100000"/>
              </a:lnSpc>
              <a:spcBef>
                <a:spcPts val="2000"/>
              </a:spcBef>
              <a:buFont typeface="Arial" panose="020B0604020202020204" pitchFamily="34" charset="0"/>
              <a:buChar char="•"/>
            </a:pPr>
            <a:r>
              <a:rPr lang="en-US" b="1" dirty="0">
                <a:solidFill>
                  <a:srgbClr val="343433"/>
                </a:solidFill>
                <a:latin typeface="Arial" panose="020B0604020202020204" pitchFamily="34" charset="0"/>
                <a:cs typeface="Arial" panose="020B0604020202020204" pitchFamily="34" charset="0"/>
              </a:rPr>
              <a:t>Loan Type Test </a:t>
            </a:r>
            <a:r>
              <a:rPr lang="en-US" dirty="0">
                <a:solidFill>
                  <a:srgbClr val="343433"/>
                </a:solidFill>
                <a:latin typeface="Arial" panose="020B0604020202020204" pitchFamily="34" charset="0"/>
                <a:cs typeface="Arial" panose="020B0604020202020204" pitchFamily="34" charset="0"/>
              </a:rPr>
              <a:t>– the benefit must be greater than switching from a fixed to ARM or ARM to fixed.</a:t>
            </a:r>
            <a:endParaRPr lang="en-US" dirty="0"/>
          </a:p>
        </p:txBody>
      </p:sp>
    </p:spTree>
    <p:extLst>
      <p:ext uri="{BB962C8B-B14F-4D97-AF65-F5344CB8AC3E}">
        <p14:creationId xmlns:p14="http://schemas.microsoft.com/office/powerpoint/2010/main" val="22483205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BEDEF-E86D-7B9E-57D6-0FF15F73286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30FE5C1-5189-9816-64EB-F8F4BF93E275}"/>
              </a:ext>
            </a:extLst>
          </p:cNvPr>
          <p:cNvSpPr/>
          <p:nvPr/>
        </p:nvSpPr>
        <p:spPr>
          <a:xfrm>
            <a:off x="6898888" y="4401015"/>
            <a:ext cx="2022088"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31D50845-76D8-B72E-1BC9-B17C061B34D6}"/>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69CE4847-E973-416B-4D26-06D659A8D7E3}"/>
                </a:ext>
              </a:extLst>
            </p:cNvPr>
            <p:cNvSpPr/>
            <p:nvPr/>
          </p:nvSpPr>
          <p:spPr>
            <a:xfrm>
              <a:off x="0" y="1"/>
              <a:ext cx="3303037"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0A2BF886-C3AA-C398-27DF-8856D7C80864}"/>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a:ln>
              <a:noFill/>
            </a:ln>
          </p:spPr>
        </p:pic>
      </p:grpSp>
      <p:graphicFrame>
        <p:nvGraphicFramePr>
          <p:cNvPr id="4" name="Content Placeholder 5">
            <a:extLst>
              <a:ext uri="{FF2B5EF4-FFF2-40B4-BE49-F238E27FC236}">
                <a16:creationId xmlns:a16="http://schemas.microsoft.com/office/drawing/2014/main" id="{C3220730-DF53-F14C-4099-45CDD856B027}"/>
              </a:ext>
            </a:extLst>
          </p:cNvPr>
          <p:cNvGraphicFramePr>
            <a:graphicFrameLocks noGrp="1"/>
          </p:cNvGraphicFramePr>
          <p:nvPr>
            <p:ph idx="1"/>
            <p:extLst>
              <p:ext uri="{D42A27DB-BD31-4B8C-83A1-F6EECF244321}">
                <p14:modId xmlns:p14="http://schemas.microsoft.com/office/powerpoint/2010/main" val="4136770419"/>
              </p:ext>
            </p:extLst>
          </p:nvPr>
        </p:nvGraphicFramePr>
        <p:xfrm>
          <a:off x="3686826" y="612047"/>
          <a:ext cx="5006401" cy="40527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Arrow: Pentagon 8">
            <a:extLst>
              <a:ext uri="{FF2B5EF4-FFF2-40B4-BE49-F238E27FC236}">
                <a16:creationId xmlns:a16="http://schemas.microsoft.com/office/drawing/2014/main" id="{DC86E9D4-C28B-0EF5-4C5B-9EC893B6DC65}"/>
              </a:ext>
            </a:extLst>
          </p:cNvPr>
          <p:cNvSpPr/>
          <p:nvPr/>
        </p:nvSpPr>
        <p:spPr>
          <a:xfrm>
            <a:off x="1656470" y="906235"/>
            <a:ext cx="2041072" cy="334736"/>
          </a:xfrm>
          <a:prstGeom prst="homePlate">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t>Get a copy early</a:t>
            </a:r>
            <a:r>
              <a:rPr lang="en-US" sz="1400" dirty="0"/>
              <a:t>!</a:t>
            </a:r>
          </a:p>
        </p:txBody>
      </p:sp>
      <p:sp>
        <p:nvSpPr>
          <p:cNvPr id="10" name="Arrow: Pentagon 10">
            <a:extLst>
              <a:ext uri="{FF2B5EF4-FFF2-40B4-BE49-F238E27FC236}">
                <a16:creationId xmlns:a16="http://schemas.microsoft.com/office/drawing/2014/main" id="{F97D6D43-F71A-907E-9D40-2300812B0303}"/>
              </a:ext>
            </a:extLst>
          </p:cNvPr>
          <p:cNvSpPr/>
          <p:nvPr/>
        </p:nvSpPr>
        <p:spPr>
          <a:xfrm>
            <a:off x="1036945" y="1899556"/>
            <a:ext cx="2660597" cy="334736"/>
          </a:xfrm>
          <a:prstGeom prst="homePlate">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t>Part of Application Package</a:t>
            </a:r>
            <a:endParaRPr lang="en-US" sz="1400" dirty="0"/>
          </a:p>
        </p:txBody>
      </p:sp>
      <p:sp>
        <p:nvSpPr>
          <p:cNvPr id="11" name="Arrow: Pentagon 11">
            <a:extLst>
              <a:ext uri="{FF2B5EF4-FFF2-40B4-BE49-F238E27FC236}">
                <a16:creationId xmlns:a16="http://schemas.microsoft.com/office/drawing/2014/main" id="{2D997855-F7F8-822C-6131-26CB0A574C8D}"/>
              </a:ext>
            </a:extLst>
          </p:cNvPr>
          <p:cNvSpPr/>
          <p:nvPr/>
        </p:nvSpPr>
        <p:spPr>
          <a:xfrm>
            <a:off x="1036945" y="2909209"/>
            <a:ext cx="2660597" cy="334736"/>
          </a:xfrm>
          <a:prstGeom prst="homePlate">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t>Required for final approval</a:t>
            </a:r>
            <a:endParaRPr lang="en-US" sz="1400" dirty="0"/>
          </a:p>
        </p:txBody>
      </p:sp>
      <p:sp>
        <p:nvSpPr>
          <p:cNvPr id="12" name="Arrow: Pentagon 12">
            <a:extLst>
              <a:ext uri="{FF2B5EF4-FFF2-40B4-BE49-F238E27FC236}">
                <a16:creationId xmlns:a16="http://schemas.microsoft.com/office/drawing/2014/main" id="{9F27E600-D56F-A063-8051-7DAE277331EA}"/>
              </a:ext>
            </a:extLst>
          </p:cNvPr>
          <p:cNvSpPr/>
          <p:nvPr/>
        </p:nvSpPr>
        <p:spPr>
          <a:xfrm>
            <a:off x="595993" y="3918862"/>
            <a:ext cx="3101549" cy="334736"/>
          </a:xfrm>
          <a:prstGeom prst="homePlate">
            <a:avLst/>
          </a:prstGeom>
          <a:solidFill>
            <a:srgbClr val="0E59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t>Usually included with worksheet</a:t>
            </a:r>
            <a:endParaRPr lang="en-US" sz="1400" dirty="0"/>
          </a:p>
        </p:txBody>
      </p:sp>
    </p:spTree>
    <p:extLst>
      <p:ext uri="{BB962C8B-B14F-4D97-AF65-F5344CB8AC3E}">
        <p14:creationId xmlns:p14="http://schemas.microsoft.com/office/powerpoint/2010/main" val="10638168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E8E83-4C06-DE6F-1093-1300346275B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4AF5502-174B-B47B-88C1-B66C6773FC91}"/>
              </a:ext>
            </a:extLst>
          </p:cNvPr>
          <p:cNvPicPr>
            <a:picLocks noChangeAspect="1"/>
          </p:cNvPicPr>
          <p:nvPr/>
        </p:nvPicPr>
        <p:blipFill>
          <a:blip r:embed="rId3"/>
          <a:srcRect r="74247"/>
          <a:stretch>
            <a:fillRect/>
          </a:stretch>
        </p:blipFill>
        <p:spPr>
          <a:xfrm>
            <a:off x="-148319" y="-167463"/>
            <a:ext cx="395526" cy="5447081"/>
          </a:xfrm>
          <a:prstGeom prst="rect">
            <a:avLst/>
          </a:prstGeom>
        </p:spPr>
      </p:pic>
      <p:pic>
        <p:nvPicPr>
          <p:cNvPr id="5" name="Picture 4">
            <a:extLst>
              <a:ext uri="{FF2B5EF4-FFF2-40B4-BE49-F238E27FC236}">
                <a16:creationId xmlns:a16="http://schemas.microsoft.com/office/drawing/2014/main" id="{90CE1E96-2FA2-BCC1-3BFB-DF23277EFC60}"/>
              </a:ext>
            </a:extLst>
          </p:cNvPr>
          <p:cNvPicPr>
            <a:picLocks noChangeAspect="1"/>
          </p:cNvPicPr>
          <p:nvPr/>
        </p:nvPicPr>
        <p:blipFill>
          <a:blip r:embed="rId4"/>
          <a:stretch>
            <a:fillRect/>
          </a:stretch>
        </p:blipFill>
        <p:spPr>
          <a:xfrm>
            <a:off x="5198249" y="639621"/>
            <a:ext cx="3657600" cy="3326227"/>
          </a:xfrm>
          <a:prstGeom prst="rect">
            <a:avLst/>
          </a:prstGeom>
          <a:ln>
            <a:solidFill>
              <a:srgbClr val="0263A7"/>
            </a:solidFill>
          </a:ln>
        </p:spPr>
      </p:pic>
      <p:sp>
        <p:nvSpPr>
          <p:cNvPr id="7" name="Content Placeholder 2">
            <a:extLst>
              <a:ext uri="{FF2B5EF4-FFF2-40B4-BE49-F238E27FC236}">
                <a16:creationId xmlns:a16="http://schemas.microsoft.com/office/drawing/2014/main" id="{A81459BB-D524-2E21-2F80-A4A552DAC12D}"/>
              </a:ext>
            </a:extLst>
          </p:cNvPr>
          <p:cNvSpPr txBox="1">
            <a:spLocks/>
          </p:cNvSpPr>
          <p:nvPr/>
        </p:nvSpPr>
        <p:spPr bwMode="auto">
          <a:xfrm>
            <a:off x="464232" y="231090"/>
            <a:ext cx="4663440" cy="759777"/>
          </a:xfrm>
          <a:prstGeom prst="rect">
            <a:avLst/>
          </a:prstGeom>
          <a:solidFill>
            <a:srgbClr val="0E5993"/>
          </a:solidFill>
          <a:ln>
            <a:noFill/>
          </a:ln>
        </p:spPr>
        <p:txBody>
          <a:bodyPr vert="horz" wrap="square" lIns="91440" tIns="45720" rIns="91440" bIns="45720" numCol="1" anchor="t" anchorCtr="0" compatLnSpc="1">
            <a:prstTxWarp prst="textNoShape">
              <a:avLst/>
            </a:prstTxWarp>
            <a:noAutofit/>
          </a:bodyPr>
          <a:lstStyle>
            <a:lvl1pPr marL="168275" indent="-168275" algn="l" defTabSz="682625" rtl="0" eaLnBrk="1" fontAlgn="base" hangingPunct="1">
              <a:lnSpc>
                <a:spcPct val="100000"/>
              </a:lnSpc>
              <a:spcBef>
                <a:spcPts val="750"/>
              </a:spcBef>
              <a:spcAft>
                <a:spcPct val="0"/>
              </a:spcAft>
              <a:buFont typeface="Arial" panose="020B0604020202020204" pitchFamily="34" charset="0"/>
              <a:buChar char="•"/>
              <a:defRPr sz="2100" kern="1200">
                <a:solidFill>
                  <a:srgbClr val="181717"/>
                </a:solidFill>
                <a:latin typeface="Arial Nova" panose="020B0504020202020204" pitchFamily="34" charset="0"/>
                <a:ea typeface="+mn-ea"/>
                <a:cs typeface="+mn-cs"/>
              </a:defRPr>
            </a:lvl1pPr>
            <a:lvl2pPr marL="511175" indent="-168275" algn="l" defTabSz="682625" rtl="0" eaLnBrk="1" fontAlgn="base" hangingPunct="1">
              <a:lnSpc>
                <a:spcPct val="100000"/>
              </a:lnSpc>
              <a:spcBef>
                <a:spcPts val="375"/>
              </a:spcBef>
              <a:spcAft>
                <a:spcPct val="0"/>
              </a:spcAft>
              <a:buFont typeface="Arial" panose="020B0604020202020204" pitchFamily="34" charset="0"/>
              <a:buChar char="•"/>
              <a:defRPr sz="1500" kern="1200">
                <a:solidFill>
                  <a:srgbClr val="181717"/>
                </a:solidFill>
                <a:latin typeface="Arial Nova" panose="020B0504020202020204" pitchFamily="34" charset="0"/>
                <a:ea typeface="+mn-ea"/>
                <a:cs typeface="+mn-cs"/>
              </a:defRPr>
            </a:lvl2pPr>
            <a:lvl3pPr marL="854075" indent="-168275" algn="l" defTabSz="682625" rtl="0" eaLnBrk="1" fontAlgn="base" hangingPunct="1">
              <a:lnSpc>
                <a:spcPct val="100000"/>
              </a:lnSpc>
              <a:spcBef>
                <a:spcPts val="375"/>
              </a:spcBef>
              <a:spcAft>
                <a:spcPct val="0"/>
              </a:spcAft>
              <a:buFont typeface="Arial" panose="020B0604020202020204" pitchFamily="34" charset="0"/>
              <a:buChar char="•"/>
              <a:defRPr kern="1200">
                <a:solidFill>
                  <a:srgbClr val="181717"/>
                </a:solidFill>
                <a:latin typeface="Arial Nova" panose="020B0504020202020204" pitchFamily="34" charset="0"/>
                <a:ea typeface="+mn-ea"/>
                <a:cs typeface="+mn-cs"/>
              </a:defRPr>
            </a:lvl3pPr>
            <a:lvl4pPr marL="1196975" indent="-168275" algn="l" defTabSz="682625" rtl="0" eaLnBrk="1" fontAlgn="base" hangingPunct="1">
              <a:lnSpc>
                <a:spcPct val="100000"/>
              </a:lnSpc>
              <a:spcBef>
                <a:spcPts val="375"/>
              </a:spcBef>
              <a:spcAft>
                <a:spcPct val="0"/>
              </a:spcAft>
              <a:buFont typeface="Arial" panose="020B0604020202020204" pitchFamily="34" charset="0"/>
              <a:buChar char="•"/>
              <a:defRPr sz="1200" kern="1200">
                <a:solidFill>
                  <a:srgbClr val="181717"/>
                </a:solidFill>
                <a:latin typeface="Arial Nova" panose="020B0504020202020204" pitchFamily="34" charset="0"/>
                <a:ea typeface="+mn-ea"/>
                <a:cs typeface="+mn-cs"/>
              </a:defRPr>
            </a:lvl4pPr>
            <a:lvl5pPr marL="1539875" indent="-168275" algn="l" defTabSz="682625" rtl="0" eaLnBrk="1" fontAlgn="base" hangingPunct="1">
              <a:lnSpc>
                <a:spcPct val="100000"/>
              </a:lnSpc>
              <a:spcBef>
                <a:spcPts val="375"/>
              </a:spcBef>
              <a:spcAft>
                <a:spcPct val="0"/>
              </a:spcAft>
              <a:buFont typeface="Arial" panose="020B0604020202020204" pitchFamily="34" charset="0"/>
              <a:buChar char="•"/>
              <a:defRPr sz="1200" kern="1200">
                <a:solidFill>
                  <a:srgbClr val="181717"/>
                </a:solidFill>
                <a:latin typeface="Arial Nova" panose="020B0504020202020204" pitchFamily="34" charset="0"/>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spcBef>
                <a:spcPts val="0"/>
              </a:spcBef>
              <a:buNone/>
            </a:pPr>
            <a:r>
              <a:rPr lang="en-US" sz="1200" b="1" dirty="0">
                <a:solidFill>
                  <a:schemeClr val="bg1"/>
                </a:solidFill>
                <a:latin typeface="Arial" panose="020B0604020202020204" pitchFamily="34" charset="0"/>
                <a:cs typeface="Arial" panose="020B0604020202020204" pitchFamily="34" charset="0"/>
              </a:rPr>
              <a:t>HECM Refinance Example - More Cash, Lower Margin</a:t>
            </a:r>
          </a:p>
          <a:p>
            <a:pPr marL="0" indent="0" algn="ctr">
              <a:lnSpc>
                <a:spcPct val="120000"/>
              </a:lnSpc>
              <a:spcBef>
                <a:spcPts val="0"/>
              </a:spcBef>
              <a:buNone/>
            </a:pPr>
            <a:r>
              <a:rPr lang="en-US" sz="1200" b="1" dirty="0">
                <a:solidFill>
                  <a:schemeClr val="bg1"/>
                </a:solidFill>
                <a:latin typeface="Arial" panose="020B0604020202020204" pitchFamily="34" charset="0"/>
                <a:cs typeface="Arial" panose="020B0604020202020204" pitchFamily="34" charset="0"/>
              </a:rPr>
              <a:t>Mrs. Alexander’s home value has increased by over $200k since closing her last HECM and her margin is over 3%. </a:t>
            </a:r>
          </a:p>
        </p:txBody>
      </p:sp>
      <p:graphicFrame>
        <p:nvGraphicFramePr>
          <p:cNvPr id="8" name="Table 7">
            <a:extLst>
              <a:ext uri="{FF2B5EF4-FFF2-40B4-BE49-F238E27FC236}">
                <a16:creationId xmlns:a16="http://schemas.microsoft.com/office/drawing/2014/main" id="{608A0804-997A-C18A-035B-E49D9ADAA728}"/>
              </a:ext>
            </a:extLst>
          </p:cNvPr>
          <p:cNvGraphicFramePr>
            <a:graphicFrameLocks noGrp="1"/>
          </p:cNvGraphicFramePr>
          <p:nvPr>
            <p:extLst>
              <p:ext uri="{D42A27DB-BD31-4B8C-83A1-F6EECF244321}">
                <p14:modId xmlns:p14="http://schemas.microsoft.com/office/powerpoint/2010/main" val="1920833501"/>
              </p:ext>
            </p:extLst>
          </p:nvPr>
        </p:nvGraphicFramePr>
        <p:xfrm>
          <a:off x="464232" y="1055160"/>
          <a:ext cx="4663440" cy="792480"/>
        </p:xfrm>
        <a:graphic>
          <a:graphicData uri="http://schemas.openxmlformats.org/drawingml/2006/table">
            <a:tbl>
              <a:tblPr firstRow="1" bandRow="1">
                <a:tableStyleId>{5C22544A-7EE6-4342-B048-85BDC9FD1C3A}</a:tableStyleId>
              </a:tblPr>
              <a:tblGrid>
                <a:gridCol w="2429785">
                  <a:extLst>
                    <a:ext uri="{9D8B030D-6E8A-4147-A177-3AD203B41FA5}">
                      <a16:colId xmlns:a16="http://schemas.microsoft.com/office/drawing/2014/main" val="1791884617"/>
                    </a:ext>
                  </a:extLst>
                </a:gridCol>
                <a:gridCol w="1671729">
                  <a:extLst>
                    <a:ext uri="{9D8B030D-6E8A-4147-A177-3AD203B41FA5}">
                      <a16:colId xmlns:a16="http://schemas.microsoft.com/office/drawing/2014/main" val="383480737"/>
                    </a:ext>
                  </a:extLst>
                </a:gridCol>
                <a:gridCol w="561926">
                  <a:extLst>
                    <a:ext uri="{9D8B030D-6E8A-4147-A177-3AD203B41FA5}">
                      <a16:colId xmlns:a16="http://schemas.microsoft.com/office/drawing/2014/main" val="1022754501"/>
                    </a:ext>
                  </a:extLst>
                </a:gridCol>
              </a:tblGrid>
              <a:tr h="191366">
                <a:tc gridSpan="3">
                  <a:txBody>
                    <a:bodyPr/>
                    <a:lstStyle/>
                    <a:p>
                      <a:pPr algn="ctr"/>
                      <a:r>
                        <a:rPr lang="en-US" sz="1050" dirty="0">
                          <a:latin typeface="Arial" panose="020B0604020202020204" pitchFamily="34" charset="0"/>
                          <a:cs typeface="Arial" panose="020B0604020202020204" pitchFamily="34" charset="0"/>
                        </a:rPr>
                        <a:t>Closing Cost Test</a:t>
                      </a:r>
                    </a:p>
                  </a:txBody>
                  <a:tcPr marL="45720" marR="45720" anchor="ctr">
                    <a:solidFill>
                      <a:srgbClr val="0E5993"/>
                    </a:solidFill>
                  </a:tcPr>
                </a:tc>
                <a:tc hMerge="1">
                  <a:txBody>
                    <a:bodyPr/>
                    <a:lstStyle/>
                    <a:p>
                      <a:endParaRPr lang="en-US" sz="1050" dirty="0"/>
                    </a:p>
                  </a:txBody>
                  <a:tcPr marL="45720" marR="45720"/>
                </a:tc>
                <a:tc hMerge="1">
                  <a:txBody>
                    <a:bodyPr/>
                    <a:lstStyle/>
                    <a:p>
                      <a:endParaRPr lang="en-US" sz="1050" dirty="0"/>
                    </a:p>
                  </a:txBody>
                  <a:tcPr marL="45720" marR="45720"/>
                </a:tc>
                <a:extLst>
                  <a:ext uri="{0D108BD9-81ED-4DB2-BD59-A6C34878D82A}">
                    <a16:rowId xmlns:a16="http://schemas.microsoft.com/office/drawing/2014/main" val="1129067869"/>
                  </a:ext>
                </a:extLst>
              </a:tr>
              <a:tr h="191366">
                <a:tc>
                  <a:txBody>
                    <a:bodyPr/>
                    <a:lstStyle/>
                    <a:p>
                      <a:r>
                        <a:rPr lang="en-US" sz="1000" i="1" dirty="0">
                          <a:latin typeface="Arial" panose="020B0604020202020204" pitchFamily="34" charset="0"/>
                          <a:cs typeface="Arial" panose="020B0604020202020204" pitchFamily="34" charset="0"/>
                        </a:rPr>
                        <a:t>Principal Limit</a:t>
                      </a:r>
                    </a:p>
                  </a:txBody>
                  <a:tcPr marL="45720" marR="45720">
                    <a:solidFill>
                      <a:srgbClr val="DEDFDE"/>
                    </a:solidFill>
                  </a:tcPr>
                </a:tc>
                <a:tc>
                  <a:txBody>
                    <a:bodyPr/>
                    <a:lstStyle/>
                    <a:p>
                      <a:r>
                        <a:rPr lang="en-US" sz="1000" i="1" dirty="0">
                          <a:latin typeface="Arial" panose="020B0604020202020204" pitchFamily="34" charset="0"/>
                          <a:cs typeface="Arial" panose="020B0604020202020204" pitchFamily="34" charset="0"/>
                        </a:rPr>
                        <a:t>Closing Costs</a:t>
                      </a:r>
                    </a:p>
                  </a:txBody>
                  <a:tcPr marL="45720" marR="45720">
                    <a:solidFill>
                      <a:srgbClr val="DEDFDE"/>
                    </a:solidFill>
                  </a:tcPr>
                </a:tc>
                <a:tc>
                  <a:txBody>
                    <a:bodyPr/>
                    <a:lstStyle/>
                    <a:p>
                      <a:r>
                        <a:rPr lang="en-US" sz="1000" i="1" dirty="0">
                          <a:latin typeface="Arial" panose="020B0604020202020204" pitchFamily="34" charset="0"/>
                          <a:cs typeface="Arial" panose="020B0604020202020204" pitchFamily="34" charset="0"/>
                        </a:rPr>
                        <a:t>5x CC</a:t>
                      </a:r>
                    </a:p>
                  </a:txBody>
                  <a:tcPr marL="45720" marR="45720">
                    <a:solidFill>
                      <a:srgbClr val="DEDFDE"/>
                    </a:solidFill>
                  </a:tcPr>
                </a:tc>
                <a:extLst>
                  <a:ext uri="{0D108BD9-81ED-4DB2-BD59-A6C34878D82A}">
                    <a16:rowId xmlns:a16="http://schemas.microsoft.com/office/drawing/2014/main" val="871646620"/>
                  </a:ext>
                </a:extLst>
              </a:tr>
              <a:tr h="210840">
                <a:tc>
                  <a:txBody>
                    <a:bodyPr/>
                    <a:lstStyle/>
                    <a:p>
                      <a:r>
                        <a:rPr lang="en-US" dirty="0">
                          <a:latin typeface="Arial" panose="020B0604020202020204" pitchFamily="34" charset="0"/>
                          <a:cs typeface="Arial" panose="020B0604020202020204" pitchFamily="34" charset="0"/>
                        </a:rPr>
                        <a:t>$562,970-$408,221=</a:t>
                      </a:r>
                      <a:r>
                        <a:rPr lang="en-US" b="1" dirty="0">
                          <a:latin typeface="Arial" panose="020B0604020202020204" pitchFamily="34" charset="0"/>
                          <a:cs typeface="Arial" panose="020B0604020202020204" pitchFamily="34" charset="0"/>
                        </a:rPr>
                        <a:t>$154,749</a:t>
                      </a:r>
                    </a:p>
                  </a:txBody>
                  <a:tcPr marL="45720" marR="45720">
                    <a:solidFill>
                      <a:srgbClr val="F2F2F1"/>
                    </a:solidFill>
                  </a:tcPr>
                </a:tc>
                <a:tc>
                  <a:txBody>
                    <a:bodyPr/>
                    <a:lstStyle/>
                    <a:p>
                      <a:r>
                        <a:rPr lang="en-US" dirty="0">
                          <a:latin typeface="Arial" panose="020B0604020202020204" pitchFamily="34" charset="0"/>
                          <a:cs typeface="Arial" panose="020B0604020202020204" pitchFamily="34" charset="0"/>
                        </a:rPr>
                        <a:t>$10,844x5=</a:t>
                      </a:r>
                      <a:r>
                        <a:rPr lang="en-US" b="1" dirty="0">
                          <a:latin typeface="Arial" panose="020B0604020202020204" pitchFamily="34" charset="0"/>
                          <a:cs typeface="Arial" panose="020B0604020202020204" pitchFamily="34" charset="0"/>
                        </a:rPr>
                        <a:t>$54,220</a:t>
                      </a:r>
                    </a:p>
                  </a:txBody>
                  <a:tcPr marL="45720" marR="45720">
                    <a:solidFill>
                      <a:srgbClr val="F2F2F1"/>
                    </a:solidFill>
                  </a:tcPr>
                </a:tc>
                <a:tc>
                  <a:txBody>
                    <a:bodyPr/>
                    <a:lstStyle/>
                    <a:p>
                      <a:pPr algn="ctr"/>
                      <a:r>
                        <a:rPr lang="en-US" b="1" dirty="0">
                          <a:latin typeface="Arial" panose="020B0604020202020204" pitchFamily="34" charset="0"/>
                          <a:cs typeface="Arial" panose="020B0604020202020204" pitchFamily="34" charset="0"/>
                          <a:sym typeface="Wingdings" panose="05000000000000000000" pitchFamily="2" charset="2"/>
                        </a:rPr>
                        <a:t></a:t>
                      </a:r>
                      <a:endParaRPr lang="en-US" b="1" dirty="0">
                        <a:latin typeface="Arial" panose="020B0604020202020204" pitchFamily="34" charset="0"/>
                        <a:cs typeface="Arial" panose="020B0604020202020204" pitchFamily="34" charset="0"/>
                      </a:endParaRPr>
                    </a:p>
                  </a:txBody>
                  <a:tcPr marL="45720" marR="45720">
                    <a:solidFill>
                      <a:srgbClr val="F2F2F1"/>
                    </a:solidFill>
                  </a:tcPr>
                </a:tc>
                <a:extLst>
                  <a:ext uri="{0D108BD9-81ED-4DB2-BD59-A6C34878D82A}">
                    <a16:rowId xmlns:a16="http://schemas.microsoft.com/office/drawing/2014/main" val="1835282955"/>
                  </a:ext>
                </a:extLst>
              </a:tr>
            </a:tbl>
          </a:graphicData>
        </a:graphic>
      </p:graphicFrame>
      <p:graphicFrame>
        <p:nvGraphicFramePr>
          <p:cNvPr id="9" name="Table 8">
            <a:extLst>
              <a:ext uri="{FF2B5EF4-FFF2-40B4-BE49-F238E27FC236}">
                <a16:creationId xmlns:a16="http://schemas.microsoft.com/office/drawing/2014/main" id="{B73E454C-8507-13EE-973D-4045F3539FC0}"/>
              </a:ext>
            </a:extLst>
          </p:cNvPr>
          <p:cNvGraphicFramePr>
            <a:graphicFrameLocks noGrp="1"/>
          </p:cNvGraphicFramePr>
          <p:nvPr>
            <p:extLst>
              <p:ext uri="{D42A27DB-BD31-4B8C-83A1-F6EECF244321}">
                <p14:modId xmlns:p14="http://schemas.microsoft.com/office/powerpoint/2010/main" val="1189098393"/>
              </p:ext>
            </p:extLst>
          </p:nvPr>
        </p:nvGraphicFramePr>
        <p:xfrm>
          <a:off x="464232" y="1906495"/>
          <a:ext cx="4663440" cy="792480"/>
        </p:xfrm>
        <a:graphic>
          <a:graphicData uri="http://schemas.openxmlformats.org/drawingml/2006/table">
            <a:tbl>
              <a:tblPr firstRow="1" bandRow="1">
                <a:tableStyleId>{5C22544A-7EE6-4342-B048-85BDC9FD1C3A}</a:tableStyleId>
              </a:tblPr>
              <a:tblGrid>
                <a:gridCol w="1526346">
                  <a:extLst>
                    <a:ext uri="{9D8B030D-6E8A-4147-A177-3AD203B41FA5}">
                      <a16:colId xmlns:a16="http://schemas.microsoft.com/office/drawing/2014/main" val="1791884617"/>
                    </a:ext>
                  </a:extLst>
                </a:gridCol>
                <a:gridCol w="1899139">
                  <a:extLst>
                    <a:ext uri="{9D8B030D-6E8A-4147-A177-3AD203B41FA5}">
                      <a16:colId xmlns:a16="http://schemas.microsoft.com/office/drawing/2014/main" val="383480737"/>
                    </a:ext>
                  </a:extLst>
                </a:gridCol>
                <a:gridCol w="1237955">
                  <a:extLst>
                    <a:ext uri="{9D8B030D-6E8A-4147-A177-3AD203B41FA5}">
                      <a16:colId xmlns:a16="http://schemas.microsoft.com/office/drawing/2014/main" val="1022754501"/>
                    </a:ext>
                  </a:extLst>
                </a:gridCol>
              </a:tblGrid>
              <a:tr h="234755">
                <a:tc gridSpan="3">
                  <a:txBody>
                    <a:bodyPr/>
                    <a:lstStyle/>
                    <a:p>
                      <a:pPr algn="ctr"/>
                      <a:r>
                        <a:rPr lang="en-US" sz="1050" dirty="0">
                          <a:latin typeface="Arial" panose="020B0604020202020204" pitchFamily="34" charset="0"/>
                          <a:cs typeface="Arial" panose="020B0604020202020204" pitchFamily="34" charset="0"/>
                        </a:rPr>
                        <a:t>Loan Proceeds Test</a:t>
                      </a:r>
                    </a:p>
                  </a:txBody>
                  <a:tcPr marL="45720" marR="45720">
                    <a:solidFill>
                      <a:srgbClr val="0E5993"/>
                    </a:solidFill>
                  </a:tcPr>
                </a:tc>
                <a:tc hMerge="1">
                  <a:txBody>
                    <a:bodyPr/>
                    <a:lstStyle/>
                    <a:p>
                      <a:endParaRPr lang="en-US" sz="1050" dirty="0"/>
                    </a:p>
                  </a:txBody>
                  <a:tcPr marL="45720" marR="45720"/>
                </a:tc>
                <a:tc hMerge="1">
                  <a:txBody>
                    <a:bodyPr/>
                    <a:lstStyle/>
                    <a:p>
                      <a:endParaRPr lang="en-US" sz="1050" dirty="0"/>
                    </a:p>
                  </a:txBody>
                  <a:tcPr marL="45720" marR="45720"/>
                </a:tc>
                <a:extLst>
                  <a:ext uri="{0D108BD9-81ED-4DB2-BD59-A6C34878D82A}">
                    <a16:rowId xmlns:a16="http://schemas.microsoft.com/office/drawing/2014/main" val="4050797512"/>
                  </a:ext>
                </a:extLst>
              </a:tr>
              <a:tr h="191366">
                <a:tc>
                  <a:txBody>
                    <a:bodyPr/>
                    <a:lstStyle/>
                    <a:p>
                      <a:pPr marL="0" algn="l" defTabSz="685766" rtl="0" eaLnBrk="1" latinLnBrk="0" hangingPunct="1"/>
                      <a:r>
                        <a:rPr lang="en-US" sz="1000" i="1" kern="1200" dirty="0">
                          <a:solidFill>
                            <a:schemeClr val="dk1"/>
                          </a:solidFill>
                          <a:latin typeface="Arial" panose="020B0604020202020204" pitchFamily="34" charset="0"/>
                          <a:ea typeface="+mn-ea"/>
                          <a:cs typeface="Arial" panose="020B0604020202020204" pitchFamily="34" charset="0"/>
                        </a:rPr>
                        <a:t>Principal Limit</a:t>
                      </a:r>
                    </a:p>
                  </a:txBody>
                  <a:tcPr marL="45720" marR="45720">
                    <a:solidFill>
                      <a:srgbClr val="DEDFDE"/>
                    </a:solidFill>
                  </a:tcPr>
                </a:tc>
                <a:tc>
                  <a:txBody>
                    <a:bodyPr/>
                    <a:lstStyle/>
                    <a:p>
                      <a:pPr marL="0" algn="l" defTabSz="685766" rtl="0" eaLnBrk="1" latinLnBrk="0" hangingPunct="1"/>
                      <a:r>
                        <a:rPr lang="en-US" sz="1000" i="1" kern="1200" dirty="0">
                          <a:solidFill>
                            <a:schemeClr val="dk1"/>
                          </a:solidFill>
                          <a:latin typeface="Arial" panose="020B0604020202020204" pitchFamily="34" charset="0"/>
                          <a:ea typeface="+mn-ea"/>
                          <a:cs typeface="Arial" panose="020B0604020202020204" pitchFamily="34" charset="0"/>
                        </a:rPr>
                        <a:t>Available Benefit Amount</a:t>
                      </a:r>
                    </a:p>
                  </a:txBody>
                  <a:tcPr marL="45720" marR="45720">
                    <a:solidFill>
                      <a:srgbClr val="DEDFDE"/>
                    </a:solidFill>
                  </a:tcPr>
                </a:tc>
                <a:tc>
                  <a:txBody>
                    <a:bodyPr/>
                    <a:lstStyle/>
                    <a:p>
                      <a:pPr marL="0" algn="l" defTabSz="685766" rtl="0" eaLnBrk="1" latinLnBrk="0" hangingPunct="1"/>
                      <a:r>
                        <a:rPr lang="en-US" sz="1000" i="1" kern="1200" dirty="0">
                          <a:solidFill>
                            <a:schemeClr val="dk1"/>
                          </a:solidFill>
                          <a:latin typeface="Arial" panose="020B0604020202020204" pitchFamily="34" charset="0"/>
                          <a:ea typeface="+mn-ea"/>
                          <a:cs typeface="Arial" panose="020B0604020202020204" pitchFamily="34" charset="0"/>
                        </a:rPr>
                        <a:t>5% of Proceeds</a:t>
                      </a:r>
                    </a:p>
                  </a:txBody>
                  <a:tcPr marL="45720" marR="45720">
                    <a:solidFill>
                      <a:srgbClr val="DEDFDE"/>
                    </a:solidFill>
                  </a:tcPr>
                </a:tc>
                <a:extLst>
                  <a:ext uri="{0D108BD9-81ED-4DB2-BD59-A6C34878D82A}">
                    <a16:rowId xmlns:a16="http://schemas.microsoft.com/office/drawing/2014/main" val="871646620"/>
                  </a:ext>
                </a:extLst>
              </a:tr>
              <a:tr h="210840">
                <a:tc>
                  <a:txBody>
                    <a:bodyPr/>
                    <a:lstStyle/>
                    <a:p>
                      <a:r>
                        <a:rPr lang="en-US" dirty="0">
                          <a:latin typeface="Arial" panose="020B0604020202020204" pitchFamily="34" charset="0"/>
                          <a:cs typeface="Arial" panose="020B0604020202020204" pitchFamily="34" charset="0"/>
                        </a:rPr>
                        <a:t>$562,970</a:t>
                      </a:r>
                      <a:endParaRPr lang="en-US" b="1" dirty="0">
                        <a:latin typeface="Arial" panose="020B0604020202020204" pitchFamily="34" charset="0"/>
                        <a:cs typeface="Arial" panose="020B0604020202020204" pitchFamily="34" charset="0"/>
                      </a:endParaRPr>
                    </a:p>
                  </a:txBody>
                  <a:tcPr marL="45720" marR="45720">
                    <a:solidFill>
                      <a:srgbClr val="F2F2F1"/>
                    </a:solidFill>
                  </a:tcPr>
                </a:tc>
                <a:tc>
                  <a:txBody>
                    <a:bodyPr/>
                    <a:lstStyle/>
                    <a:p>
                      <a:r>
                        <a:rPr lang="en-US" b="1" dirty="0">
                          <a:latin typeface="Arial" panose="020B0604020202020204" pitchFamily="34" charset="0"/>
                          <a:cs typeface="Arial" panose="020B0604020202020204" pitchFamily="34" charset="0"/>
                        </a:rPr>
                        <a:t>$344,493 (61%)</a:t>
                      </a:r>
                    </a:p>
                  </a:txBody>
                  <a:tcPr marL="45720" marR="45720">
                    <a:solidFill>
                      <a:srgbClr val="F2F2F1"/>
                    </a:solidFill>
                  </a:tcPr>
                </a:tc>
                <a:tc>
                  <a:txBody>
                    <a:bodyPr/>
                    <a:lstStyle/>
                    <a:p>
                      <a:pPr algn="ctr"/>
                      <a:r>
                        <a:rPr lang="en-US" b="1" i="1" dirty="0">
                          <a:latin typeface="Arial" panose="020B0604020202020204" pitchFamily="34" charset="0"/>
                          <a:cs typeface="Arial" panose="020B0604020202020204" pitchFamily="34" charset="0"/>
                          <a:sym typeface="Wingdings" panose="05000000000000000000" pitchFamily="2" charset="2"/>
                        </a:rPr>
                        <a:t></a:t>
                      </a:r>
                      <a:endParaRPr lang="en-US" b="1" i="1" dirty="0">
                        <a:latin typeface="Arial" panose="020B0604020202020204" pitchFamily="34" charset="0"/>
                        <a:cs typeface="Arial" panose="020B0604020202020204" pitchFamily="34" charset="0"/>
                      </a:endParaRPr>
                    </a:p>
                  </a:txBody>
                  <a:tcPr marL="45720" marR="45720">
                    <a:solidFill>
                      <a:srgbClr val="F2F2F1"/>
                    </a:solidFill>
                  </a:tcPr>
                </a:tc>
                <a:extLst>
                  <a:ext uri="{0D108BD9-81ED-4DB2-BD59-A6C34878D82A}">
                    <a16:rowId xmlns:a16="http://schemas.microsoft.com/office/drawing/2014/main" val="1835282955"/>
                  </a:ext>
                </a:extLst>
              </a:tr>
            </a:tbl>
          </a:graphicData>
        </a:graphic>
      </p:graphicFrame>
      <p:graphicFrame>
        <p:nvGraphicFramePr>
          <p:cNvPr id="10" name="Table 9">
            <a:extLst>
              <a:ext uri="{FF2B5EF4-FFF2-40B4-BE49-F238E27FC236}">
                <a16:creationId xmlns:a16="http://schemas.microsoft.com/office/drawing/2014/main" id="{24FBCC98-CEF8-0156-2BF2-4B45200D8ED0}"/>
              </a:ext>
            </a:extLst>
          </p:cNvPr>
          <p:cNvGraphicFramePr>
            <a:graphicFrameLocks noGrp="1"/>
          </p:cNvGraphicFramePr>
          <p:nvPr>
            <p:extLst>
              <p:ext uri="{D42A27DB-BD31-4B8C-83A1-F6EECF244321}">
                <p14:modId xmlns:p14="http://schemas.microsoft.com/office/powerpoint/2010/main" val="3004060951"/>
              </p:ext>
            </p:extLst>
          </p:nvPr>
        </p:nvGraphicFramePr>
        <p:xfrm>
          <a:off x="464232" y="2757750"/>
          <a:ext cx="4663440" cy="792480"/>
        </p:xfrm>
        <a:graphic>
          <a:graphicData uri="http://schemas.openxmlformats.org/drawingml/2006/table">
            <a:tbl>
              <a:tblPr firstRow="1" bandRow="1">
                <a:tableStyleId>{5C22544A-7EE6-4342-B048-85BDC9FD1C3A}</a:tableStyleId>
              </a:tblPr>
              <a:tblGrid>
                <a:gridCol w="1294230">
                  <a:extLst>
                    <a:ext uri="{9D8B030D-6E8A-4147-A177-3AD203B41FA5}">
                      <a16:colId xmlns:a16="http://schemas.microsoft.com/office/drawing/2014/main" val="1791884617"/>
                    </a:ext>
                  </a:extLst>
                </a:gridCol>
                <a:gridCol w="2166424">
                  <a:extLst>
                    <a:ext uri="{9D8B030D-6E8A-4147-A177-3AD203B41FA5}">
                      <a16:colId xmlns:a16="http://schemas.microsoft.com/office/drawing/2014/main" val="383480737"/>
                    </a:ext>
                  </a:extLst>
                </a:gridCol>
                <a:gridCol w="1202786">
                  <a:extLst>
                    <a:ext uri="{9D8B030D-6E8A-4147-A177-3AD203B41FA5}">
                      <a16:colId xmlns:a16="http://schemas.microsoft.com/office/drawing/2014/main" val="1022754501"/>
                    </a:ext>
                  </a:extLst>
                </a:gridCol>
              </a:tblGrid>
              <a:tr h="0">
                <a:tc gridSpan="3">
                  <a:txBody>
                    <a:bodyPr/>
                    <a:lstStyle/>
                    <a:p>
                      <a:pPr algn="ctr"/>
                      <a:r>
                        <a:rPr lang="en-US" sz="1050" dirty="0">
                          <a:latin typeface="Arial" panose="020B0604020202020204" pitchFamily="34" charset="0"/>
                          <a:cs typeface="Arial" panose="020B0604020202020204" pitchFamily="34" charset="0"/>
                        </a:rPr>
                        <a:t>MIP</a:t>
                      </a:r>
                    </a:p>
                  </a:txBody>
                  <a:tcPr marL="45720" marR="45720">
                    <a:solidFill>
                      <a:srgbClr val="0E5993"/>
                    </a:solidFill>
                  </a:tcPr>
                </a:tc>
                <a:tc hMerge="1">
                  <a:txBody>
                    <a:bodyPr/>
                    <a:lstStyle/>
                    <a:p>
                      <a:endParaRPr lang="en-US" sz="1050" dirty="0"/>
                    </a:p>
                  </a:txBody>
                  <a:tcPr marL="45720" marR="45720"/>
                </a:tc>
                <a:tc hMerge="1">
                  <a:txBody>
                    <a:bodyPr/>
                    <a:lstStyle/>
                    <a:p>
                      <a:endParaRPr lang="en-US" sz="1050" dirty="0"/>
                    </a:p>
                  </a:txBody>
                  <a:tcPr marL="45720" marR="45720"/>
                </a:tc>
                <a:extLst>
                  <a:ext uri="{0D108BD9-81ED-4DB2-BD59-A6C34878D82A}">
                    <a16:rowId xmlns:a16="http://schemas.microsoft.com/office/drawing/2014/main" val="4050797512"/>
                  </a:ext>
                </a:extLst>
              </a:tr>
              <a:tr h="191366">
                <a:tc>
                  <a:txBody>
                    <a:bodyPr/>
                    <a:lstStyle/>
                    <a:p>
                      <a:pPr marL="0" algn="l" defTabSz="685766" rtl="0" eaLnBrk="1" latinLnBrk="0" hangingPunct="1"/>
                      <a:r>
                        <a:rPr lang="en-US" sz="1000" i="1" kern="1200" dirty="0">
                          <a:solidFill>
                            <a:schemeClr val="dk1"/>
                          </a:solidFill>
                          <a:latin typeface="Arial" panose="020B0604020202020204" pitchFamily="34" charset="0"/>
                          <a:ea typeface="+mn-ea"/>
                          <a:cs typeface="Arial" panose="020B0604020202020204" pitchFamily="34" charset="0"/>
                        </a:rPr>
                        <a:t>MIP on Current Loan</a:t>
                      </a:r>
                    </a:p>
                  </a:txBody>
                  <a:tcPr marL="45720" marR="45720">
                    <a:solidFill>
                      <a:srgbClr val="DEDFDE"/>
                    </a:solidFill>
                  </a:tcPr>
                </a:tc>
                <a:tc>
                  <a:txBody>
                    <a:bodyPr/>
                    <a:lstStyle/>
                    <a:p>
                      <a:pPr marL="0" algn="l" defTabSz="685766" rtl="0" eaLnBrk="1" latinLnBrk="0" hangingPunct="1"/>
                      <a:r>
                        <a:rPr lang="en-US" sz="1000" i="1" kern="1200" dirty="0">
                          <a:solidFill>
                            <a:schemeClr val="dk1"/>
                          </a:solidFill>
                          <a:latin typeface="Arial" panose="020B0604020202020204" pitchFamily="34" charset="0"/>
                          <a:ea typeface="+mn-ea"/>
                          <a:cs typeface="Arial" panose="020B0604020202020204" pitchFamily="34" charset="0"/>
                        </a:rPr>
                        <a:t>Available Benefit Amount</a:t>
                      </a:r>
                    </a:p>
                  </a:txBody>
                  <a:tcPr marL="45720" marR="45720">
                    <a:solidFill>
                      <a:srgbClr val="DEDFDE"/>
                    </a:solidFill>
                  </a:tcPr>
                </a:tc>
                <a:tc>
                  <a:txBody>
                    <a:bodyPr/>
                    <a:lstStyle/>
                    <a:p>
                      <a:pPr marL="0" algn="l" defTabSz="685766" rtl="0" eaLnBrk="1" latinLnBrk="0" hangingPunct="1"/>
                      <a:r>
                        <a:rPr lang="en-US" sz="1000" i="1" kern="1200" dirty="0">
                          <a:solidFill>
                            <a:schemeClr val="dk1"/>
                          </a:solidFill>
                          <a:latin typeface="Arial" panose="020B0604020202020204" pitchFamily="34" charset="0"/>
                          <a:ea typeface="+mn-ea"/>
                          <a:cs typeface="Arial" panose="020B0604020202020204" pitchFamily="34" charset="0"/>
                        </a:rPr>
                        <a:t>MIP on New Loan</a:t>
                      </a:r>
                    </a:p>
                  </a:txBody>
                  <a:tcPr marL="45720" marR="45720">
                    <a:solidFill>
                      <a:srgbClr val="DEDFDE"/>
                    </a:solidFill>
                  </a:tcPr>
                </a:tc>
                <a:extLst>
                  <a:ext uri="{0D108BD9-81ED-4DB2-BD59-A6C34878D82A}">
                    <a16:rowId xmlns:a16="http://schemas.microsoft.com/office/drawing/2014/main" val="871646620"/>
                  </a:ext>
                </a:extLst>
              </a:tr>
              <a:tr h="210840">
                <a:tc>
                  <a:txBody>
                    <a:bodyPr/>
                    <a:lstStyle/>
                    <a:p>
                      <a:r>
                        <a:rPr lang="en-US" b="0" dirty="0">
                          <a:latin typeface="Arial" panose="020B0604020202020204" pitchFamily="34" charset="0"/>
                          <a:cs typeface="Arial" panose="020B0604020202020204" pitchFamily="34" charset="0"/>
                        </a:rPr>
                        <a:t>$19,200</a:t>
                      </a:r>
                    </a:p>
                  </a:txBody>
                  <a:tcPr marL="45720" marR="45720">
                    <a:solidFill>
                      <a:srgbClr val="F2F2F1"/>
                    </a:solidFill>
                  </a:tcPr>
                </a:tc>
                <a:tc>
                  <a:txBody>
                    <a:bodyPr/>
                    <a:lstStyle/>
                    <a:p>
                      <a:r>
                        <a:rPr lang="en-US" b="0" dirty="0">
                          <a:latin typeface="Arial" panose="020B0604020202020204" pitchFamily="34" charset="0"/>
                          <a:cs typeface="Arial" panose="020B0604020202020204" pitchFamily="34" charset="0"/>
                        </a:rPr>
                        <a:t>$230,000 x 3% = $6,900</a:t>
                      </a:r>
                    </a:p>
                  </a:txBody>
                  <a:tcPr marL="45720" marR="45720">
                    <a:solidFill>
                      <a:srgbClr val="F2F2F1"/>
                    </a:solidFill>
                  </a:tcPr>
                </a:tc>
                <a:tc>
                  <a:txBody>
                    <a:bodyPr/>
                    <a:lstStyle/>
                    <a:p>
                      <a:pPr algn="ctr"/>
                      <a:r>
                        <a:rPr lang="en-US" b="1" i="1" dirty="0">
                          <a:latin typeface="Arial" panose="020B0604020202020204" pitchFamily="34" charset="0"/>
                          <a:cs typeface="Arial" panose="020B0604020202020204" pitchFamily="34" charset="0"/>
                          <a:sym typeface="Wingdings" panose="05000000000000000000" pitchFamily="2" charset="2"/>
                        </a:rPr>
                        <a:t>$0</a:t>
                      </a:r>
                      <a:endParaRPr lang="en-US" b="1" i="1" dirty="0">
                        <a:latin typeface="Arial" panose="020B0604020202020204" pitchFamily="34" charset="0"/>
                        <a:cs typeface="Arial" panose="020B0604020202020204" pitchFamily="34" charset="0"/>
                      </a:endParaRPr>
                    </a:p>
                  </a:txBody>
                  <a:tcPr marL="45720" marR="45720">
                    <a:solidFill>
                      <a:srgbClr val="F2F2F1"/>
                    </a:solidFill>
                  </a:tcPr>
                </a:tc>
                <a:extLst>
                  <a:ext uri="{0D108BD9-81ED-4DB2-BD59-A6C34878D82A}">
                    <a16:rowId xmlns:a16="http://schemas.microsoft.com/office/drawing/2014/main" val="1835282955"/>
                  </a:ext>
                </a:extLst>
              </a:tr>
            </a:tbl>
          </a:graphicData>
        </a:graphic>
      </p:graphicFrame>
      <p:graphicFrame>
        <p:nvGraphicFramePr>
          <p:cNvPr id="11" name="Table 10">
            <a:extLst>
              <a:ext uri="{FF2B5EF4-FFF2-40B4-BE49-F238E27FC236}">
                <a16:creationId xmlns:a16="http://schemas.microsoft.com/office/drawing/2014/main" id="{EBB9FC2F-008B-1DA6-2369-A7B272611060}"/>
              </a:ext>
            </a:extLst>
          </p:cNvPr>
          <p:cNvGraphicFramePr>
            <a:graphicFrameLocks noGrp="1"/>
          </p:cNvGraphicFramePr>
          <p:nvPr>
            <p:extLst>
              <p:ext uri="{D42A27DB-BD31-4B8C-83A1-F6EECF244321}">
                <p14:modId xmlns:p14="http://schemas.microsoft.com/office/powerpoint/2010/main" val="338036155"/>
              </p:ext>
            </p:extLst>
          </p:nvPr>
        </p:nvGraphicFramePr>
        <p:xfrm>
          <a:off x="464232" y="3618057"/>
          <a:ext cx="4663440" cy="525780"/>
        </p:xfrm>
        <a:graphic>
          <a:graphicData uri="http://schemas.openxmlformats.org/drawingml/2006/table">
            <a:tbl>
              <a:tblPr firstRow="1" bandRow="1">
                <a:tableStyleId>{5C22544A-7EE6-4342-B048-85BDC9FD1C3A}</a:tableStyleId>
              </a:tblPr>
              <a:tblGrid>
                <a:gridCol w="1554480">
                  <a:extLst>
                    <a:ext uri="{9D8B030D-6E8A-4147-A177-3AD203B41FA5}">
                      <a16:colId xmlns:a16="http://schemas.microsoft.com/office/drawing/2014/main" val="1791884617"/>
                    </a:ext>
                  </a:extLst>
                </a:gridCol>
                <a:gridCol w="1554480">
                  <a:extLst>
                    <a:ext uri="{9D8B030D-6E8A-4147-A177-3AD203B41FA5}">
                      <a16:colId xmlns:a16="http://schemas.microsoft.com/office/drawing/2014/main" val="383480737"/>
                    </a:ext>
                  </a:extLst>
                </a:gridCol>
                <a:gridCol w="1554480">
                  <a:extLst>
                    <a:ext uri="{9D8B030D-6E8A-4147-A177-3AD203B41FA5}">
                      <a16:colId xmlns:a16="http://schemas.microsoft.com/office/drawing/2014/main" val="1022754501"/>
                    </a:ext>
                  </a:extLst>
                </a:gridCol>
              </a:tblGrid>
              <a:tr h="0">
                <a:tc gridSpan="3">
                  <a:txBody>
                    <a:bodyPr/>
                    <a:lstStyle/>
                    <a:p>
                      <a:pPr algn="ctr"/>
                      <a:r>
                        <a:rPr lang="en-US" sz="1050" dirty="0">
                          <a:latin typeface="Arial" panose="020B0604020202020204" pitchFamily="34" charset="0"/>
                          <a:cs typeface="Arial" panose="020B0604020202020204" pitchFamily="34" charset="0"/>
                        </a:rPr>
                        <a:t>Counseling Waiver*</a:t>
                      </a:r>
                    </a:p>
                  </a:txBody>
                  <a:tcPr marL="45720" marR="45720">
                    <a:solidFill>
                      <a:srgbClr val="0E5993"/>
                    </a:solidFill>
                  </a:tcPr>
                </a:tc>
                <a:tc hMerge="1">
                  <a:txBody>
                    <a:bodyPr/>
                    <a:lstStyle/>
                    <a:p>
                      <a:endParaRPr lang="en-US" sz="1050" dirty="0"/>
                    </a:p>
                  </a:txBody>
                  <a:tcPr marL="45720" marR="45720"/>
                </a:tc>
                <a:tc hMerge="1">
                  <a:txBody>
                    <a:bodyPr/>
                    <a:lstStyle/>
                    <a:p>
                      <a:endParaRPr lang="en-US" sz="1050" dirty="0"/>
                    </a:p>
                  </a:txBody>
                  <a:tcPr marL="45720" marR="45720"/>
                </a:tc>
                <a:extLst>
                  <a:ext uri="{0D108BD9-81ED-4DB2-BD59-A6C34878D82A}">
                    <a16:rowId xmlns:a16="http://schemas.microsoft.com/office/drawing/2014/main" val="4050797512"/>
                  </a:ext>
                </a:extLst>
              </a:tr>
              <a:tr h="191366">
                <a:tc>
                  <a:txBody>
                    <a:bodyPr/>
                    <a:lstStyle/>
                    <a:p>
                      <a:pPr marL="0" algn="l" defTabSz="685766" rtl="0" eaLnBrk="1" latinLnBrk="0" hangingPunct="1"/>
                      <a:r>
                        <a:rPr lang="en-US" sz="1000" i="1" kern="1200" dirty="0">
                          <a:solidFill>
                            <a:schemeClr val="dk1"/>
                          </a:solidFill>
                          <a:latin typeface="Arial" panose="020B0604020202020204" pitchFamily="34" charset="0"/>
                          <a:ea typeface="+mn-ea"/>
                          <a:cs typeface="Arial" panose="020B0604020202020204" pitchFamily="34" charset="0"/>
                        </a:rPr>
                        <a:t>Anti-Churning - </a:t>
                      </a:r>
                      <a:r>
                        <a:rPr lang="en-US" sz="1200" b="1" i="1" kern="1200" dirty="0">
                          <a:solidFill>
                            <a:schemeClr val="dk1"/>
                          </a:solidFill>
                          <a:latin typeface="Arial" panose="020B0604020202020204" pitchFamily="34" charset="0"/>
                          <a:ea typeface="+mn-ea"/>
                          <a:cs typeface="Arial" panose="020B0604020202020204" pitchFamily="34" charset="0"/>
                          <a:sym typeface="Wingdings" panose="05000000000000000000" pitchFamily="2" charset="2"/>
                        </a:rPr>
                        <a:t></a:t>
                      </a:r>
                      <a:endParaRPr lang="en-US" sz="1000" b="1" i="1" kern="1200" dirty="0">
                        <a:solidFill>
                          <a:schemeClr val="dk1"/>
                        </a:solidFill>
                        <a:latin typeface="Arial" panose="020B0604020202020204" pitchFamily="34" charset="0"/>
                        <a:ea typeface="+mn-ea"/>
                        <a:cs typeface="Arial" panose="020B0604020202020204" pitchFamily="34" charset="0"/>
                      </a:endParaRPr>
                    </a:p>
                  </a:txBody>
                  <a:tcPr marL="45720" marR="45720">
                    <a:solidFill>
                      <a:srgbClr val="DEDFDE"/>
                    </a:solidFill>
                  </a:tcPr>
                </a:tc>
                <a:tc>
                  <a:txBody>
                    <a:bodyPr/>
                    <a:lstStyle/>
                    <a:p>
                      <a:pPr marL="0" algn="l" defTabSz="685766" rtl="0" eaLnBrk="1" latinLnBrk="0" hangingPunct="1"/>
                      <a:r>
                        <a:rPr lang="en-US" sz="1000" i="1" kern="1200" dirty="0">
                          <a:solidFill>
                            <a:schemeClr val="dk1"/>
                          </a:solidFill>
                          <a:latin typeface="Arial" panose="020B0604020202020204" pitchFamily="34" charset="0"/>
                          <a:ea typeface="+mn-ea"/>
                          <a:cs typeface="Arial" panose="020B0604020202020204" pitchFamily="34" charset="0"/>
                        </a:rPr>
                        <a:t>5 Years or Less - </a:t>
                      </a:r>
                      <a:r>
                        <a:rPr lang="en-US" sz="1000" b="1" i="1" kern="1200" dirty="0">
                          <a:solidFill>
                            <a:schemeClr val="dk1"/>
                          </a:solidFill>
                          <a:latin typeface="Arial" panose="020B0604020202020204" pitchFamily="34" charset="0"/>
                          <a:ea typeface="+mn-ea"/>
                          <a:cs typeface="Arial" panose="020B0604020202020204" pitchFamily="34" charset="0"/>
                          <a:sym typeface="Wingdings" panose="05000000000000000000" pitchFamily="2" charset="2"/>
                        </a:rPr>
                        <a:t></a:t>
                      </a:r>
                      <a:endParaRPr lang="en-US" sz="1000" i="1" kern="1200" dirty="0">
                        <a:solidFill>
                          <a:schemeClr val="dk1"/>
                        </a:solidFill>
                        <a:latin typeface="Arial" panose="020B0604020202020204" pitchFamily="34" charset="0"/>
                        <a:ea typeface="+mn-ea"/>
                        <a:cs typeface="Arial" panose="020B0604020202020204" pitchFamily="34" charset="0"/>
                      </a:endParaRPr>
                    </a:p>
                  </a:txBody>
                  <a:tcPr marL="45720" marR="45720">
                    <a:solidFill>
                      <a:srgbClr val="DEDFDE"/>
                    </a:solidFill>
                  </a:tcPr>
                </a:tc>
                <a:tc>
                  <a:txBody>
                    <a:bodyPr/>
                    <a:lstStyle/>
                    <a:p>
                      <a:pPr marL="0" algn="l" defTabSz="685766" rtl="0" eaLnBrk="1" latinLnBrk="0" hangingPunct="1"/>
                      <a:r>
                        <a:rPr lang="en-US" sz="1000" i="1" kern="1200" dirty="0">
                          <a:solidFill>
                            <a:schemeClr val="dk1"/>
                          </a:solidFill>
                          <a:latin typeface="Arial" panose="020B0604020202020204" pitchFamily="34" charset="0"/>
                          <a:ea typeface="+mn-ea"/>
                          <a:cs typeface="Arial" panose="020B0604020202020204" pitchFamily="34" charset="0"/>
                        </a:rPr>
                        <a:t>5x Closing Costs - </a:t>
                      </a:r>
                      <a:r>
                        <a:rPr lang="en-US" sz="1000" b="1" i="1" kern="1200" dirty="0">
                          <a:solidFill>
                            <a:schemeClr val="dk1"/>
                          </a:solidFill>
                          <a:latin typeface="Arial" panose="020B0604020202020204" pitchFamily="34" charset="0"/>
                          <a:ea typeface="+mn-ea"/>
                          <a:cs typeface="Arial" panose="020B0604020202020204" pitchFamily="34" charset="0"/>
                          <a:sym typeface="Wingdings" panose="05000000000000000000" pitchFamily="2" charset="2"/>
                        </a:rPr>
                        <a:t></a:t>
                      </a:r>
                      <a:endParaRPr lang="en-US" sz="1000" i="1" kern="1200" dirty="0">
                        <a:solidFill>
                          <a:schemeClr val="dk1"/>
                        </a:solidFill>
                        <a:latin typeface="Arial" panose="020B0604020202020204" pitchFamily="34" charset="0"/>
                        <a:ea typeface="+mn-ea"/>
                        <a:cs typeface="Arial" panose="020B0604020202020204" pitchFamily="34" charset="0"/>
                      </a:endParaRPr>
                    </a:p>
                  </a:txBody>
                  <a:tcPr marL="45720" marR="45720">
                    <a:solidFill>
                      <a:srgbClr val="DEDFDE"/>
                    </a:solidFill>
                  </a:tcPr>
                </a:tc>
                <a:extLst>
                  <a:ext uri="{0D108BD9-81ED-4DB2-BD59-A6C34878D82A}">
                    <a16:rowId xmlns:a16="http://schemas.microsoft.com/office/drawing/2014/main" val="871646620"/>
                  </a:ext>
                </a:extLst>
              </a:tr>
            </a:tbl>
          </a:graphicData>
        </a:graphic>
      </p:graphicFrame>
      <p:graphicFrame>
        <p:nvGraphicFramePr>
          <p:cNvPr id="12" name="Table 11">
            <a:extLst>
              <a:ext uri="{FF2B5EF4-FFF2-40B4-BE49-F238E27FC236}">
                <a16:creationId xmlns:a16="http://schemas.microsoft.com/office/drawing/2014/main" id="{B30B32C5-DA81-E795-F3CC-D2337E98EAE8}"/>
              </a:ext>
            </a:extLst>
          </p:cNvPr>
          <p:cNvGraphicFramePr>
            <a:graphicFrameLocks noGrp="1"/>
          </p:cNvGraphicFramePr>
          <p:nvPr>
            <p:extLst>
              <p:ext uri="{D42A27DB-BD31-4B8C-83A1-F6EECF244321}">
                <p14:modId xmlns:p14="http://schemas.microsoft.com/office/powerpoint/2010/main" val="1755178885"/>
              </p:ext>
            </p:extLst>
          </p:nvPr>
        </p:nvGraphicFramePr>
        <p:xfrm>
          <a:off x="464232" y="4218700"/>
          <a:ext cx="4663440" cy="495300"/>
        </p:xfrm>
        <a:graphic>
          <a:graphicData uri="http://schemas.openxmlformats.org/drawingml/2006/table">
            <a:tbl>
              <a:tblPr firstRow="1" bandRow="1">
                <a:tableStyleId>{5C22544A-7EE6-4342-B048-85BDC9FD1C3A}</a:tableStyleId>
              </a:tblPr>
              <a:tblGrid>
                <a:gridCol w="4663440">
                  <a:extLst>
                    <a:ext uri="{9D8B030D-6E8A-4147-A177-3AD203B41FA5}">
                      <a16:colId xmlns:a16="http://schemas.microsoft.com/office/drawing/2014/main" val="1791884617"/>
                    </a:ext>
                  </a:extLst>
                </a:gridCol>
              </a:tblGrid>
              <a:tr h="0">
                <a:tc>
                  <a:txBody>
                    <a:bodyPr/>
                    <a:lstStyle/>
                    <a:p>
                      <a:pPr algn="ctr"/>
                      <a:r>
                        <a:rPr lang="en-US" sz="1050" dirty="0">
                          <a:latin typeface="Arial" panose="020B0604020202020204" pitchFamily="34" charset="0"/>
                          <a:cs typeface="Arial" panose="020B0604020202020204" pitchFamily="34" charset="0"/>
                        </a:rPr>
                        <a:t>Seasoning</a:t>
                      </a:r>
                    </a:p>
                  </a:txBody>
                  <a:tcPr marL="45720" marR="45720">
                    <a:solidFill>
                      <a:srgbClr val="0E5993"/>
                    </a:solidFill>
                  </a:tcPr>
                </a:tc>
                <a:extLst>
                  <a:ext uri="{0D108BD9-81ED-4DB2-BD59-A6C34878D82A}">
                    <a16:rowId xmlns:a16="http://schemas.microsoft.com/office/drawing/2014/main" val="4050797512"/>
                  </a:ext>
                </a:extLst>
              </a:tr>
              <a:tr h="191366">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000" i="1" kern="1200" dirty="0">
                          <a:solidFill>
                            <a:schemeClr val="dk1"/>
                          </a:solidFill>
                          <a:latin typeface="Arial" panose="020B0604020202020204" pitchFamily="34" charset="0"/>
                          <a:ea typeface="+mn-ea"/>
                          <a:cs typeface="Arial" panose="020B0604020202020204" pitchFamily="34" charset="0"/>
                        </a:rPr>
                        <a:t>Greater than 12 months since closing last reverse - </a:t>
                      </a:r>
                      <a:r>
                        <a:rPr lang="en-US" sz="1000" b="1" i="1" kern="1200" dirty="0">
                          <a:solidFill>
                            <a:schemeClr val="dk1"/>
                          </a:solidFill>
                          <a:latin typeface="Arial" panose="020B0604020202020204" pitchFamily="34" charset="0"/>
                          <a:ea typeface="+mn-ea"/>
                          <a:cs typeface="Arial" panose="020B0604020202020204" pitchFamily="34" charset="0"/>
                          <a:sym typeface="Wingdings" panose="05000000000000000000" pitchFamily="2" charset="2"/>
                        </a:rPr>
                        <a:t></a:t>
                      </a:r>
                      <a:endParaRPr lang="en-US" sz="1000" b="1" i="1" kern="1200" dirty="0">
                        <a:solidFill>
                          <a:schemeClr val="dk1"/>
                        </a:solidFill>
                        <a:latin typeface="Arial" panose="020B0604020202020204" pitchFamily="34" charset="0"/>
                        <a:ea typeface="+mn-ea"/>
                        <a:cs typeface="Arial" panose="020B0604020202020204" pitchFamily="34" charset="0"/>
                      </a:endParaRPr>
                    </a:p>
                  </a:txBody>
                  <a:tcPr marL="45720" marR="45720">
                    <a:solidFill>
                      <a:srgbClr val="DEDFDE"/>
                    </a:solidFill>
                  </a:tcPr>
                </a:tc>
                <a:extLst>
                  <a:ext uri="{0D108BD9-81ED-4DB2-BD59-A6C34878D82A}">
                    <a16:rowId xmlns:a16="http://schemas.microsoft.com/office/drawing/2014/main" val="871646620"/>
                  </a:ext>
                </a:extLst>
              </a:tr>
            </a:tbl>
          </a:graphicData>
        </a:graphic>
      </p:graphicFrame>
      <p:sp>
        <p:nvSpPr>
          <p:cNvPr id="13" name="TextBox 12">
            <a:extLst>
              <a:ext uri="{FF2B5EF4-FFF2-40B4-BE49-F238E27FC236}">
                <a16:creationId xmlns:a16="http://schemas.microsoft.com/office/drawing/2014/main" id="{190860CA-ECB2-3CCC-9A45-4D533B0BDAC1}"/>
              </a:ext>
            </a:extLst>
          </p:cNvPr>
          <p:cNvSpPr txBox="1"/>
          <p:nvPr/>
        </p:nvSpPr>
        <p:spPr>
          <a:xfrm>
            <a:off x="372792" y="4746325"/>
            <a:ext cx="4475662" cy="246221"/>
          </a:xfrm>
          <a:prstGeom prst="rect">
            <a:avLst/>
          </a:prstGeom>
          <a:noFill/>
        </p:spPr>
        <p:txBody>
          <a:bodyPr wrap="square" rtlCol="0">
            <a:spAutoFit/>
          </a:bodyPr>
          <a:lstStyle/>
          <a:p>
            <a:r>
              <a:rPr lang="en-US" sz="1000" dirty="0">
                <a:solidFill>
                  <a:srgbClr val="343433"/>
                </a:solidFill>
                <a:latin typeface="Arial Narrow" panose="020B0604020202020204" pitchFamily="34" charset="0"/>
                <a:cs typeface="Arial Narrow" panose="020B0604020202020204" pitchFamily="34" charset="0"/>
              </a:rPr>
              <a:t>*Waiver is only available on HECMs and is state dependent.</a:t>
            </a:r>
          </a:p>
        </p:txBody>
      </p:sp>
    </p:spTree>
    <p:extLst>
      <p:ext uri="{BB962C8B-B14F-4D97-AF65-F5344CB8AC3E}">
        <p14:creationId xmlns:p14="http://schemas.microsoft.com/office/powerpoint/2010/main" val="2412698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A384B-9914-F698-5268-96AA793E7A0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B20A2DE-067B-AF26-63FE-BD7060D9A9EA}"/>
              </a:ext>
            </a:extLst>
          </p:cNvPr>
          <p:cNvPicPr>
            <a:picLocks noChangeAspect="1"/>
          </p:cNvPicPr>
          <p:nvPr/>
        </p:nvPicPr>
        <p:blipFill>
          <a:blip r:embed="rId2"/>
          <a:srcRect r="74247"/>
          <a:stretch>
            <a:fillRect/>
          </a:stretch>
        </p:blipFill>
        <p:spPr>
          <a:xfrm>
            <a:off x="-148319" y="-167463"/>
            <a:ext cx="395526" cy="5447081"/>
          </a:xfrm>
          <a:prstGeom prst="rect">
            <a:avLst/>
          </a:prstGeom>
        </p:spPr>
      </p:pic>
      <p:sp>
        <p:nvSpPr>
          <p:cNvPr id="6" name="TextBox 5">
            <a:extLst>
              <a:ext uri="{FF2B5EF4-FFF2-40B4-BE49-F238E27FC236}">
                <a16:creationId xmlns:a16="http://schemas.microsoft.com/office/drawing/2014/main" id="{14783462-B3B5-CD1C-F647-9011671F6693}"/>
              </a:ext>
            </a:extLst>
          </p:cNvPr>
          <p:cNvSpPr txBox="1"/>
          <p:nvPr/>
        </p:nvSpPr>
        <p:spPr>
          <a:xfrm>
            <a:off x="183412" y="509588"/>
            <a:ext cx="8960588" cy="523220"/>
          </a:xfrm>
          <a:prstGeom prst="rect">
            <a:avLst/>
          </a:prstGeom>
          <a:noFill/>
        </p:spPr>
        <p:txBody>
          <a:bodyPr wrap="square" rtlCol="0">
            <a:spAutoFit/>
          </a:bodyPr>
          <a:lstStyle/>
          <a:p>
            <a:r>
              <a:rPr lang="en-US" sz="2800" b="1" dirty="0">
                <a:solidFill>
                  <a:srgbClr val="0E5993"/>
                </a:solidFill>
                <a:latin typeface="Arial Black" panose="020B0604020202020204" pitchFamily="34" charset="0"/>
                <a:cs typeface="Arial Black" panose="020B0604020202020204" pitchFamily="34" charset="0"/>
              </a:rPr>
              <a:t>Course Agenda</a:t>
            </a:r>
          </a:p>
        </p:txBody>
      </p:sp>
      <p:graphicFrame>
        <p:nvGraphicFramePr>
          <p:cNvPr id="2" name="Content Placeholder 5">
            <a:extLst>
              <a:ext uri="{FF2B5EF4-FFF2-40B4-BE49-F238E27FC236}">
                <a16:creationId xmlns:a16="http://schemas.microsoft.com/office/drawing/2014/main" id="{879557C1-4F84-D4C4-DF26-A558DAE6DD35}"/>
              </a:ext>
            </a:extLst>
          </p:cNvPr>
          <p:cNvGraphicFramePr>
            <a:graphicFrameLocks/>
          </p:cNvGraphicFramePr>
          <p:nvPr>
            <p:extLst>
              <p:ext uri="{D42A27DB-BD31-4B8C-83A1-F6EECF244321}">
                <p14:modId xmlns:p14="http://schemas.microsoft.com/office/powerpoint/2010/main" val="1415622339"/>
              </p:ext>
            </p:extLst>
          </p:nvPr>
        </p:nvGraphicFramePr>
        <p:xfrm>
          <a:off x="473919" y="965199"/>
          <a:ext cx="8447086" cy="34195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79781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D099E-F116-DD03-5083-184E15B3670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757C069-CB8F-13FA-CEF3-FDD3F74D6EB3}"/>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2">
            <a:extLst>
              <a:ext uri="{FF2B5EF4-FFF2-40B4-BE49-F238E27FC236}">
                <a16:creationId xmlns:a16="http://schemas.microsoft.com/office/drawing/2014/main" id="{761F4836-876C-69FA-8637-2C3DCF5347F1}"/>
              </a:ext>
            </a:extLst>
          </p:cNvPr>
          <p:cNvSpPr txBox="1">
            <a:spLocks/>
          </p:cNvSpPr>
          <p:nvPr/>
        </p:nvSpPr>
        <p:spPr bwMode="auto">
          <a:xfrm>
            <a:off x="464232" y="322530"/>
            <a:ext cx="4663440" cy="759777"/>
          </a:xfrm>
          <a:prstGeom prst="rect">
            <a:avLst/>
          </a:prstGeom>
          <a:solidFill>
            <a:srgbClr val="0E5993"/>
          </a:solidFill>
          <a:ln>
            <a:noFill/>
          </a:ln>
        </p:spPr>
        <p:txBody>
          <a:bodyPr vert="horz" wrap="square" lIns="91440" tIns="45720" rIns="91440" bIns="45720" numCol="1" anchor="t" anchorCtr="0" compatLnSpc="1">
            <a:prstTxWarp prst="textNoShape">
              <a:avLst/>
            </a:prstTxWarp>
            <a:normAutofit fontScale="85000" lnSpcReduction="10000"/>
          </a:bodyPr>
          <a:lstStyle>
            <a:lvl1pPr marL="168275" indent="-168275" algn="l" defTabSz="682625" rtl="0" eaLnBrk="1" fontAlgn="base" hangingPunct="1">
              <a:lnSpc>
                <a:spcPct val="100000"/>
              </a:lnSpc>
              <a:spcBef>
                <a:spcPts val="750"/>
              </a:spcBef>
              <a:spcAft>
                <a:spcPct val="0"/>
              </a:spcAft>
              <a:buFont typeface="Arial" panose="020B0604020202020204" pitchFamily="34" charset="0"/>
              <a:buChar char="•"/>
              <a:defRPr sz="2100" kern="1200">
                <a:solidFill>
                  <a:srgbClr val="181717"/>
                </a:solidFill>
                <a:latin typeface="Arial Nova" panose="020B0504020202020204" pitchFamily="34" charset="0"/>
                <a:ea typeface="+mn-ea"/>
                <a:cs typeface="+mn-cs"/>
              </a:defRPr>
            </a:lvl1pPr>
            <a:lvl2pPr marL="511175" indent="-168275" algn="l" defTabSz="682625" rtl="0" eaLnBrk="1" fontAlgn="base" hangingPunct="1">
              <a:lnSpc>
                <a:spcPct val="100000"/>
              </a:lnSpc>
              <a:spcBef>
                <a:spcPts val="375"/>
              </a:spcBef>
              <a:spcAft>
                <a:spcPct val="0"/>
              </a:spcAft>
              <a:buFont typeface="Arial" panose="020B0604020202020204" pitchFamily="34" charset="0"/>
              <a:buChar char="•"/>
              <a:defRPr sz="1500" kern="1200">
                <a:solidFill>
                  <a:srgbClr val="181717"/>
                </a:solidFill>
                <a:latin typeface="Arial Nova" panose="020B0504020202020204" pitchFamily="34" charset="0"/>
                <a:ea typeface="+mn-ea"/>
                <a:cs typeface="+mn-cs"/>
              </a:defRPr>
            </a:lvl2pPr>
            <a:lvl3pPr marL="854075" indent="-168275" algn="l" defTabSz="682625" rtl="0" eaLnBrk="1" fontAlgn="base" hangingPunct="1">
              <a:lnSpc>
                <a:spcPct val="100000"/>
              </a:lnSpc>
              <a:spcBef>
                <a:spcPts val="375"/>
              </a:spcBef>
              <a:spcAft>
                <a:spcPct val="0"/>
              </a:spcAft>
              <a:buFont typeface="Arial" panose="020B0604020202020204" pitchFamily="34" charset="0"/>
              <a:buChar char="•"/>
              <a:defRPr kern="1200">
                <a:solidFill>
                  <a:srgbClr val="181717"/>
                </a:solidFill>
                <a:latin typeface="Arial Nova" panose="020B0504020202020204" pitchFamily="34" charset="0"/>
                <a:ea typeface="+mn-ea"/>
                <a:cs typeface="+mn-cs"/>
              </a:defRPr>
            </a:lvl3pPr>
            <a:lvl4pPr marL="1196975" indent="-168275" algn="l" defTabSz="682625" rtl="0" eaLnBrk="1" fontAlgn="base" hangingPunct="1">
              <a:lnSpc>
                <a:spcPct val="100000"/>
              </a:lnSpc>
              <a:spcBef>
                <a:spcPts val="375"/>
              </a:spcBef>
              <a:spcAft>
                <a:spcPct val="0"/>
              </a:spcAft>
              <a:buFont typeface="Arial" panose="020B0604020202020204" pitchFamily="34" charset="0"/>
              <a:buChar char="•"/>
              <a:defRPr sz="1200" kern="1200">
                <a:solidFill>
                  <a:srgbClr val="181717"/>
                </a:solidFill>
                <a:latin typeface="Arial Nova" panose="020B0504020202020204" pitchFamily="34" charset="0"/>
                <a:ea typeface="+mn-ea"/>
                <a:cs typeface="+mn-cs"/>
              </a:defRPr>
            </a:lvl4pPr>
            <a:lvl5pPr marL="1539875" indent="-168275" algn="l" defTabSz="682625" rtl="0" eaLnBrk="1" fontAlgn="base" hangingPunct="1">
              <a:lnSpc>
                <a:spcPct val="100000"/>
              </a:lnSpc>
              <a:spcBef>
                <a:spcPts val="375"/>
              </a:spcBef>
              <a:spcAft>
                <a:spcPct val="0"/>
              </a:spcAft>
              <a:buFont typeface="Arial" panose="020B0604020202020204" pitchFamily="34" charset="0"/>
              <a:buChar char="•"/>
              <a:defRPr sz="1200" kern="1200">
                <a:solidFill>
                  <a:srgbClr val="181717"/>
                </a:solidFill>
                <a:latin typeface="Arial Nova" panose="020B0504020202020204" pitchFamily="34" charset="0"/>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spcBef>
                <a:spcPts val="0"/>
              </a:spcBef>
              <a:buNone/>
            </a:pPr>
            <a:r>
              <a:rPr lang="en-US" sz="1400" b="1" i="1" dirty="0">
                <a:solidFill>
                  <a:schemeClr val="bg1"/>
                </a:solidFill>
                <a:latin typeface="Arial" panose="020B0604020202020204" pitchFamily="34" charset="0"/>
                <a:cs typeface="Arial" panose="020B0604020202020204" pitchFamily="34" charset="0"/>
              </a:rPr>
              <a:t>SecureEquity+ Example</a:t>
            </a:r>
          </a:p>
          <a:p>
            <a:pPr marL="0" indent="0" algn="ctr">
              <a:lnSpc>
                <a:spcPct val="120000"/>
              </a:lnSpc>
              <a:spcBef>
                <a:spcPts val="0"/>
              </a:spcBef>
              <a:buNone/>
            </a:pPr>
            <a:r>
              <a:rPr lang="en-US" sz="1400" b="1" i="1" dirty="0">
                <a:solidFill>
                  <a:schemeClr val="bg1"/>
                </a:solidFill>
                <a:latin typeface="Arial" panose="020B0604020202020204" pitchFamily="34" charset="0"/>
                <a:cs typeface="Arial" panose="020B0604020202020204" pitchFamily="34" charset="0"/>
              </a:rPr>
              <a:t>Mrs. Ward closed a competitor’s jumbo reverse a few years ago. She’s looking for cash to pay for in home medical care. </a:t>
            </a:r>
          </a:p>
        </p:txBody>
      </p:sp>
      <p:graphicFrame>
        <p:nvGraphicFramePr>
          <p:cNvPr id="4" name="Table 3">
            <a:extLst>
              <a:ext uri="{FF2B5EF4-FFF2-40B4-BE49-F238E27FC236}">
                <a16:creationId xmlns:a16="http://schemas.microsoft.com/office/drawing/2014/main" id="{1B8901E5-83F5-A13D-4488-9903F5479451}"/>
              </a:ext>
            </a:extLst>
          </p:cNvPr>
          <p:cNvGraphicFramePr>
            <a:graphicFrameLocks noGrp="1"/>
          </p:cNvGraphicFramePr>
          <p:nvPr>
            <p:extLst>
              <p:ext uri="{D42A27DB-BD31-4B8C-83A1-F6EECF244321}">
                <p14:modId xmlns:p14="http://schemas.microsoft.com/office/powerpoint/2010/main" val="3478451418"/>
              </p:ext>
            </p:extLst>
          </p:nvPr>
        </p:nvGraphicFramePr>
        <p:xfrm>
          <a:off x="464232" y="1146600"/>
          <a:ext cx="4663440" cy="739140"/>
        </p:xfrm>
        <a:graphic>
          <a:graphicData uri="http://schemas.openxmlformats.org/drawingml/2006/table">
            <a:tbl>
              <a:tblPr firstRow="1" bandRow="1">
                <a:tableStyleId>{5C22544A-7EE6-4342-B048-85BDC9FD1C3A}</a:tableStyleId>
              </a:tblPr>
              <a:tblGrid>
                <a:gridCol w="2131257">
                  <a:extLst>
                    <a:ext uri="{9D8B030D-6E8A-4147-A177-3AD203B41FA5}">
                      <a16:colId xmlns:a16="http://schemas.microsoft.com/office/drawing/2014/main" val="1791884617"/>
                    </a:ext>
                  </a:extLst>
                </a:gridCol>
                <a:gridCol w="1645920">
                  <a:extLst>
                    <a:ext uri="{9D8B030D-6E8A-4147-A177-3AD203B41FA5}">
                      <a16:colId xmlns:a16="http://schemas.microsoft.com/office/drawing/2014/main" val="383480737"/>
                    </a:ext>
                  </a:extLst>
                </a:gridCol>
                <a:gridCol w="886263">
                  <a:extLst>
                    <a:ext uri="{9D8B030D-6E8A-4147-A177-3AD203B41FA5}">
                      <a16:colId xmlns:a16="http://schemas.microsoft.com/office/drawing/2014/main" val="1022754501"/>
                    </a:ext>
                  </a:extLst>
                </a:gridCol>
              </a:tblGrid>
              <a:tr h="191366">
                <a:tc gridSpan="3">
                  <a:txBody>
                    <a:bodyPr/>
                    <a:lstStyle/>
                    <a:p>
                      <a:pPr algn="ctr"/>
                      <a:r>
                        <a:rPr lang="en-US" sz="1050" dirty="0">
                          <a:latin typeface="Arial" panose="020B0604020202020204" pitchFamily="34" charset="0"/>
                          <a:cs typeface="Arial" panose="020B0604020202020204" pitchFamily="34" charset="0"/>
                        </a:rPr>
                        <a:t>Closing Cost Test</a:t>
                      </a:r>
                    </a:p>
                  </a:txBody>
                  <a:tcPr marL="45720" marR="45720" anchor="ctr">
                    <a:solidFill>
                      <a:srgbClr val="0E5993"/>
                    </a:solidFill>
                  </a:tcPr>
                </a:tc>
                <a:tc hMerge="1">
                  <a:txBody>
                    <a:bodyPr/>
                    <a:lstStyle/>
                    <a:p>
                      <a:endParaRPr lang="en-US" sz="1050" dirty="0"/>
                    </a:p>
                  </a:txBody>
                  <a:tcPr marL="45720" marR="45720"/>
                </a:tc>
                <a:tc hMerge="1">
                  <a:txBody>
                    <a:bodyPr/>
                    <a:lstStyle/>
                    <a:p>
                      <a:endParaRPr lang="en-US" sz="1050" dirty="0"/>
                    </a:p>
                  </a:txBody>
                  <a:tcPr marL="45720" marR="45720"/>
                </a:tc>
                <a:extLst>
                  <a:ext uri="{0D108BD9-81ED-4DB2-BD59-A6C34878D82A}">
                    <a16:rowId xmlns:a16="http://schemas.microsoft.com/office/drawing/2014/main" val="1129067869"/>
                  </a:ext>
                </a:extLst>
              </a:tr>
              <a:tr h="191366">
                <a:tc>
                  <a:txBody>
                    <a:bodyPr/>
                    <a:lstStyle/>
                    <a:p>
                      <a:r>
                        <a:rPr lang="en-US" sz="900" i="1" dirty="0">
                          <a:latin typeface="Arial" panose="020B0604020202020204" pitchFamily="34" charset="0"/>
                          <a:cs typeface="Arial" panose="020B0604020202020204" pitchFamily="34" charset="0"/>
                        </a:rPr>
                        <a:t>Principal Limit</a:t>
                      </a:r>
                    </a:p>
                  </a:txBody>
                  <a:tcPr marL="45720" marR="45720">
                    <a:solidFill>
                      <a:srgbClr val="DEDFDE"/>
                    </a:solidFill>
                  </a:tcPr>
                </a:tc>
                <a:tc>
                  <a:txBody>
                    <a:bodyPr/>
                    <a:lstStyle/>
                    <a:p>
                      <a:r>
                        <a:rPr lang="en-US" sz="900" i="1" dirty="0">
                          <a:latin typeface="Arial" panose="020B0604020202020204" pitchFamily="34" charset="0"/>
                          <a:cs typeface="Arial" panose="020B0604020202020204" pitchFamily="34" charset="0"/>
                        </a:rPr>
                        <a:t>Closing Costs</a:t>
                      </a:r>
                    </a:p>
                  </a:txBody>
                  <a:tcPr marL="45720" marR="45720">
                    <a:solidFill>
                      <a:srgbClr val="DEDFDE"/>
                    </a:solidFill>
                  </a:tcPr>
                </a:tc>
                <a:tc>
                  <a:txBody>
                    <a:bodyPr/>
                    <a:lstStyle/>
                    <a:p>
                      <a:r>
                        <a:rPr lang="en-US" sz="900" i="1" dirty="0">
                          <a:latin typeface="Arial" panose="020B0604020202020204" pitchFamily="34" charset="0"/>
                          <a:cs typeface="Arial" panose="020B0604020202020204" pitchFamily="34" charset="0"/>
                        </a:rPr>
                        <a:t>5x CC</a:t>
                      </a:r>
                    </a:p>
                  </a:txBody>
                  <a:tcPr marL="45720" marR="45720">
                    <a:solidFill>
                      <a:srgbClr val="DEDFDE"/>
                    </a:solidFill>
                  </a:tcPr>
                </a:tc>
                <a:extLst>
                  <a:ext uri="{0D108BD9-81ED-4DB2-BD59-A6C34878D82A}">
                    <a16:rowId xmlns:a16="http://schemas.microsoft.com/office/drawing/2014/main" val="871646620"/>
                  </a:ext>
                </a:extLst>
              </a:tr>
              <a:tr h="210840">
                <a:tc>
                  <a:txBody>
                    <a:bodyPr/>
                    <a:lstStyle/>
                    <a:p>
                      <a:r>
                        <a:rPr lang="en-US" sz="1100" dirty="0">
                          <a:latin typeface="Arial" panose="020B0604020202020204" pitchFamily="34" charset="0"/>
                          <a:cs typeface="Arial" panose="020B0604020202020204" pitchFamily="34" charset="0"/>
                        </a:rPr>
                        <a:t>$496,800 - $395,000 = </a:t>
                      </a:r>
                      <a:r>
                        <a:rPr lang="en-US" sz="1100" b="1" dirty="0">
                          <a:latin typeface="Arial" panose="020B0604020202020204" pitchFamily="34" charset="0"/>
                          <a:cs typeface="Arial" panose="020B0604020202020204" pitchFamily="34" charset="0"/>
                        </a:rPr>
                        <a:t>$101,800</a:t>
                      </a:r>
                    </a:p>
                  </a:txBody>
                  <a:tcPr marL="45720" marR="45720">
                    <a:solidFill>
                      <a:srgbClr val="F2F2F1"/>
                    </a:solidFill>
                  </a:tcPr>
                </a:tc>
                <a:tc>
                  <a:txBody>
                    <a:bodyPr/>
                    <a:lstStyle/>
                    <a:p>
                      <a:r>
                        <a:rPr lang="en-US" sz="1100" dirty="0">
                          <a:latin typeface="Arial" panose="020B0604020202020204" pitchFamily="34" charset="0"/>
                          <a:cs typeface="Arial" panose="020B0604020202020204" pitchFamily="34" charset="0"/>
                        </a:rPr>
                        <a:t>$23,514 x 5 = </a:t>
                      </a:r>
                      <a:r>
                        <a:rPr lang="en-US" sz="1100" b="1" dirty="0">
                          <a:latin typeface="Arial" panose="020B0604020202020204" pitchFamily="34" charset="0"/>
                          <a:cs typeface="Arial" panose="020B0604020202020204" pitchFamily="34" charset="0"/>
                        </a:rPr>
                        <a:t>$117,570</a:t>
                      </a:r>
                    </a:p>
                  </a:txBody>
                  <a:tcPr marL="45720" marR="45720">
                    <a:solidFill>
                      <a:srgbClr val="F2F2F1"/>
                    </a:solidFill>
                  </a:tcPr>
                </a:tc>
                <a:tc>
                  <a:txBody>
                    <a:bodyPr/>
                    <a:lstStyle/>
                    <a:p>
                      <a:pPr algn="ctr"/>
                      <a:r>
                        <a:rPr lang="en-US" sz="1100" b="1" i="1" dirty="0">
                          <a:solidFill>
                            <a:srgbClr val="FF0000"/>
                          </a:solidFill>
                          <a:latin typeface="Arial" panose="020B0604020202020204" pitchFamily="34" charset="0"/>
                          <a:cs typeface="Arial" panose="020B0604020202020204" pitchFamily="34" charset="0"/>
                          <a:sym typeface="Wingdings" panose="05000000000000000000" pitchFamily="2" charset="2"/>
                        </a:rPr>
                        <a:t>X</a:t>
                      </a:r>
                      <a:endParaRPr lang="en-US" sz="1100" b="1" i="1" dirty="0">
                        <a:solidFill>
                          <a:srgbClr val="FF0000"/>
                        </a:solidFill>
                        <a:latin typeface="Arial" panose="020B0604020202020204" pitchFamily="34" charset="0"/>
                        <a:cs typeface="Arial" panose="020B0604020202020204" pitchFamily="34" charset="0"/>
                      </a:endParaRPr>
                    </a:p>
                  </a:txBody>
                  <a:tcPr marL="45720" marR="45720">
                    <a:solidFill>
                      <a:srgbClr val="F2F2F1"/>
                    </a:solidFill>
                  </a:tcPr>
                </a:tc>
                <a:extLst>
                  <a:ext uri="{0D108BD9-81ED-4DB2-BD59-A6C34878D82A}">
                    <a16:rowId xmlns:a16="http://schemas.microsoft.com/office/drawing/2014/main" val="1835282955"/>
                  </a:ext>
                </a:extLst>
              </a:tr>
            </a:tbl>
          </a:graphicData>
        </a:graphic>
      </p:graphicFrame>
      <p:graphicFrame>
        <p:nvGraphicFramePr>
          <p:cNvPr id="6" name="Table 5">
            <a:extLst>
              <a:ext uri="{FF2B5EF4-FFF2-40B4-BE49-F238E27FC236}">
                <a16:creationId xmlns:a16="http://schemas.microsoft.com/office/drawing/2014/main" id="{184A19C2-BC90-9A45-478D-14B51AA6E719}"/>
              </a:ext>
            </a:extLst>
          </p:cNvPr>
          <p:cNvGraphicFramePr>
            <a:graphicFrameLocks noGrp="1"/>
          </p:cNvGraphicFramePr>
          <p:nvPr>
            <p:extLst>
              <p:ext uri="{D42A27DB-BD31-4B8C-83A1-F6EECF244321}">
                <p14:modId xmlns:p14="http://schemas.microsoft.com/office/powerpoint/2010/main" val="1865491000"/>
              </p:ext>
            </p:extLst>
          </p:nvPr>
        </p:nvGraphicFramePr>
        <p:xfrm>
          <a:off x="464232" y="1934629"/>
          <a:ext cx="4663440" cy="711708"/>
        </p:xfrm>
        <a:graphic>
          <a:graphicData uri="http://schemas.openxmlformats.org/drawingml/2006/table">
            <a:tbl>
              <a:tblPr firstRow="1" bandRow="1">
                <a:tableStyleId>{5C22544A-7EE6-4342-B048-85BDC9FD1C3A}</a:tableStyleId>
              </a:tblPr>
              <a:tblGrid>
                <a:gridCol w="1526346">
                  <a:extLst>
                    <a:ext uri="{9D8B030D-6E8A-4147-A177-3AD203B41FA5}">
                      <a16:colId xmlns:a16="http://schemas.microsoft.com/office/drawing/2014/main" val="1791884617"/>
                    </a:ext>
                  </a:extLst>
                </a:gridCol>
                <a:gridCol w="1899139">
                  <a:extLst>
                    <a:ext uri="{9D8B030D-6E8A-4147-A177-3AD203B41FA5}">
                      <a16:colId xmlns:a16="http://schemas.microsoft.com/office/drawing/2014/main" val="383480737"/>
                    </a:ext>
                  </a:extLst>
                </a:gridCol>
                <a:gridCol w="1237955">
                  <a:extLst>
                    <a:ext uri="{9D8B030D-6E8A-4147-A177-3AD203B41FA5}">
                      <a16:colId xmlns:a16="http://schemas.microsoft.com/office/drawing/2014/main" val="1022754501"/>
                    </a:ext>
                  </a:extLst>
                </a:gridCol>
              </a:tblGrid>
              <a:tr h="222482">
                <a:tc gridSpan="3">
                  <a:txBody>
                    <a:bodyPr/>
                    <a:lstStyle/>
                    <a:p>
                      <a:pPr algn="ctr"/>
                      <a:r>
                        <a:rPr lang="en-US" sz="1050" dirty="0">
                          <a:latin typeface="Arial" panose="020B0604020202020204" pitchFamily="34" charset="0"/>
                          <a:cs typeface="Arial" panose="020B0604020202020204" pitchFamily="34" charset="0"/>
                        </a:rPr>
                        <a:t>Loan Proceeds Test</a:t>
                      </a:r>
                    </a:p>
                  </a:txBody>
                  <a:tcPr marL="45720" marR="45720">
                    <a:solidFill>
                      <a:srgbClr val="0E5993"/>
                    </a:solidFill>
                  </a:tcPr>
                </a:tc>
                <a:tc hMerge="1">
                  <a:txBody>
                    <a:bodyPr/>
                    <a:lstStyle/>
                    <a:p>
                      <a:endParaRPr lang="en-US" sz="1050" dirty="0"/>
                    </a:p>
                  </a:txBody>
                  <a:tcPr marL="45720" marR="45720"/>
                </a:tc>
                <a:tc hMerge="1">
                  <a:txBody>
                    <a:bodyPr/>
                    <a:lstStyle/>
                    <a:p>
                      <a:endParaRPr lang="en-US" sz="1050" dirty="0"/>
                    </a:p>
                  </a:txBody>
                  <a:tcPr marL="45720" marR="45720"/>
                </a:tc>
                <a:extLst>
                  <a:ext uri="{0D108BD9-81ED-4DB2-BD59-A6C34878D82A}">
                    <a16:rowId xmlns:a16="http://schemas.microsoft.com/office/drawing/2014/main" val="4050797512"/>
                  </a:ext>
                </a:extLst>
              </a:tr>
              <a:tr h="202256">
                <a:tc>
                  <a:txBody>
                    <a:bodyPr/>
                    <a:lstStyle/>
                    <a:p>
                      <a:pPr marL="0" algn="l" defTabSz="685766" rtl="0" eaLnBrk="1" latinLnBrk="0" hangingPunct="1"/>
                      <a:r>
                        <a:rPr lang="en-US" sz="900" i="1" kern="1200" dirty="0">
                          <a:solidFill>
                            <a:schemeClr val="dk1"/>
                          </a:solidFill>
                          <a:latin typeface="Arial" panose="020B0604020202020204" pitchFamily="34" charset="0"/>
                          <a:ea typeface="+mn-ea"/>
                          <a:cs typeface="Arial" panose="020B0604020202020204" pitchFamily="34" charset="0"/>
                        </a:rPr>
                        <a:t>Principal Limit</a:t>
                      </a:r>
                    </a:p>
                  </a:txBody>
                  <a:tcPr marL="45720" marR="45720">
                    <a:solidFill>
                      <a:srgbClr val="DEDFDE"/>
                    </a:solidFill>
                  </a:tcPr>
                </a:tc>
                <a:tc>
                  <a:txBody>
                    <a:bodyPr/>
                    <a:lstStyle/>
                    <a:p>
                      <a:pPr marL="0" algn="l" defTabSz="685766" rtl="0" eaLnBrk="1" latinLnBrk="0" hangingPunct="1"/>
                      <a:r>
                        <a:rPr lang="en-US" sz="900" i="1" kern="1200" dirty="0">
                          <a:solidFill>
                            <a:schemeClr val="dk1"/>
                          </a:solidFill>
                          <a:latin typeface="Arial" panose="020B0604020202020204" pitchFamily="34" charset="0"/>
                          <a:ea typeface="+mn-ea"/>
                          <a:cs typeface="Arial" panose="020B0604020202020204" pitchFamily="34" charset="0"/>
                        </a:rPr>
                        <a:t>Available Benefit Amount</a:t>
                      </a:r>
                    </a:p>
                  </a:txBody>
                  <a:tcPr marL="45720" marR="45720">
                    <a:solidFill>
                      <a:srgbClr val="DEDFDE"/>
                    </a:solidFill>
                  </a:tcPr>
                </a:tc>
                <a:tc>
                  <a:txBody>
                    <a:bodyPr/>
                    <a:lstStyle/>
                    <a:p>
                      <a:pPr marL="0" algn="l" defTabSz="685766" rtl="0" eaLnBrk="1" latinLnBrk="0" hangingPunct="1"/>
                      <a:r>
                        <a:rPr lang="en-US" sz="900" i="1" kern="1200" dirty="0">
                          <a:solidFill>
                            <a:schemeClr val="dk1"/>
                          </a:solidFill>
                          <a:latin typeface="Arial" panose="020B0604020202020204" pitchFamily="34" charset="0"/>
                          <a:ea typeface="+mn-ea"/>
                          <a:cs typeface="Arial" panose="020B0604020202020204" pitchFamily="34" charset="0"/>
                        </a:rPr>
                        <a:t>5% of Proceeds</a:t>
                      </a:r>
                    </a:p>
                  </a:txBody>
                  <a:tcPr marL="45720" marR="45720">
                    <a:solidFill>
                      <a:srgbClr val="DEDFDE"/>
                    </a:solidFill>
                  </a:tcPr>
                </a:tc>
                <a:extLst>
                  <a:ext uri="{0D108BD9-81ED-4DB2-BD59-A6C34878D82A}">
                    <a16:rowId xmlns:a16="http://schemas.microsoft.com/office/drawing/2014/main" val="871646620"/>
                  </a:ext>
                </a:extLst>
              </a:tr>
              <a:tr h="182880">
                <a:tc>
                  <a:txBody>
                    <a:bodyPr/>
                    <a:lstStyle/>
                    <a:p>
                      <a:r>
                        <a:rPr lang="en-US" sz="1100" dirty="0">
                          <a:latin typeface="Arial" panose="020B0604020202020204" pitchFamily="34" charset="0"/>
                          <a:cs typeface="Arial" panose="020B0604020202020204" pitchFamily="34" charset="0"/>
                        </a:rPr>
                        <a:t>$496,800</a:t>
                      </a:r>
                      <a:endParaRPr lang="en-US" sz="1100" b="1" dirty="0">
                        <a:latin typeface="Arial" panose="020B0604020202020204" pitchFamily="34" charset="0"/>
                        <a:cs typeface="Arial" panose="020B0604020202020204" pitchFamily="34" charset="0"/>
                      </a:endParaRPr>
                    </a:p>
                  </a:txBody>
                  <a:tcPr marL="45720" marR="45720" marB="18288">
                    <a:solidFill>
                      <a:srgbClr val="F2F2F1"/>
                    </a:solidFill>
                  </a:tcPr>
                </a:tc>
                <a:tc>
                  <a:txBody>
                    <a:bodyPr/>
                    <a:lstStyle/>
                    <a:p>
                      <a:r>
                        <a:rPr lang="en-US" sz="1100" b="1" dirty="0">
                          <a:latin typeface="Arial" panose="020B0604020202020204" pitchFamily="34" charset="0"/>
                          <a:cs typeface="Arial" panose="020B0604020202020204" pitchFamily="34" charset="0"/>
                        </a:rPr>
                        <a:t>$96,616 (19.5%)</a:t>
                      </a:r>
                    </a:p>
                  </a:txBody>
                  <a:tcPr marL="45720" marR="45720" marB="18288">
                    <a:solidFill>
                      <a:srgbClr val="F2F2F1"/>
                    </a:solidFill>
                  </a:tcPr>
                </a:tc>
                <a:tc>
                  <a:txBody>
                    <a:bodyPr/>
                    <a:lstStyle/>
                    <a:p>
                      <a:pPr algn="ctr"/>
                      <a:r>
                        <a:rPr lang="en-US" sz="1100" b="1" i="1" dirty="0">
                          <a:latin typeface="Arial" panose="020B0604020202020204" pitchFamily="34" charset="0"/>
                          <a:cs typeface="Arial" panose="020B0604020202020204" pitchFamily="34" charset="0"/>
                          <a:sym typeface="Wingdings" panose="05000000000000000000" pitchFamily="2" charset="2"/>
                        </a:rPr>
                        <a:t></a:t>
                      </a:r>
                      <a:endParaRPr lang="en-US" sz="1100" b="1" i="1" dirty="0">
                        <a:latin typeface="Arial" panose="020B0604020202020204" pitchFamily="34" charset="0"/>
                        <a:cs typeface="Arial" panose="020B0604020202020204" pitchFamily="34" charset="0"/>
                      </a:endParaRPr>
                    </a:p>
                  </a:txBody>
                  <a:tcPr marL="45720" marR="45720" marB="18288">
                    <a:solidFill>
                      <a:srgbClr val="F2F2F1"/>
                    </a:solidFill>
                  </a:tcPr>
                </a:tc>
                <a:extLst>
                  <a:ext uri="{0D108BD9-81ED-4DB2-BD59-A6C34878D82A}">
                    <a16:rowId xmlns:a16="http://schemas.microsoft.com/office/drawing/2014/main" val="1835282955"/>
                  </a:ext>
                </a:extLst>
              </a:tr>
            </a:tbl>
          </a:graphicData>
        </a:graphic>
      </p:graphicFrame>
      <p:graphicFrame>
        <p:nvGraphicFramePr>
          <p:cNvPr id="14" name="Table 13">
            <a:extLst>
              <a:ext uri="{FF2B5EF4-FFF2-40B4-BE49-F238E27FC236}">
                <a16:creationId xmlns:a16="http://schemas.microsoft.com/office/drawing/2014/main" id="{D8E43B86-4DCF-32B6-E945-11CBEFDD2507}"/>
              </a:ext>
            </a:extLst>
          </p:cNvPr>
          <p:cNvGraphicFramePr>
            <a:graphicFrameLocks noGrp="1"/>
          </p:cNvGraphicFramePr>
          <p:nvPr>
            <p:extLst>
              <p:ext uri="{D42A27DB-BD31-4B8C-83A1-F6EECF244321}">
                <p14:modId xmlns:p14="http://schemas.microsoft.com/office/powerpoint/2010/main" val="403564647"/>
              </p:ext>
            </p:extLst>
          </p:nvPr>
        </p:nvGraphicFramePr>
        <p:xfrm>
          <a:off x="464232" y="2680375"/>
          <a:ext cx="4663440" cy="704088"/>
        </p:xfrm>
        <a:graphic>
          <a:graphicData uri="http://schemas.openxmlformats.org/drawingml/2006/table">
            <a:tbl>
              <a:tblPr firstRow="1" bandRow="1">
                <a:tableStyleId>{5C22544A-7EE6-4342-B048-85BDC9FD1C3A}</a:tableStyleId>
              </a:tblPr>
              <a:tblGrid>
                <a:gridCol w="1294230">
                  <a:extLst>
                    <a:ext uri="{9D8B030D-6E8A-4147-A177-3AD203B41FA5}">
                      <a16:colId xmlns:a16="http://schemas.microsoft.com/office/drawing/2014/main" val="1791884617"/>
                    </a:ext>
                  </a:extLst>
                </a:gridCol>
                <a:gridCol w="2166424">
                  <a:extLst>
                    <a:ext uri="{9D8B030D-6E8A-4147-A177-3AD203B41FA5}">
                      <a16:colId xmlns:a16="http://schemas.microsoft.com/office/drawing/2014/main" val="383480737"/>
                    </a:ext>
                  </a:extLst>
                </a:gridCol>
                <a:gridCol w="1202786">
                  <a:extLst>
                    <a:ext uri="{9D8B030D-6E8A-4147-A177-3AD203B41FA5}">
                      <a16:colId xmlns:a16="http://schemas.microsoft.com/office/drawing/2014/main" val="1022754501"/>
                    </a:ext>
                  </a:extLst>
                </a:gridCol>
              </a:tblGrid>
              <a:tr h="216314">
                <a:tc gridSpan="3">
                  <a:txBody>
                    <a:bodyPr/>
                    <a:lstStyle/>
                    <a:p>
                      <a:pPr algn="ctr"/>
                      <a:r>
                        <a:rPr lang="en-US" sz="1000" dirty="0">
                          <a:latin typeface="Arial" panose="020B0604020202020204" pitchFamily="34" charset="0"/>
                          <a:cs typeface="Arial" panose="020B0604020202020204" pitchFamily="34" charset="0"/>
                        </a:rPr>
                        <a:t>MIP</a:t>
                      </a:r>
                    </a:p>
                  </a:txBody>
                  <a:tcPr marL="45720" marR="45720">
                    <a:solidFill>
                      <a:srgbClr val="0E5993"/>
                    </a:solidFill>
                  </a:tcPr>
                </a:tc>
                <a:tc hMerge="1">
                  <a:txBody>
                    <a:bodyPr/>
                    <a:lstStyle/>
                    <a:p>
                      <a:endParaRPr lang="en-US" sz="1050" dirty="0"/>
                    </a:p>
                  </a:txBody>
                  <a:tcPr marL="45720" marR="45720"/>
                </a:tc>
                <a:tc hMerge="1">
                  <a:txBody>
                    <a:bodyPr/>
                    <a:lstStyle/>
                    <a:p>
                      <a:endParaRPr lang="en-US" sz="1050" dirty="0"/>
                    </a:p>
                  </a:txBody>
                  <a:tcPr marL="45720" marR="45720"/>
                </a:tc>
                <a:extLst>
                  <a:ext uri="{0D108BD9-81ED-4DB2-BD59-A6C34878D82A}">
                    <a16:rowId xmlns:a16="http://schemas.microsoft.com/office/drawing/2014/main" val="4050797512"/>
                  </a:ext>
                </a:extLst>
              </a:tr>
              <a:tr h="202795">
                <a:tc>
                  <a:txBody>
                    <a:bodyPr/>
                    <a:lstStyle/>
                    <a:p>
                      <a:pPr marL="0" algn="l" defTabSz="685766" rtl="0" eaLnBrk="1" latinLnBrk="0" hangingPunct="1"/>
                      <a:r>
                        <a:rPr lang="en-US" sz="900" i="1" kern="1200" dirty="0">
                          <a:solidFill>
                            <a:schemeClr val="dk1"/>
                          </a:solidFill>
                          <a:latin typeface="Arial" panose="020B0604020202020204" pitchFamily="34" charset="0"/>
                          <a:ea typeface="+mn-ea"/>
                          <a:cs typeface="Arial" panose="020B0604020202020204" pitchFamily="34" charset="0"/>
                        </a:rPr>
                        <a:t>MIP on Current Loan</a:t>
                      </a:r>
                    </a:p>
                  </a:txBody>
                  <a:tcPr marL="45720" marR="45720">
                    <a:solidFill>
                      <a:srgbClr val="DEDFDE"/>
                    </a:solidFill>
                  </a:tcPr>
                </a:tc>
                <a:tc>
                  <a:txBody>
                    <a:bodyPr/>
                    <a:lstStyle/>
                    <a:p>
                      <a:pPr marL="0" algn="l" defTabSz="685766" rtl="0" eaLnBrk="1" latinLnBrk="0" hangingPunct="1"/>
                      <a:r>
                        <a:rPr lang="en-US" sz="900" i="1" kern="1200" dirty="0">
                          <a:solidFill>
                            <a:schemeClr val="dk1"/>
                          </a:solidFill>
                          <a:latin typeface="Arial" panose="020B0604020202020204" pitchFamily="34" charset="0"/>
                          <a:ea typeface="+mn-ea"/>
                          <a:cs typeface="Arial" panose="020B0604020202020204" pitchFamily="34" charset="0"/>
                        </a:rPr>
                        <a:t>Available Benefit Amount</a:t>
                      </a:r>
                    </a:p>
                  </a:txBody>
                  <a:tcPr marL="45720" marR="45720">
                    <a:solidFill>
                      <a:srgbClr val="DEDFDE"/>
                    </a:solidFill>
                  </a:tcPr>
                </a:tc>
                <a:tc>
                  <a:txBody>
                    <a:bodyPr/>
                    <a:lstStyle/>
                    <a:p>
                      <a:pPr marL="0" algn="l" defTabSz="685766" rtl="0" eaLnBrk="1" latinLnBrk="0" hangingPunct="1"/>
                      <a:r>
                        <a:rPr lang="en-US" sz="900" i="1" kern="1200" dirty="0">
                          <a:solidFill>
                            <a:schemeClr val="dk1"/>
                          </a:solidFill>
                          <a:latin typeface="Arial" panose="020B0604020202020204" pitchFamily="34" charset="0"/>
                          <a:ea typeface="+mn-ea"/>
                          <a:cs typeface="Arial" panose="020B0604020202020204" pitchFamily="34" charset="0"/>
                        </a:rPr>
                        <a:t>MIP on New Loan</a:t>
                      </a:r>
                    </a:p>
                  </a:txBody>
                  <a:tcPr marL="45720" marR="45720">
                    <a:solidFill>
                      <a:srgbClr val="DEDFDE"/>
                    </a:solidFill>
                  </a:tcPr>
                </a:tc>
                <a:extLst>
                  <a:ext uri="{0D108BD9-81ED-4DB2-BD59-A6C34878D82A}">
                    <a16:rowId xmlns:a16="http://schemas.microsoft.com/office/drawing/2014/main" val="871646620"/>
                  </a:ext>
                </a:extLst>
              </a:tr>
              <a:tr h="229834">
                <a:tc gridSpan="3">
                  <a:txBody>
                    <a:bodyPr/>
                    <a:lstStyle/>
                    <a:p>
                      <a:pPr algn="ctr"/>
                      <a:r>
                        <a:rPr lang="en-US" sz="1100" b="0" dirty="0">
                          <a:latin typeface="Arial" panose="020B0604020202020204" pitchFamily="34" charset="0"/>
                          <a:cs typeface="Arial" panose="020B0604020202020204" pitchFamily="34" charset="0"/>
                        </a:rPr>
                        <a:t>N/A – No MIP on Secure Equity</a:t>
                      </a:r>
                    </a:p>
                  </a:txBody>
                  <a:tcPr marL="45720" marR="45720" marB="18288">
                    <a:solidFill>
                      <a:srgbClr val="F2F2F1"/>
                    </a:solidFill>
                  </a:tcPr>
                </a:tc>
                <a:tc hMerge="1">
                  <a:txBody>
                    <a:bodyPr/>
                    <a:lstStyle/>
                    <a:p>
                      <a:endParaRPr lang="en-US" sz="1100" b="0" dirty="0"/>
                    </a:p>
                  </a:txBody>
                  <a:tcPr marL="45720" marR="45720"/>
                </a:tc>
                <a:tc hMerge="1">
                  <a:txBody>
                    <a:bodyPr/>
                    <a:lstStyle/>
                    <a:p>
                      <a:pPr algn="ctr"/>
                      <a:endParaRPr lang="en-US" sz="1100" b="1" i="1" dirty="0"/>
                    </a:p>
                  </a:txBody>
                  <a:tcPr marL="45720" marR="45720"/>
                </a:tc>
                <a:extLst>
                  <a:ext uri="{0D108BD9-81ED-4DB2-BD59-A6C34878D82A}">
                    <a16:rowId xmlns:a16="http://schemas.microsoft.com/office/drawing/2014/main" val="1835282955"/>
                  </a:ext>
                </a:extLst>
              </a:tr>
            </a:tbl>
          </a:graphicData>
        </a:graphic>
      </p:graphicFrame>
      <p:graphicFrame>
        <p:nvGraphicFramePr>
          <p:cNvPr id="15" name="Table 14">
            <a:extLst>
              <a:ext uri="{FF2B5EF4-FFF2-40B4-BE49-F238E27FC236}">
                <a16:creationId xmlns:a16="http://schemas.microsoft.com/office/drawing/2014/main" id="{BFE12623-469D-4DD9-A903-1836400586CC}"/>
              </a:ext>
            </a:extLst>
          </p:cNvPr>
          <p:cNvGraphicFramePr>
            <a:graphicFrameLocks noGrp="1"/>
          </p:cNvGraphicFramePr>
          <p:nvPr>
            <p:extLst>
              <p:ext uri="{D42A27DB-BD31-4B8C-83A1-F6EECF244321}">
                <p14:modId xmlns:p14="http://schemas.microsoft.com/office/powerpoint/2010/main" val="3612139506"/>
              </p:ext>
            </p:extLst>
          </p:nvPr>
        </p:nvGraphicFramePr>
        <p:xfrm>
          <a:off x="464232" y="3400001"/>
          <a:ext cx="4663440" cy="467868"/>
        </p:xfrm>
        <a:graphic>
          <a:graphicData uri="http://schemas.openxmlformats.org/drawingml/2006/table">
            <a:tbl>
              <a:tblPr firstRow="1" bandRow="1">
                <a:tableStyleId>{5C22544A-7EE6-4342-B048-85BDC9FD1C3A}</a:tableStyleId>
              </a:tblPr>
              <a:tblGrid>
                <a:gridCol w="4663440">
                  <a:extLst>
                    <a:ext uri="{9D8B030D-6E8A-4147-A177-3AD203B41FA5}">
                      <a16:colId xmlns:a16="http://schemas.microsoft.com/office/drawing/2014/main" val="1791884617"/>
                    </a:ext>
                  </a:extLst>
                </a:gridCol>
              </a:tblGrid>
              <a:tr h="0">
                <a:tc>
                  <a:txBody>
                    <a:bodyPr/>
                    <a:lstStyle/>
                    <a:p>
                      <a:pPr algn="ctr"/>
                      <a:r>
                        <a:rPr lang="en-US" sz="1050" dirty="0">
                          <a:latin typeface="Arial" panose="020B0604020202020204" pitchFamily="34" charset="0"/>
                          <a:cs typeface="Arial" panose="020B0604020202020204" pitchFamily="34" charset="0"/>
                        </a:rPr>
                        <a:t>Counseling Waiver*</a:t>
                      </a:r>
                    </a:p>
                  </a:txBody>
                  <a:tcPr marL="45720" marR="45720">
                    <a:solidFill>
                      <a:srgbClr val="0E5993"/>
                    </a:solidFill>
                  </a:tcPr>
                </a:tc>
                <a:extLst>
                  <a:ext uri="{0D108BD9-81ED-4DB2-BD59-A6C34878D82A}">
                    <a16:rowId xmlns:a16="http://schemas.microsoft.com/office/drawing/2014/main" val="4050797512"/>
                  </a:ext>
                </a:extLst>
              </a:tr>
              <a:tr h="191366">
                <a:tc>
                  <a:txBody>
                    <a:bodyPr/>
                    <a:lstStyle/>
                    <a:p>
                      <a:pPr marL="0" algn="ctr" defTabSz="685766" rtl="0" eaLnBrk="1" latinLnBrk="0" hangingPunct="1"/>
                      <a:r>
                        <a:rPr lang="en-US" sz="1000" i="1" kern="1200" dirty="0">
                          <a:solidFill>
                            <a:schemeClr val="dk1"/>
                          </a:solidFill>
                          <a:latin typeface="Arial" panose="020B0604020202020204" pitchFamily="34" charset="0"/>
                          <a:ea typeface="+mn-ea"/>
                          <a:cs typeface="Arial" panose="020B0604020202020204" pitchFamily="34" charset="0"/>
                        </a:rPr>
                        <a:t>No Counseling Waivers on Proprietary Refinances</a:t>
                      </a:r>
                    </a:p>
                  </a:txBody>
                  <a:tcPr marL="45720" marR="45720" marB="18288">
                    <a:solidFill>
                      <a:srgbClr val="DEDFDE"/>
                    </a:solidFill>
                  </a:tcPr>
                </a:tc>
                <a:extLst>
                  <a:ext uri="{0D108BD9-81ED-4DB2-BD59-A6C34878D82A}">
                    <a16:rowId xmlns:a16="http://schemas.microsoft.com/office/drawing/2014/main" val="871646620"/>
                  </a:ext>
                </a:extLst>
              </a:tr>
            </a:tbl>
          </a:graphicData>
        </a:graphic>
      </p:graphicFrame>
      <p:graphicFrame>
        <p:nvGraphicFramePr>
          <p:cNvPr id="16" name="Table 15">
            <a:extLst>
              <a:ext uri="{FF2B5EF4-FFF2-40B4-BE49-F238E27FC236}">
                <a16:creationId xmlns:a16="http://schemas.microsoft.com/office/drawing/2014/main" id="{C6FF24B9-E383-5EA2-29C6-E3432EB824C7}"/>
              </a:ext>
            </a:extLst>
          </p:cNvPr>
          <p:cNvGraphicFramePr>
            <a:graphicFrameLocks noGrp="1"/>
          </p:cNvGraphicFramePr>
          <p:nvPr>
            <p:extLst>
              <p:ext uri="{D42A27DB-BD31-4B8C-83A1-F6EECF244321}">
                <p14:modId xmlns:p14="http://schemas.microsoft.com/office/powerpoint/2010/main" val="3119859200"/>
              </p:ext>
            </p:extLst>
          </p:nvPr>
        </p:nvGraphicFramePr>
        <p:xfrm>
          <a:off x="464232" y="3895136"/>
          <a:ext cx="4663440" cy="900684"/>
        </p:xfrm>
        <a:graphic>
          <a:graphicData uri="http://schemas.openxmlformats.org/drawingml/2006/table">
            <a:tbl>
              <a:tblPr firstRow="1" bandRow="1">
                <a:tableStyleId>{5C22544A-7EE6-4342-B048-85BDC9FD1C3A}</a:tableStyleId>
              </a:tblPr>
              <a:tblGrid>
                <a:gridCol w="4663440">
                  <a:extLst>
                    <a:ext uri="{9D8B030D-6E8A-4147-A177-3AD203B41FA5}">
                      <a16:colId xmlns:a16="http://schemas.microsoft.com/office/drawing/2014/main" val="1791884617"/>
                    </a:ext>
                  </a:extLst>
                </a:gridCol>
              </a:tblGrid>
              <a:tr h="0">
                <a:tc>
                  <a:txBody>
                    <a:bodyPr/>
                    <a:lstStyle/>
                    <a:p>
                      <a:pPr algn="ctr"/>
                      <a:r>
                        <a:rPr lang="en-US" sz="1050" dirty="0">
                          <a:latin typeface="Arial" panose="020B0604020202020204" pitchFamily="34" charset="0"/>
                          <a:cs typeface="Arial" panose="020B0604020202020204" pitchFamily="34" charset="0"/>
                        </a:rPr>
                        <a:t>Seasoning or Additional Benefit</a:t>
                      </a:r>
                    </a:p>
                  </a:txBody>
                  <a:tcPr marL="45720" marR="45720">
                    <a:solidFill>
                      <a:srgbClr val="0E5993"/>
                    </a:solidFill>
                  </a:tcPr>
                </a:tc>
                <a:extLst>
                  <a:ext uri="{0D108BD9-81ED-4DB2-BD59-A6C34878D82A}">
                    <a16:rowId xmlns:a16="http://schemas.microsoft.com/office/drawing/2014/main" val="4050797512"/>
                  </a:ext>
                </a:extLst>
              </a:tr>
              <a:tr h="191366">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000" i="1" kern="1200" dirty="0">
                          <a:solidFill>
                            <a:schemeClr val="dk1"/>
                          </a:solidFill>
                          <a:latin typeface="Arial" panose="020B0604020202020204" pitchFamily="34" charset="0"/>
                          <a:ea typeface="+mn-ea"/>
                          <a:cs typeface="Arial" panose="020B0604020202020204" pitchFamily="34" charset="0"/>
                        </a:rPr>
                        <a:t>Greater than 12 months since closing last reverse - </a:t>
                      </a:r>
                      <a:r>
                        <a:rPr lang="en-US" sz="1000" b="1" i="1" kern="1200" dirty="0">
                          <a:solidFill>
                            <a:schemeClr val="dk1"/>
                          </a:solidFill>
                          <a:latin typeface="Arial" panose="020B0604020202020204" pitchFamily="34" charset="0"/>
                          <a:ea typeface="+mn-ea"/>
                          <a:cs typeface="Arial" panose="020B0604020202020204" pitchFamily="34" charset="0"/>
                          <a:sym typeface="Wingdings" panose="05000000000000000000" pitchFamily="2" charset="2"/>
                        </a:rPr>
                        <a:t></a:t>
                      </a:r>
                      <a:endParaRPr lang="en-US" sz="1000" b="1" i="1" kern="1200" dirty="0">
                        <a:solidFill>
                          <a:schemeClr val="dk1"/>
                        </a:solidFill>
                        <a:latin typeface="Arial" panose="020B0604020202020204" pitchFamily="34" charset="0"/>
                        <a:ea typeface="+mn-ea"/>
                        <a:cs typeface="Arial" panose="020B0604020202020204" pitchFamily="34" charset="0"/>
                      </a:endParaRPr>
                    </a:p>
                  </a:txBody>
                  <a:tcPr marL="45720" marR="45720" marB="18288">
                    <a:solidFill>
                      <a:srgbClr val="DEDFDE"/>
                    </a:solidFill>
                  </a:tcPr>
                </a:tc>
                <a:extLst>
                  <a:ext uri="{0D108BD9-81ED-4DB2-BD59-A6C34878D82A}">
                    <a16:rowId xmlns:a16="http://schemas.microsoft.com/office/drawing/2014/main" val="871646620"/>
                  </a:ext>
                </a:extLst>
              </a:tr>
              <a:tr h="191366">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000" b="0" i="1" kern="1200" dirty="0">
                          <a:solidFill>
                            <a:schemeClr val="dk1"/>
                          </a:solidFill>
                          <a:latin typeface="Arial" panose="020B0604020202020204" pitchFamily="34" charset="0"/>
                          <a:ea typeface="+mn-ea"/>
                          <a:cs typeface="Arial" panose="020B0604020202020204" pitchFamily="34" charset="0"/>
                        </a:rPr>
                        <a:t>Medical Necessity </a:t>
                      </a:r>
                      <a:r>
                        <a:rPr lang="en-US" sz="1000" i="1" kern="1200" dirty="0">
                          <a:solidFill>
                            <a:schemeClr val="dk1"/>
                          </a:solidFill>
                          <a:latin typeface="Arial" panose="020B0604020202020204" pitchFamily="34" charset="0"/>
                          <a:ea typeface="+mn-ea"/>
                          <a:cs typeface="Arial" panose="020B0604020202020204" pitchFamily="34" charset="0"/>
                        </a:rPr>
                        <a:t>- </a:t>
                      </a:r>
                      <a:r>
                        <a:rPr lang="en-US" sz="1000" b="1" i="1" kern="1200" dirty="0">
                          <a:solidFill>
                            <a:schemeClr val="dk1"/>
                          </a:solidFill>
                          <a:latin typeface="Arial" panose="020B0604020202020204" pitchFamily="34" charset="0"/>
                          <a:ea typeface="+mn-ea"/>
                          <a:cs typeface="Arial" panose="020B0604020202020204" pitchFamily="34" charset="0"/>
                          <a:sym typeface="Wingdings" panose="05000000000000000000" pitchFamily="2" charset="2"/>
                        </a:rPr>
                        <a:t></a:t>
                      </a:r>
                      <a:endParaRPr lang="en-US" sz="1000" b="0" i="1" kern="1200" dirty="0">
                        <a:solidFill>
                          <a:schemeClr val="dk1"/>
                        </a:solidFill>
                        <a:latin typeface="Arial" panose="020B0604020202020204" pitchFamily="34" charset="0"/>
                        <a:ea typeface="+mn-ea"/>
                        <a:cs typeface="Arial" panose="020B0604020202020204" pitchFamily="34" charset="0"/>
                      </a:endParaRPr>
                    </a:p>
                  </a:txBody>
                  <a:tcPr marL="45720" marR="45720" marB="18288">
                    <a:solidFill>
                      <a:srgbClr val="F2F2F1"/>
                    </a:solidFill>
                  </a:tcPr>
                </a:tc>
                <a:extLst>
                  <a:ext uri="{0D108BD9-81ED-4DB2-BD59-A6C34878D82A}">
                    <a16:rowId xmlns:a16="http://schemas.microsoft.com/office/drawing/2014/main" val="1653501991"/>
                  </a:ext>
                </a:extLst>
              </a:tr>
              <a:tr h="191366">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000" b="0" i="1" kern="1200" dirty="0">
                          <a:solidFill>
                            <a:schemeClr val="dk1"/>
                          </a:solidFill>
                          <a:latin typeface="Arial" panose="020B0604020202020204" pitchFamily="34" charset="0"/>
                          <a:ea typeface="+mn-ea"/>
                          <a:cs typeface="Arial" panose="020B0604020202020204" pitchFamily="34" charset="0"/>
                        </a:rPr>
                        <a:t>Remove Monthly Service Fee - </a:t>
                      </a:r>
                      <a:r>
                        <a:rPr lang="en-US" sz="1000" b="1" i="1" kern="1200" dirty="0">
                          <a:solidFill>
                            <a:schemeClr val="dk1"/>
                          </a:solidFill>
                          <a:latin typeface="Arial" panose="020B0604020202020204" pitchFamily="34" charset="0"/>
                          <a:ea typeface="+mn-ea"/>
                          <a:cs typeface="Arial" panose="020B0604020202020204" pitchFamily="34" charset="0"/>
                          <a:sym typeface="Wingdings" panose="05000000000000000000" pitchFamily="2" charset="2"/>
                        </a:rPr>
                        <a:t></a:t>
                      </a:r>
                      <a:endParaRPr lang="en-US" sz="1000" b="0" i="1" kern="1200" dirty="0">
                        <a:solidFill>
                          <a:schemeClr val="dk1"/>
                        </a:solidFill>
                        <a:latin typeface="Arial" panose="020B0604020202020204" pitchFamily="34" charset="0"/>
                        <a:ea typeface="+mn-ea"/>
                        <a:cs typeface="Arial" panose="020B0604020202020204" pitchFamily="34" charset="0"/>
                      </a:endParaRPr>
                    </a:p>
                  </a:txBody>
                  <a:tcPr marL="45720" marR="45720" marB="18288">
                    <a:solidFill>
                      <a:srgbClr val="DEDFDE"/>
                    </a:solidFill>
                  </a:tcPr>
                </a:tc>
                <a:extLst>
                  <a:ext uri="{0D108BD9-81ED-4DB2-BD59-A6C34878D82A}">
                    <a16:rowId xmlns:a16="http://schemas.microsoft.com/office/drawing/2014/main" val="27768381"/>
                  </a:ext>
                </a:extLst>
              </a:tr>
            </a:tbl>
          </a:graphicData>
        </a:graphic>
      </p:graphicFrame>
      <p:pic>
        <p:nvPicPr>
          <p:cNvPr id="17" name="Picture 16">
            <a:extLst>
              <a:ext uri="{FF2B5EF4-FFF2-40B4-BE49-F238E27FC236}">
                <a16:creationId xmlns:a16="http://schemas.microsoft.com/office/drawing/2014/main" id="{BF738EA0-DB18-2552-6F4F-68EA4BE407A5}"/>
              </a:ext>
            </a:extLst>
          </p:cNvPr>
          <p:cNvPicPr>
            <a:picLocks noChangeAspect="1"/>
          </p:cNvPicPr>
          <p:nvPr/>
        </p:nvPicPr>
        <p:blipFill>
          <a:blip r:embed="rId4"/>
          <a:stretch>
            <a:fillRect/>
          </a:stretch>
        </p:blipFill>
        <p:spPr>
          <a:xfrm>
            <a:off x="5197805" y="836455"/>
            <a:ext cx="3677321" cy="3470589"/>
          </a:xfrm>
          <a:prstGeom prst="rect">
            <a:avLst/>
          </a:prstGeom>
          <a:ln>
            <a:solidFill>
              <a:srgbClr val="0263A7"/>
            </a:solidFill>
          </a:ln>
        </p:spPr>
      </p:pic>
    </p:spTree>
    <p:extLst>
      <p:ext uri="{BB962C8B-B14F-4D97-AF65-F5344CB8AC3E}">
        <p14:creationId xmlns:p14="http://schemas.microsoft.com/office/powerpoint/2010/main" val="33889593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09830-B91F-0730-65FE-C397DAD7B8F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8C3D1AF-68EE-E125-8214-CA43533D589E}"/>
              </a:ext>
            </a:extLst>
          </p:cNvPr>
          <p:cNvPicPr>
            <a:picLocks noChangeAspect="1"/>
          </p:cNvPicPr>
          <p:nvPr/>
        </p:nvPicPr>
        <p:blipFill>
          <a:blip r:embed="rId3"/>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26E0A1B2-E12C-6CF6-06B4-1948B846531A}"/>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59510C60-FAB0-D9DA-B9A3-222D064F0939}"/>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41</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61115B92-AEBC-B941-78D9-B7AD9018AAE4}"/>
              </a:ext>
            </a:extLst>
          </p:cNvPr>
          <p:cNvPicPr>
            <a:picLocks noChangeAspect="1"/>
          </p:cNvPicPr>
          <p:nvPr/>
        </p:nvPicPr>
        <p:blipFill>
          <a:blip r:embed="rId5"/>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5A0AD07B-B7DB-AE79-9641-40A14435BE94}"/>
              </a:ext>
            </a:extLst>
          </p:cNvPr>
          <p:cNvSpPr txBox="1"/>
          <p:nvPr/>
        </p:nvSpPr>
        <p:spPr>
          <a:xfrm>
            <a:off x="174391" y="9564"/>
            <a:ext cx="8795218" cy="5124372"/>
          </a:xfrm>
          <a:prstGeom prst="rect">
            <a:avLst/>
          </a:prstGeom>
          <a:noFill/>
          <a:ln>
            <a:noFill/>
          </a:ln>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REVERSE PURCHASE</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5404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312E7-5E12-734D-A3EC-DB1D52C9B67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197FBF6-DC7D-49A3-D403-204581823273}"/>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5" name="Rounded Rectangle 4">
            <a:extLst>
              <a:ext uri="{FF2B5EF4-FFF2-40B4-BE49-F238E27FC236}">
                <a16:creationId xmlns:a16="http://schemas.microsoft.com/office/drawing/2014/main" id="{136AC9F3-8180-AD3E-FB0D-A5A1BE4BE76C}"/>
              </a:ext>
            </a:extLst>
          </p:cNvPr>
          <p:cNvSpPr/>
          <p:nvPr/>
        </p:nvSpPr>
        <p:spPr>
          <a:xfrm>
            <a:off x="429737" y="1381760"/>
            <a:ext cx="8447086" cy="1254797"/>
          </a:xfrm>
          <a:prstGeom prst="roundRect">
            <a:avLst>
              <a:gd name="adj" fmla="val 10000"/>
            </a:avLst>
          </a:prstGeom>
          <a:solidFill>
            <a:srgbClr val="DEDFDE"/>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 name="Content Placeholder 5">
            <a:extLst>
              <a:ext uri="{FF2B5EF4-FFF2-40B4-BE49-F238E27FC236}">
                <a16:creationId xmlns:a16="http://schemas.microsoft.com/office/drawing/2014/main" id="{C6AC7DAF-64BF-1BF3-5830-C932A00E7ABE}"/>
              </a:ext>
            </a:extLst>
          </p:cNvPr>
          <p:cNvSpPr txBox="1">
            <a:spLocks/>
          </p:cNvSpPr>
          <p:nvPr/>
        </p:nvSpPr>
        <p:spPr>
          <a:xfrm>
            <a:off x="1918213" y="1371600"/>
            <a:ext cx="3334507" cy="1264957"/>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b="1" dirty="0">
                <a:solidFill>
                  <a:srgbClr val="0E5993"/>
                </a:solidFill>
                <a:latin typeface="Arial" panose="020B0604020202020204" pitchFamily="34" charset="0"/>
                <a:cs typeface="Arial" panose="020B0604020202020204" pitchFamily="34" charset="0"/>
              </a:rPr>
              <a:t>More house, same money</a:t>
            </a:r>
            <a:endParaRPr lang="en-US" sz="1600" b="1" dirty="0">
              <a:solidFill>
                <a:srgbClr val="0E5993"/>
              </a:solidFill>
              <a:latin typeface="Arial" panose="020B0604020202020204" pitchFamily="34" charset="0"/>
              <a:cs typeface="Arial" panose="020B0604020202020204" pitchFamily="34" charset="0"/>
            </a:endParaRPr>
          </a:p>
        </p:txBody>
      </p:sp>
      <p:sp>
        <p:nvSpPr>
          <p:cNvPr id="9" name="Content Placeholder 5">
            <a:extLst>
              <a:ext uri="{FF2B5EF4-FFF2-40B4-BE49-F238E27FC236}">
                <a16:creationId xmlns:a16="http://schemas.microsoft.com/office/drawing/2014/main" id="{69FE59F4-313F-1635-475B-21D827FC561E}"/>
              </a:ext>
            </a:extLst>
          </p:cNvPr>
          <p:cNvSpPr txBox="1">
            <a:spLocks/>
          </p:cNvSpPr>
          <p:nvPr/>
        </p:nvSpPr>
        <p:spPr>
          <a:xfrm>
            <a:off x="5475890" y="1371600"/>
            <a:ext cx="3075814" cy="1254797"/>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1600" dirty="0">
                <a:solidFill>
                  <a:srgbClr val="0E5993"/>
                </a:solidFill>
                <a:latin typeface="Arial" panose="020B0604020202020204" pitchFamily="34" charset="0"/>
                <a:cs typeface="Arial" panose="020B0604020202020204" pitchFamily="34" charset="0"/>
              </a:rPr>
              <a:t>More square footage/better lot</a:t>
            </a:r>
          </a:p>
          <a:p>
            <a:pPr algn="l">
              <a:lnSpc>
                <a:spcPct val="100000"/>
              </a:lnSpc>
              <a:spcBef>
                <a:spcPts val="500"/>
              </a:spcBef>
            </a:pPr>
            <a:r>
              <a:rPr lang="en-US" sz="1600" dirty="0">
                <a:solidFill>
                  <a:srgbClr val="0E5993"/>
                </a:solidFill>
                <a:latin typeface="Arial" panose="020B0604020202020204" pitchFamily="34" charset="0"/>
                <a:cs typeface="Arial" panose="020B0604020202020204" pitchFamily="34" charset="0"/>
              </a:rPr>
              <a:t>More upgrades</a:t>
            </a:r>
          </a:p>
          <a:p>
            <a:pPr algn="l">
              <a:lnSpc>
                <a:spcPct val="100000"/>
              </a:lnSpc>
              <a:spcBef>
                <a:spcPts val="500"/>
              </a:spcBef>
            </a:pPr>
            <a:r>
              <a:rPr lang="en-US" sz="1600" dirty="0">
                <a:solidFill>
                  <a:srgbClr val="0E5993"/>
                </a:solidFill>
                <a:latin typeface="Arial" panose="020B0604020202020204" pitchFamily="34" charset="0"/>
                <a:cs typeface="Arial" panose="020B0604020202020204" pitchFamily="34" charset="0"/>
              </a:rPr>
              <a:t>Better location</a:t>
            </a:r>
          </a:p>
        </p:txBody>
      </p:sp>
      <p:pic>
        <p:nvPicPr>
          <p:cNvPr id="13" name="Picture 12" descr="A green house with white trim and clouds&#10;&#10;AI-generated content may be incorrect.">
            <a:extLst>
              <a:ext uri="{FF2B5EF4-FFF2-40B4-BE49-F238E27FC236}">
                <a16:creationId xmlns:a16="http://schemas.microsoft.com/office/drawing/2014/main" id="{4E58CAEE-AE38-59E9-A3B4-1DA0BD249FA9}"/>
              </a:ext>
            </a:extLst>
          </p:cNvPr>
          <p:cNvPicPr>
            <a:picLocks noChangeAspect="1"/>
          </p:cNvPicPr>
          <p:nvPr/>
        </p:nvPicPr>
        <p:blipFill>
          <a:blip r:embed="rId4"/>
          <a:stretch>
            <a:fillRect/>
          </a:stretch>
        </p:blipFill>
        <p:spPr>
          <a:xfrm>
            <a:off x="572326" y="1371600"/>
            <a:ext cx="1254797" cy="1254797"/>
          </a:xfrm>
          <a:prstGeom prst="rect">
            <a:avLst/>
          </a:prstGeom>
        </p:spPr>
      </p:pic>
      <p:sp>
        <p:nvSpPr>
          <p:cNvPr id="18" name="Rounded Rectangle 17">
            <a:extLst>
              <a:ext uri="{FF2B5EF4-FFF2-40B4-BE49-F238E27FC236}">
                <a16:creationId xmlns:a16="http://schemas.microsoft.com/office/drawing/2014/main" id="{D4A4FDDF-B9CE-5E91-EFF6-E45274BC7483}"/>
              </a:ext>
            </a:extLst>
          </p:cNvPr>
          <p:cNvSpPr/>
          <p:nvPr/>
        </p:nvSpPr>
        <p:spPr>
          <a:xfrm>
            <a:off x="429737" y="2805430"/>
            <a:ext cx="8447086" cy="1254797"/>
          </a:xfrm>
          <a:prstGeom prst="roundRect">
            <a:avLst>
              <a:gd name="adj" fmla="val 10000"/>
            </a:avLst>
          </a:prstGeom>
          <a:solidFill>
            <a:srgbClr val="DEDFDE"/>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9" name="Content Placeholder 5">
            <a:extLst>
              <a:ext uri="{FF2B5EF4-FFF2-40B4-BE49-F238E27FC236}">
                <a16:creationId xmlns:a16="http://schemas.microsoft.com/office/drawing/2014/main" id="{74871A55-BB64-D6B8-E5CC-F743BDBACEB1}"/>
              </a:ext>
            </a:extLst>
          </p:cNvPr>
          <p:cNvSpPr txBox="1">
            <a:spLocks/>
          </p:cNvSpPr>
          <p:nvPr/>
        </p:nvSpPr>
        <p:spPr>
          <a:xfrm>
            <a:off x="1918213" y="2795270"/>
            <a:ext cx="3425947" cy="1264957"/>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b="1" dirty="0">
                <a:solidFill>
                  <a:srgbClr val="0E5993"/>
                </a:solidFill>
                <a:latin typeface="Arial" panose="020B0604020202020204" pitchFamily="34" charset="0"/>
                <a:cs typeface="Arial" panose="020B0604020202020204" pitchFamily="34" charset="0"/>
              </a:rPr>
              <a:t>More house, less money</a:t>
            </a:r>
            <a:endParaRPr lang="en-US" sz="1600" b="1" dirty="0">
              <a:solidFill>
                <a:srgbClr val="0E5993"/>
              </a:solidFill>
              <a:latin typeface="Arial" panose="020B0604020202020204" pitchFamily="34" charset="0"/>
              <a:cs typeface="Arial" panose="020B0604020202020204" pitchFamily="34" charset="0"/>
            </a:endParaRPr>
          </a:p>
        </p:txBody>
      </p:sp>
      <p:sp>
        <p:nvSpPr>
          <p:cNvPr id="20" name="Content Placeholder 5">
            <a:extLst>
              <a:ext uri="{FF2B5EF4-FFF2-40B4-BE49-F238E27FC236}">
                <a16:creationId xmlns:a16="http://schemas.microsoft.com/office/drawing/2014/main" id="{9B721CC8-B726-4005-DDB2-2100BF4F3717}"/>
              </a:ext>
            </a:extLst>
          </p:cNvPr>
          <p:cNvSpPr txBox="1">
            <a:spLocks/>
          </p:cNvSpPr>
          <p:nvPr/>
        </p:nvSpPr>
        <p:spPr>
          <a:xfrm>
            <a:off x="5475890" y="2795270"/>
            <a:ext cx="3271870" cy="1254797"/>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1600" dirty="0">
                <a:solidFill>
                  <a:srgbClr val="0E5993"/>
                </a:solidFill>
                <a:latin typeface="Arial" panose="020B0604020202020204" pitchFamily="34" charset="0"/>
                <a:cs typeface="Arial" panose="020B0604020202020204" pitchFamily="34" charset="0"/>
              </a:rPr>
              <a:t>Existing portfolio remains intact</a:t>
            </a:r>
          </a:p>
          <a:p>
            <a:pPr algn="l">
              <a:lnSpc>
                <a:spcPct val="100000"/>
              </a:lnSpc>
              <a:spcBef>
                <a:spcPts val="500"/>
              </a:spcBef>
            </a:pPr>
            <a:r>
              <a:rPr lang="en-US" sz="1600" dirty="0">
                <a:solidFill>
                  <a:srgbClr val="0E5993"/>
                </a:solidFill>
                <a:latin typeface="Arial" panose="020B0604020202020204" pitchFamily="34" charset="0"/>
                <a:cs typeface="Arial" panose="020B0604020202020204" pitchFamily="34" charset="0"/>
              </a:rPr>
              <a:t>Invest sale proceed for future use</a:t>
            </a:r>
          </a:p>
        </p:txBody>
      </p:sp>
      <p:cxnSp>
        <p:nvCxnSpPr>
          <p:cNvPr id="23" name="Straight Connector 22">
            <a:extLst>
              <a:ext uri="{FF2B5EF4-FFF2-40B4-BE49-F238E27FC236}">
                <a16:creationId xmlns:a16="http://schemas.microsoft.com/office/drawing/2014/main" id="{F1386DD1-FA75-023D-2EA7-EC0AC758E7B1}"/>
              </a:ext>
            </a:extLst>
          </p:cNvPr>
          <p:cNvCxnSpPr>
            <a:cxnSpLocks/>
          </p:cNvCxnSpPr>
          <p:nvPr/>
        </p:nvCxnSpPr>
        <p:spPr>
          <a:xfrm>
            <a:off x="5191760" y="1615440"/>
            <a:ext cx="0" cy="782320"/>
          </a:xfrm>
          <a:prstGeom prst="line">
            <a:avLst/>
          </a:prstGeom>
          <a:ln w="12700">
            <a:solidFill>
              <a:srgbClr val="0E5993"/>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4FE5D8C5-DCD4-C631-6453-9CB33A6F3D0A}"/>
              </a:ext>
            </a:extLst>
          </p:cNvPr>
          <p:cNvCxnSpPr>
            <a:cxnSpLocks/>
          </p:cNvCxnSpPr>
          <p:nvPr/>
        </p:nvCxnSpPr>
        <p:spPr>
          <a:xfrm>
            <a:off x="5191760" y="3058160"/>
            <a:ext cx="0" cy="782320"/>
          </a:xfrm>
          <a:prstGeom prst="line">
            <a:avLst/>
          </a:prstGeom>
          <a:ln w="12700">
            <a:solidFill>
              <a:srgbClr val="0E5993"/>
            </a:solidFill>
          </a:ln>
        </p:spPr>
        <p:style>
          <a:lnRef idx="2">
            <a:schemeClr val="accent1"/>
          </a:lnRef>
          <a:fillRef idx="0">
            <a:schemeClr val="accent1"/>
          </a:fillRef>
          <a:effectRef idx="1">
            <a:schemeClr val="accent1"/>
          </a:effectRef>
          <a:fontRef idx="minor">
            <a:schemeClr val="tx1"/>
          </a:fontRef>
        </p:style>
      </p:cxnSp>
      <p:pic>
        <p:nvPicPr>
          <p:cNvPr id="27" name="Picture 26" descr="A green paper money with a dollar sign&#10;&#10;AI-generated content may be incorrect.">
            <a:extLst>
              <a:ext uri="{FF2B5EF4-FFF2-40B4-BE49-F238E27FC236}">
                <a16:creationId xmlns:a16="http://schemas.microsoft.com/office/drawing/2014/main" id="{10A27C3C-0562-9993-8F42-3CFEDDD74F53}"/>
              </a:ext>
            </a:extLst>
          </p:cNvPr>
          <p:cNvPicPr>
            <a:picLocks noChangeAspect="1"/>
          </p:cNvPicPr>
          <p:nvPr/>
        </p:nvPicPr>
        <p:blipFill>
          <a:blip r:embed="rId5"/>
          <a:stretch>
            <a:fillRect/>
          </a:stretch>
        </p:blipFill>
        <p:spPr>
          <a:xfrm>
            <a:off x="572326" y="2795269"/>
            <a:ext cx="1254797" cy="1254797"/>
          </a:xfrm>
          <a:prstGeom prst="rect">
            <a:avLst/>
          </a:prstGeom>
        </p:spPr>
      </p:pic>
      <p:sp>
        <p:nvSpPr>
          <p:cNvPr id="28" name="Content Placeholder 5">
            <a:extLst>
              <a:ext uri="{FF2B5EF4-FFF2-40B4-BE49-F238E27FC236}">
                <a16:creationId xmlns:a16="http://schemas.microsoft.com/office/drawing/2014/main" id="{91086445-63E0-3CF5-8BBD-80B27DA65E26}"/>
              </a:ext>
            </a:extLst>
          </p:cNvPr>
          <p:cNvSpPr txBox="1">
            <a:spLocks/>
          </p:cNvSpPr>
          <p:nvPr/>
        </p:nvSpPr>
        <p:spPr>
          <a:xfrm>
            <a:off x="486450" y="0"/>
            <a:ext cx="8397667" cy="138176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Reverse Purchases</a:t>
            </a:r>
            <a:endParaRPr lang="en-US" sz="3200" dirty="0">
              <a:solidFill>
                <a:srgbClr val="34343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15058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E415C-E8F7-BCC7-E5F6-A7B40E3F962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F57F8AD-A7AE-8519-A78B-1F2C35B5CED3}"/>
              </a:ext>
            </a:extLst>
          </p:cNvPr>
          <p:cNvSpPr/>
          <p:nvPr/>
        </p:nvSpPr>
        <p:spPr>
          <a:xfrm>
            <a:off x="6898888" y="4401015"/>
            <a:ext cx="2022088"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7D4F7A04-C9CF-9BED-2EB8-CF46A23F0F3B}"/>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210C5519-8F7E-56AB-0754-F99F6ADEB028}"/>
                </a:ext>
              </a:extLst>
            </p:cNvPr>
            <p:cNvSpPr/>
            <p:nvPr/>
          </p:nvSpPr>
          <p:spPr>
            <a:xfrm>
              <a:off x="0" y="1"/>
              <a:ext cx="3303037"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83F0F4CE-322A-2945-BBEE-6269D962BCB3}"/>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a:ln>
              <a:noFill/>
            </a:ln>
          </p:spPr>
        </p:pic>
      </p:grpSp>
      <p:sp>
        <p:nvSpPr>
          <p:cNvPr id="2" name="Content Placeholder 1">
            <a:extLst>
              <a:ext uri="{FF2B5EF4-FFF2-40B4-BE49-F238E27FC236}">
                <a16:creationId xmlns:a16="http://schemas.microsoft.com/office/drawing/2014/main" id="{D15650AE-11C9-AF48-9565-1F21FA7F2898}"/>
              </a:ext>
            </a:extLst>
          </p:cNvPr>
          <p:cNvSpPr txBox="1">
            <a:spLocks/>
          </p:cNvSpPr>
          <p:nvPr/>
        </p:nvSpPr>
        <p:spPr>
          <a:xfrm>
            <a:off x="447318" y="0"/>
            <a:ext cx="2563896"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Reverse Purchases</a:t>
            </a:r>
            <a:endParaRPr lang="en-US" sz="2400" dirty="0">
              <a:solidFill>
                <a:srgbClr val="343433"/>
              </a:solidFill>
              <a:latin typeface="Arial" panose="020B0604020202020204" pitchFamily="34" charset="0"/>
              <a:cs typeface="Arial" panose="020B0604020202020204" pitchFamily="34" charset="0"/>
            </a:endParaRPr>
          </a:p>
        </p:txBody>
      </p:sp>
      <p:graphicFrame>
        <p:nvGraphicFramePr>
          <p:cNvPr id="4" name="Content Placeholder 1">
            <a:extLst>
              <a:ext uri="{FF2B5EF4-FFF2-40B4-BE49-F238E27FC236}">
                <a16:creationId xmlns:a16="http://schemas.microsoft.com/office/drawing/2014/main" id="{E2AD1BE6-11AB-81C6-B6E2-C677AAAE364F}"/>
              </a:ext>
            </a:extLst>
          </p:cNvPr>
          <p:cNvGraphicFramePr>
            <a:graphicFrameLocks noGrp="1"/>
          </p:cNvGraphicFramePr>
          <p:nvPr>
            <p:ph idx="1"/>
            <p:extLst>
              <p:ext uri="{D42A27DB-BD31-4B8C-83A1-F6EECF244321}">
                <p14:modId xmlns:p14="http://schemas.microsoft.com/office/powerpoint/2010/main" val="2576797879"/>
              </p:ext>
            </p:extLst>
          </p:nvPr>
        </p:nvGraphicFramePr>
        <p:xfrm>
          <a:off x="3690281" y="545394"/>
          <a:ext cx="5006401" cy="40527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885384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E856D-E0EA-B2A4-BE0C-274932754B6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49416CE-7D38-2338-54D6-0C8B4D666268}"/>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5765F340-2207-B761-256E-97798A682311}"/>
              </a:ext>
            </a:extLst>
          </p:cNvPr>
          <p:cNvSpPr txBox="1">
            <a:spLocks/>
          </p:cNvSpPr>
          <p:nvPr/>
        </p:nvSpPr>
        <p:spPr>
          <a:xfrm>
            <a:off x="516930" y="1"/>
            <a:ext cx="8367187" cy="1705476"/>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Down Payment Matrix</a:t>
            </a:r>
          </a:p>
          <a:p>
            <a:pPr algn="l">
              <a:lnSpc>
                <a:spcPct val="100000"/>
              </a:lnSpc>
              <a:spcBef>
                <a:spcPts val="2000"/>
              </a:spcBef>
            </a:pPr>
            <a:r>
              <a:rPr lang="en-US" dirty="0">
                <a:solidFill>
                  <a:srgbClr val="343433"/>
                </a:solidFill>
                <a:latin typeface="Arial" panose="020B0604020202020204" pitchFamily="34" charset="0"/>
                <a:cs typeface="Arial" panose="020B0604020202020204" pitchFamily="34" charset="0"/>
              </a:rPr>
              <a:t>Many reverse purchase buyers begin as all-cash buyer. The chart below illustrated how much more house a buyer can get using a Reverse Purchase.</a:t>
            </a:r>
          </a:p>
        </p:txBody>
      </p:sp>
      <p:graphicFrame>
        <p:nvGraphicFramePr>
          <p:cNvPr id="3" name="Table 2">
            <a:extLst>
              <a:ext uri="{FF2B5EF4-FFF2-40B4-BE49-F238E27FC236}">
                <a16:creationId xmlns:a16="http://schemas.microsoft.com/office/drawing/2014/main" id="{201CB104-7433-97DB-C337-FDF5E88DCE87}"/>
              </a:ext>
            </a:extLst>
          </p:cNvPr>
          <p:cNvGraphicFramePr>
            <a:graphicFrameLocks noGrp="1"/>
          </p:cNvGraphicFramePr>
          <p:nvPr>
            <p:extLst>
              <p:ext uri="{D42A27DB-BD31-4B8C-83A1-F6EECF244321}">
                <p14:modId xmlns:p14="http://schemas.microsoft.com/office/powerpoint/2010/main" val="1348703551"/>
              </p:ext>
            </p:extLst>
          </p:nvPr>
        </p:nvGraphicFramePr>
        <p:xfrm>
          <a:off x="600607" y="1634357"/>
          <a:ext cx="8169351" cy="2122474"/>
        </p:xfrm>
        <a:graphic>
          <a:graphicData uri="http://schemas.openxmlformats.org/drawingml/2006/table">
            <a:tbl>
              <a:tblPr firstRow="1" bandRow="1">
                <a:tableStyleId>{073A0DAA-6AF3-43AB-8588-CEC1D06C72B9}</a:tableStyleId>
              </a:tblPr>
              <a:tblGrid>
                <a:gridCol w="613472">
                  <a:extLst>
                    <a:ext uri="{9D8B030D-6E8A-4147-A177-3AD203B41FA5}">
                      <a16:colId xmlns:a16="http://schemas.microsoft.com/office/drawing/2014/main" val="681031142"/>
                    </a:ext>
                  </a:extLst>
                </a:gridCol>
                <a:gridCol w="1731711">
                  <a:extLst>
                    <a:ext uri="{9D8B030D-6E8A-4147-A177-3AD203B41FA5}">
                      <a16:colId xmlns:a16="http://schemas.microsoft.com/office/drawing/2014/main" val="3959067346"/>
                    </a:ext>
                  </a:extLst>
                </a:gridCol>
                <a:gridCol w="1456042">
                  <a:extLst>
                    <a:ext uri="{9D8B030D-6E8A-4147-A177-3AD203B41FA5}">
                      <a16:colId xmlns:a16="http://schemas.microsoft.com/office/drawing/2014/main" val="1199663564"/>
                    </a:ext>
                  </a:extLst>
                </a:gridCol>
                <a:gridCol w="1456042">
                  <a:extLst>
                    <a:ext uri="{9D8B030D-6E8A-4147-A177-3AD203B41FA5}">
                      <a16:colId xmlns:a16="http://schemas.microsoft.com/office/drawing/2014/main" val="44628323"/>
                    </a:ext>
                  </a:extLst>
                </a:gridCol>
                <a:gridCol w="1456042">
                  <a:extLst>
                    <a:ext uri="{9D8B030D-6E8A-4147-A177-3AD203B41FA5}">
                      <a16:colId xmlns:a16="http://schemas.microsoft.com/office/drawing/2014/main" val="2892914906"/>
                    </a:ext>
                  </a:extLst>
                </a:gridCol>
                <a:gridCol w="1456042">
                  <a:extLst>
                    <a:ext uri="{9D8B030D-6E8A-4147-A177-3AD203B41FA5}">
                      <a16:colId xmlns:a16="http://schemas.microsoft.com/office/drawing/2014/main" val="533707027"/>
                    </a:ext>
                  </a:extLst>
                </a:gridCol>
              </a:tblGrid>
              <a:tr h="461049">
                <a:tc rowSpan="6">
                  <a:txBody>
                    <a:bodyPr/>
                    <a:lstStyle/>
                    <a:p>
                      <a:pPr algn="ctr"/>
                      <a:r>
                        <a:rPr lang="en-US" sz="1200" b="1" kern="1200" dirty="0">
                          <a:solidFill>
                            <a:schemeClr val="lt1"/>
                          </a:solidFill>
                          <a:latin typeface="Arial" panose="020B0604020202020204" pitchFamily="34" charset="0"/>
                          <a:cs typeface="Arial" panose="020B0604020202020204" pitchFamily="34" charset="0"/>
                        </a:rPr>
                        <a:t>AGE</a:t>
                      </a:r>
                      <a:endParaRPr lang="en-US" sz="1200" b="1" kern="1200" dirty="0">
                        <a:solidFill>
                          <a:schemeClr val="lt1"/>
                        </a:solidFill>
                        <a:latin typeface="Arial" panose="020B0604020202020204" pitchFamily="34" charset="0"/>
                        <a:ea typeface="+mn-ea"/>
                        <a:cs typeface="Arial" panose="020B0604020202020204" pitchFamily="34" charset="0"/>
                      </a:endParaRPr>
                    </a:p>
                  </a:txBody>
                  <a:tcPr marL="68580" marR="68580" marT="31173" marB="31173" anchor="ctr">
                    <a:solidFill>
                      <a:srgbClr val="0064A8"/>
                    </a:solidFill>
                  </a:tcPr>
                </a:tc>
                <a:tc>
                  <a:txBody>
                    <a:bodyPr/>
                    <a:lstStyle/>
                    <a:p>
                      <a:pPr algn="ctr"/>
                      <a:r>
                        <a:rPr lang="en-US" sz="1200" b="1" dirty="0">
                          <a:latin typeface="Arial" panose="020B0604020202020204" pitchFamily="34" charset="0"/>
                          <a:cs typeface="Arial" panose="020B0604020202020204" pitchFamily="34" charset="0"/>
                        </a:rPr>
                        <a:t>Purchase</a:t>
                      </a:r>
                      <a:r>
                        <a:rPr lang="en-US" sz="1200" b="1" baseline="0" dirty="0">
                          <a:latin typeface="Arial" panose="020B0604020202020204" pitchFamily="34" charset="0"/>
                          <a:cs typeface="Arial" panose="020B0604020202020204" pitchFamily="34" charset="0"/>
                        </a:rPr>
                        <a:t> Price</a:t>
                      </a:r>
                      <a:endParaRPr lang="en-US" sz="1200" b="1" dirty="0">
                        <a:latin typeface="Arial" panose="020B0604020202020204" pitchFamily="34" charset="0"/>
                        <a:cs typeface="Arial" panose="020B0604020202020204" pitchFamily="34" charset="0"/>
                      </a:endParaRPr>
                    </a:p>
                  </a:txBody>
                  <a:tcPr marL="68580" marR="68580" marT="31173" marB="31173" anchor="ctr">
                    <a:solidFill>
                      <a:srgbClr val="0064A8"/>
                    </a:solidFill>
                  </a:tcPr>
                </a:tc>
                <a:tc>
                  <a:txBody>
                    <a:bodyPr/>
                    <a:lstStyle/>
                    <a:p>
                      <a:pPr algn="ctr"/>
                      <a:r>
                        <a:rPr lang="en-US" sz="1200" b="1" dirty="0">
                          <a:latin typeface="Arial" panose="020B0604020202020204" pitchFamily="34" charset="0"/>
                          <a:cs typeface="Arial" panose="020B0604020202020204" pitchFamily="34" charset="0"/>
                        </a:rPr>
                        <a:t>$400,000</a:t>
                      </a:r>
                    </a:p>
                  </a:txBody>
                  <a:tcPr marL="68580" marR="68580" marT="31173" marB="31173" anchor="ctr">
                    <a:solidFill>
                      <a:srgbClr val="0064A8"/>
                    </a:solidFill>
                  </a:tcPr>
                </a:tc>
                <a:tc>
                  <a:txBody>
                    <a:bodyPr/>
                    <a:lstStyle/>
                    <a:p>
                      <a:pPr algn="ctr"/>
                      <a:r>
                        <a:rPr lang="en-US" sz="1200" b="1" dirty="0">
                          <a:latin typeface="Arial" panose="020B0604020202020204" pitchFamily="34" charset="0"/>
                          <a:cs typeface="Arial" panose="020B0604020202020204" pitchFamily="34" charset="0"/>
                        </a:rPr>
                        <a:t>$500,000</a:t>
                      </a:r>
                    </a:p>
                  </a:txBody>
                  <a:tcPr marL="68580" marR="68580" marT="31173" marB="31173" anchor="ctr">
                    <a:solidFill>
                      <a:srgbClr val="0064A8"/>
                    </a:solidFill>
                  </a:tcPr>
                </a:tc>
                <a:tc>
                  <a:txBody>
                    <a:bodyPr/>
                    <a:lstStyle/>
                    <a:p>
                      <a:pPr algn="ctr"/>
                      <a:r>
                        <a:rPr lang="en-US" sz="1200" b="1" dirty="0">
                          <a:latin typeface="Arial" panose="020B0604020202020204" pitchFamily="34" charset="0"/>
                          <a:cs typeface="Arial" panose="020B0604020202020204" pitchFamily="34" charset="0"/>
                        </a:rPr>
                        <a:t>$600,000</a:t>
                      </a:r>
                    </a:p>
                  </a:txBody>
                  <a:tcPr marL="68580" marR="68580" marT="31173" marB="31173" anchor="ctr">
                    <a:solidFill>
                      <a:srgbClr val="0064A8"/>
                    </a:solidFill>
                  </a:tcPr>
                </a:tc>
                <a:tc>
                  <a:txBody>
                    <a:bodyPr/>
                    <a:lstStyle/>
                    <a:p>
                      <a:pPr algn="ctr"/>
                      <a:r>
                        <a:rPr lang="en-US" sz="1200" b="1" kern="1200" dirty="0">
                          <a:solidFill>
                            <a:schemeClr val="lt1"/>
                          </a:solidFill>
                          <a:latin typeface="Arial" panose="020B0604020202020204" pitchFamily="34" charset="0"/>
                          <a:cs typeface="Arial" panose="020B0604020202020204" pitchFamily="34" charset="0"/>
                        </a:rPr>
                        <a:t>$750,000</a:t>
                      </a:r>
                      <a:endParaRPr lang="en-US" sz="1200" b="1" kern="1200" dirty="0">
                        <a:solidFill>
                          <a:schemeClr val="lt1"/>
                        </a:solidFill>
                        <a:latin typeface="Arial" panose="020B0604020202020204" pitchFamily="34" charset="0"/>
                        <a:ea typeface="+mn-ea"/>
                        <a:cs typeface="Arial" panose="020B0604020202020204" pitchFamily="34" charset="0"/>
                      </a:endParaRPr>
                    </a:p>
                  </a:txBody>
                  <a:tcPr marL="68580" marR="68580" marT="31173" marB="31173" anchor="ctr">
                    <a:solidFill>
                      <a:srgbClr val="0064A8"/>
                    </a:solidFill>
                  </a:tcPr>
                </a:tc>
                <a:extLst>
                  <a:ext uri="{0D108BD9-81ED-4DB2-BD59-A6C34878D82A}">
                    <a16:rowId xmlns:a16="http://schemas.microsoft.com/office/drawing/2014/main" val="2162763827"/>
                  </a:ext>
                </a:extLst>
              </a:tr>
              <a:tr h="332285">
                <a:tc vMerge="1">
                  <a:txBody>
                    <a:bodyPr/>
                    <a:lstStyle/>
                    <a:p>
                      <a:endParaRPr lang="en-US"/>
                    </a:p>
                  </a:txBody>
                  <a:tcPr/>
                </a:tc>
                <a:tc>
                  <a:txBody>
                    <a:bodyPr/>
                    <a:lstStyle/>
                    <a:p>
                      <a:endParaRPr lang="en-US" sz="1400" dirty="0">
                        <a:solidFill>
                          <a:srgbClr val="343433"/>
                        </a:solidFill>
                        <a:latin typeface="Arial" panose="020B0604020202020204" pitchFamily="34" charset="0"/>
                        <a:cs typeface="Arial" panose="020B0604020202020204" pitchFamily="34" charset="0"/>
                      </a:endParaRPr>
                    </a:p>
                  </a:txBody>
                  <a:tcPr marL="68580" marR="68580" marT="31173" marB="31173" anchor="ctr">
                    <a:solidFill>
                      <a:srgbClr val="DEDFDE"/>
                    </a:solidFill>
                  </a:tcPr>
                </a:tc>
                <a:tc gridSpan="4">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u="none" strike="noStrike" kern="1200" cap="none" spc="0" normalizeH="0" baseline="0" noProof="0" dirty="0">
                          <a:ln>
                            <a:noFill/>
                          </a:ln>
                          <a:solidFill>
                            <a:srgbClr val="343433"/>
                          </a:solidFill>
                          <a:effectLst/>
                          <a:uLnTx/>
                          <a:uFillTx/>
                          <a:latin typeface="Arial" panose="020B0604020202020204" pitchFamily="34" charset="0"/>
                          <a:cs typeface="Arial" panose="020B0604020202020204" pitchFamily="34" charset="0"/>
                        </a:rPr>
                        <a:t>Cash required*</a:t>
                      </a:r>
                      <a:endParaRPr kumimoji="0" lang="en-US" sz="1200" b="0" i="0" u="none" strike="noStrike" kern="1200" cap="none" spc="0" normalizeH="0" baseline="0" noProof="0" dirty="0">
                        <a:ln>
                          <a:noFill/>
                        </a:ln>
                        <a:solidFill>
                          <a:srgbClr val="343433"/>
                        </a:solidFill>
                        <a:effectLst/>
                        <a:uLnTx/>
                        <a:uFillTx/>
                        <a:latin typeface="Arial" panose="020B0604020202020204" pitchFamily="34" charset="0"/>
                        <a:ea typeface="+mn-ea"/>
                        <a:cs typeface="Arial" panose="020B0604020202020204" pitchFamily="34" charset="0"/>
                      </a:endParaRPr>
                    </a:p>
                  </a:txBody>
                  <a:tcPr marL="68580" marR="68580" marT="31173" marB="31173" anchor="ctr">
                    <a:solidFill>
                      <a:srgbClr val="DEDFDE"/>
                    </a:solidFill>
                  </a:tcPr>
                </a:tc>
                <a:tc h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mj-lt"/>
                        <a:ea typeface="+mn-ea"/>
                        <a:cs typeface="+mn-cs"/>
                      </a:endParaRPr>
                    </a:p>
                  </a:txBody>
                  <a:tcPr/>
                </a:tc>
                <a:tc h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mj-lt"/>
                        <a:ea typeface="+mn-ea"/>
                        <a:cs typeface="+mn-cs"/>
                      </a:endParaRPr>
                    </a:p>
                  </a:txBody>
                  <a:tcPr/>
                </a:tc>
                <a:tc h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mj-lt"/>
                        <a:ea typeface="+mn-ea"/>
                        <a:cs typeface="+mn-cs"/>
                      </a:endParaRPr>
                    </a:p>
                  </a:txBody>
                  <a:tcPr/>
                </a:tc>
                <a:extLst>
                  <a:ext uri="{0D108BD9-81ED-4DB2-BD59-A6C34878D82A}">
                    <a16:rowId xmlns:a16="http://schemas.microsoft.com/office/drawing/2014/main" val="2159195573"/>
                  </a:ext>
                </a:extLst>
              </a:tr>
              <a:tr h="332285">
                <a:tc vMerge="1">
                  <a:txBody>
                    <a:bodyPr/>
                    <a:lstStyle/>
                    <a:p>
                      <a:endParaRPr lang="en-US"/>
                    </a:p>
                  </a:txBody>
                  <a:tcPr/>
                </a:tc>
                <a:tc>
                  <a:txBody>
                    <a:bodyPr/>
                    <a:lstStyle/>
                    <a:p>
                      <a:pPr algn="ctr"/>
                      <a:r>
                        <a:rPr lang="en-US" sz="1400" b="1" dirty="0">
                          <a:solidFill>
                            <a:srgbClr val="343433"/>
                          </a:solidFill>
                          <a:latin typeface="Arial" panose="020B0604020202020204" pitchFamily="34" charset="0"/>
                          <a:cs typeface="Arial" panose="020B0604020202020204" pitchFamily="34" charset="0"/>
                        </a:rPr>
                        <a:t>62</a:t>
                      </a:r>
                    </a:p>
                  </a:txBody>
                  <a:tcPr marL="68580" marR="68580" marT="31173" marB="31173">
                    <a:solidFill>
                      <a:srgbClr val="F2F2F1"/>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a:t>
                      </a:r>
                      <a:r>
                        <a:rPr lang="en-US" sz="1350" b="0" i="0" kern="1200" dirty="0">
                          <a:solidFill>
                            <a:srgbClr val="343433"/>
                          </a:solidFill>
                          <a:effectLst/>
                          <a:latin typeface="Arial" panose="020B0604020202020204" pitchFamily="34" charset="0"/>
                          <a:ea typeface="+mn-ea"/>
                          <a:cs typeface="Arial" panose="020B0604020202020204" pitchFamily="34" charset="0"/>
                        </a:rPr>
                        <a:t>279,913</a:t>
                      </a:r>
                      <a:endParaRPr lang="en-US" sz="1400" b="0" dirty="0">
                        <a:solidFill>
                          <a:srgbClr val="343433"/>
                        </a:solidFill>
                        <a:latin typeface="Arial" panose="020B0604020202020204" pitchFamily="34" charset="0"/>
                        <a:cs typeface="Arial" panose="020B0604020202020204" pitchFamily="34" charset="0"/>
                      </a:endParaRPr>
                    </a:p>
                  </a:txBody>
                  <a:tcPr marL="68580" marR="68580" marT="31173" marB="31173">
                    <a:solidFill>
                      <a:srgbClr val="F2F2F1"/>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$346,813</a:t>
                      </a:r>
                    </a:p>
                  </a:txBody>
                  <a:tcPr marL="68580" marR="68580" marT="31173" marB="31173">
                    <a:solidFill>
                      <a:srgbClr val="F2F2F1"/>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$413,713</a:t>
                      </a:r>
                    </a:p>
                  </a:txBody>
                  <a:tcPr marL="68580" marR="68580" marT="31173" marB="31173">
                    <a:solidFill>
                      <a:srgbClr val="F2F2F1"/>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a:t>
                      </a:r>
                      <a:r>
                        <a:rPr lang="en-US" sz="1400" b="0" kern="1200" dirty="0">
                          <a:solidFill>
                            <a:srgbClr val="343433"/>
                          </a:solidFill>
                          <a:latin typeface="Arial" panose="020B0604020202020204" pitchFamily="34" charset="0"/>
                          <a:ea typeface="+mn-ea"/>
                          <a:cs typeface="Arial" panose="020B0604020202020204" pitchFamily="34" charset="0"/>
                        </a:rPr>
                        <a:t>514,063</a:t>
                      </a:r>
                    </a:p>
                  </a:txBody>
                  <a:tcPr marL="68580" marR="68580" marT="31173" marB="31173">
                    <a:solidFill>
                      <a:srgbClr val="F2F2F1"/>
                    </a:solidFill>
                  </a:tcPr>
                </a:tc>
                <a:extLst>
                  <a:ext uri="{0D108BD9-81ED-4DB2-BD59-A6C34878D82A}">
                    <a16:rowId xmlns:a16="http://schemas.microsoft.com/office/drawing/2014/main" val="1310847621"/>
                  </a:ext>
                </a:extLst>
              </a:tr>
              <a:tr h="332285">
                <a:tc vMerge="1">
                  <a:txBody>
                    <a:bodyPr/>
                    <a:lstStyle/>
                    <a:p>
                      <a:endParaRPr lang="en-US"/>
                    </a:p>
                  </a:txBody>
                  <a:tcPr/>
                </a:tc>
                <a:tc>
                  <a:txBody>
                    <a:bodyPr/>
                    <a:lstStyle/>
                    <a:p>
                      <a:pPr algn="ctr"/>
                      <a:r>
                        <a:rPr lang="en-US" sz="1400" b="1" dirty="0">
                          <a:solidFill>
                            <a:srgbClr val="343433"/>
                          </a:solidFill>
                          <a:latin typeface="Arial" panose="020B0604020202020204" pitchFamily="34" charset="0"/>
                          <a:cs typeface="Arial" panose="020B0604020202020204" pitchFamily="34" charset="0"/>
                        </a:rPr>
                        <a:t>67</a:t>
                      </a:r>
                    </a:p>
                  </a:txBody>
                  <a:tcPr marL="68580" marR="68580" marT="31173" marB="31173">
                    <a:solidFill>
                      <a:srgbClr val="DEDFDE"/>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a:t>
                      </a:r>
                      <a:r>
                        <a:rPr lang="en-US" sz="1350" b="0" i="0" kern="1200" dirty="0">
                          <a:solidFill>
                            <a:srgbClr val="343433"/>
                          </a:solidFill>
                          <a:effectLst/>
                          <a:latin typeface="Arial" panose="020B0604020202020204" pitchFamily="34" charset="0"/>
                          <a:ea typeface="+mn-ea"/>
                          <a:cs typeface="Arial" panose="020B0604020202020204" pitchFamily="34" charset="0"/>
                        </a:rPr>
                        <a:t>265,113</a:t>
                      </a:r>
                      <a:endParaRPr lang="en-US" sz="1400" b="0" dirty="0">
                        <a:solidFill>
                          <a:srgbClr val="343433"/>
                        </a:solidFill>
                        <a:latin typeface="Arial" panose="020B0604020202020204" pitchFamily="34" charset="0"/>
                        <a:cs typeface="Arial" panose="020B0604020202020204" pitchFamily="34" charset="0"/>
                      </a:endParaRPr>
                    </a:p>
                  </a:txBody>
                  <a:tcPr marL="68580" marR="68580" marT="31173" marB="31173">
                    <a:solidFill>
                      <a:srgbClr val="DEDFDE"/>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$328,313</a:t>
                      </a:r>
                    </a:p>
                  </a:txBody>
                  <a:tcPr marL="68580" marR="68580" marT="31173" marB="31173">
                    <a:solidFill>
                      <a:srgbClr val="DEDFDE"/>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$391,513</a:t>
                      </a:r>
                    </a:p>
                  </a:txBody>
                  <a:tcPr marL="68580" marR="68580" marT="31173" marB="31173">
                    <a:solidFill>
                      <a:srgbClr val="DEDFDE"/>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$486,313</a:t>
                      </a:r>
                    </a:p>
                  </a:txBody>
                  <a:tcPr marL="68580" marR="68580" marT="31173" marB="31173">
                    <a:solidFill>
                      <a:srgbClr val="DEDFDE"/>
                    </a:solidFill>
                  </a:tcPr>
                </a:tc>
                <a:extLst>
                  <a:ext uri="{0D108BD9-81ED-4DB2-BD59-A6C34878D82A}">
                    <a16:rowId xmlns:a16="http://schemas.microsoft.com/office/drawing/2014/main" val="1011745521"/>
                  </a:ext>
                </a:extLst>
              </a:tr>
              <a:tr h="332285">
                <a:tc vMerge="1">
                  <a:txBody>
                    <a:bodyPr/>
                    <a:lstStyle/>
                    <a:p>
                      <a:endParaRPr lang="en-US"/>
                    </a:p>
                  </a:txBody>
                  <a:tcPr/>
                </a:tc>
                <a:tc>
                  <a:txBody>
                    <a:bodyPr/>
                    <a:lstStyle/>
                    <a:p>
                      <a:pPr algn="ctr"/>
                      <a:r>
                        <a:rPr lang="en-US" sz="1400" b="1">
                          <a:solidFill>
                            <a:srgbClr val="343433"/>
                          </a:solidFill>
                          <a:latin typeface="Arial" panose="020B0604020202020204" pitchFamily="34" charset="0"/>
                          <a:cs typeface="Arial" panose="020B0604020202020204" pitchFamily="34" charset="0"/>
                        </a:rPr>
                        <a:t>71</a:t>
                      </a:r>
                    </a:p>
                  </a:txBody>
                  <a:tcPr marL="68580" marR="68580" marT="31173" marB="31173">
                    <a:solidFill>
                      <a:srgbClr val="F2F2F1"/>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a:t>
                      </a:r>
                      <a:r>
                        <a:rPr lang="en-US" sz="1350" b="0" i="0" kern="1200" dirty="0">
                          <a:solidFill>
                            <a:srgbClr val="343433"/>
                          </a:solidFill>
                          <a:effectLst/>
                          <a:latin typeface="Arial" panose="020B0604020202020204" pitchFamily="34" charset="0"/>
                          <a:ea typeface="+mn-ea"/>
                          <a:cs typeface="Arial" panose="020B0604020202020204" pitchFamily="34" charset="0"/>
                        </a:rPr>
                        <a:t>256,713</a:t>
                      </a:r>
                      <a:endParaRPr lang="en-US" sz="1400" b="0" dirty="0">
                        <a:solidFill>
                          <a:srgbClr val="343433"/>
                        </a:solidFill>
                        <a:latin typeface="Arial" panose="020B0604020202020204" pitchFamily="34" charset="0"/>
                        <a:cs typeface="Arial" panose="020B0604020202020204" pitchFamily="34" charset="0"/>
                      </a:endParaRPr>
                    </a:p>
                  </a:txBody>
                  <a:tcPr marL="68580" marR="68580" marT="31173" marB="31173">
                    <a:solidFill>
                      <a:srgbClr val="F2F2F1"/>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$317,813</a:t>
                      </a:r>
                    </a:p>
                  </a:txBody>
                  <a:tcPr marL="68580" marR="68580" marT="31173" marB="31173">
                    <a:solidFill>
                      <a:srgbClr val="F2F2F1"/>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$378,913</a:t>
                      </a:r>
                    </a:p>
                  </a:txBody>
                  <a:tcPr marL="68580" marR="68580" marT="31173" marB="31173">
                    <a:solidFill>
                      <a:srgbClr val="F2F2F1"/>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$470,563</a:t>
                      </a:r>
                    </a:p>
                  </a:txBody>
                  <a:tcPr marL="68580" marR="68580" marT="31173" marB="31173">
                    <a:solidFill>
                      <a:srgbClr val="F2F2F1"/>
                    </a:solidFill>
                  </a:tcPr>
                </a:tc>
                <a:extLst>
                  <a:ext uri="{0D108BD9-81ED-4DB2-BD59-A6C34878D82A}">
                    <a16:rowId xmlns:a16="http://schemas.microsoft.com/office/drawing/2014/main" val="4024942978"/>
                  </a:ext>
                </a:extLst>
              </a:tr>
              <a:tr h="332285">
                <a:tc vMerge="1">
                  <a:txBody>
                    <a:bodyPr/>
                    <a:lstStyle/>
                    <a:p>
                      <a:endParaRPr lang="en-US"/>
                    </a:p>
                  </a:txBody>
                  <a:tcPr/>
                </a:tc>
                <a:tc>
                  <a:txBody>
                    <a:bodyPr/>
                    <a:lstStyle/>
                    <a:p>
                      <a:pPr algn="ctr"/>
                      <a:r>
                        <a:rPr lang="en-US" sz="1400" b="1">
                          <a:solidFill>
                            <a:srgbClr val="343433"/>
                          </a:solidFill>
                          <a:latin typeface="Arial" panose="020B0604020202020204" pitchFamily="34" charset="0"/>
                          <a:cs typeface="Arial" panose="020B0604020202020204" pitchFamily="34" charset="0"/>
                        </a:rPr>
                        <a:t>75</a:t>
                      </a:r>
                    </a:p>
                  </a:txBody>
                  <a:tcPr marL="68580" marR="68580" marT="31173" marB="31173">
                    <a:solidFill>
                      <a:srgbClr val="DEDFDE"/>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a:t>
                      </a:r>
                      <a:r>
                        <a:rPr lang="en-US" sz="1350" b="0" i="0" kern="1200" dirty="0">
                          <a:solidFill>
                            <a:srgbClr val="343433"/>
                          </a:solidFill>
                          <a:effectLst/>
                          <a:latin typeface="Arial" panose="020B0604020202020204" pitchFamily="34" charset="0"/>
                          <a:ea typeface="+mn-ea"/>
                          <a:cs typeface="Arial" panose="020B0604020202020204" pitchFamily="34" charset="0"/>
                        </a:rPr>
                        <a:t>245,113</a:t>
                      </a:r>
                      <a:endParaRPr lang="en-US" sz="1400" b="0" dirty="0">
                        <a:solidFill>
                          <a:srgbClr val="343433"/>
                        </a:solidFill>
                        <a:latin typeface="Arial" panose="020B0604020202020204" pitchFamily="34" charset="0"/>
                        <a:cs typeface="Arial" panose="020B0604020202020204" pitchFamily="34" charset="0"/>
                      </a:endParaRPr>
                    </a:p>
                  </a:txBody>
                  <a:tcPr marL="68580" marR="68580" marT="31173" marB="31173">
                    <a:solidFill>
                      <a:srgbClr val="DEDFDE"/>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$303,313</a:t>
                      </a:r>
                    </a:p>
                  </a:txBody>
                  <a:tcPr marL="68580" marR="68580" marT="31173" marB="31173">
                    <a:solidFill>
                      <a:srgbClr val="DEDFDE"/>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a:t>
                      </a:r>
                      <a:r>
                        <a:rPr lang="en-US" sz="1350" b="0" i="0" kern="1200" dirty="0">
                          <a:solidFill>
                            <a:schemeClr val="dk1"/>
                          </a:solidFill>
                          <a:effectLst/>
                          <a:latin typeface="Arial" panose="020B0604020202020204" pitchFamily="34" charset="0"/>
                          <a:ea typeface="+mn-ea"/>
                          <a:cs typeface="Arial" panose="020B0604020202020204" pitchFamily="34" charset="0"/>
                        </a:rPr>
                        <a:t>361,513</a:t>
                      </a:r>
                      <a:endParaRPr lang="en-US" sz="1400" b="0" dirty="0">
                        <a:solidFill>
                          <a:srgbClr val="343433"/>
                        </a:solidFill>
                        <a:latin typeface="Arial" panose="020B0604020202020204" pitchFamily="34" charset="0"/>
                        <a:cs typeface="Arial" panose="020B0604020202020204" pitchFamily="34" charset="0"/>
                      </a:endParaRPr>
                    </a:p>
                  </a:txBody>
                  <a:tcPr marL="68580" marR="68580" marT="31173" marB="31173">
                    <a:solidFill>
                      <a:srgbClr val="DEDFDE"/>
                    </a:solidFill>
                  </a:tcPr>
                </a:tc>
                <a:tc>
                  <a:txBody>
                    <a:bodyPr/>
                    <a:lstStyle/>
                    <a:p>
                      <a:pPr algn="ctr"/>
                      <a:r>
                        <a:rPr lang="en-US" sz="1400" b="0" dirty="0">
                          <a:solidFill>
                            <a:srgbClr val="343433"/>
                          </a:solidFill>
                          <a:latin typeface="Arial" panose="020B0604020202020204" pitchFamily="34" charset="0"/>
                          <a:cs typeface="Arial" panose="020B0604020202020204" pitchFamily="34" charset="0"/>
                        </a:rPr>
                        <a:t>$448,813</a:t>
                      </a:r>
                    </a:p>
                  </a:txBody>
                  <a:tcPr marL="68580" marR="68580" marT="31173" marB="31173">
                    <a:solidFill>
                      <a:srgbClr val="DEDFDE"/>
                    </a:solidFill>
                  </a:tcPr>
                </a:tc>
                <a:extLst>
                  <a:ext uri="{0D108BD9-81ED-4DB2-BD59-A6C34878D82A}">
                    <a16:rowId xmlns:a16="http://schemas.microsoft.com/office/drawing/2014/main" val="3429152713"/>
                  </a:ext>
                </a:extLst>
              </a:tr>
            </a:tbl>
          </a:graphicData>
        </a:graphic>
      </p:graphicFrame>
      <p:sp>
        <p:nvSpPr>
          <p:cNvPr id="4" name="Rectangle 3">
            <a:extLst>
              <a:ext uri="{FF2B5EF4-FFF2-40B4-BE49-F238E27FC236}">
                <a16:creationId xmlns:a16="http://schemas.microsoft.com/office/drawing/2014/main" id="{6FBB11C0-1604-2CAE-57F8-332FBA522F7A}"/>
              </a:ext>
            </a:extLst>
          </p:cNvPr>
          <p:cNvSpPr/>
          <p:nvPr/>
        </p:nvSpPr>
        <p:spPr>
          <a:xfrm>
            <a:off x="516930" y="3915826"/>
            <a:ext cx="7904207" cy="461665"/>
          </a:xfrm>
          <a:prstGeom prst="rect">
            <a:avLst/>
          </a:prstGeom>
        </p:spPr>
        <p:txBody>
          <a:bodyPr wrap="square">
            <a:spAutoFit/>
          </a:bodyPr>
          <a:lstStyle/>
          <a:p>
            <a:r>
              <a:rPr lang="en-US" sz="1200" dirty="0">
                <a:solidFill>
                  <a:srgbClr val="343433"/>
                </a:solidFill>
                <a:latin typeface="Arial Narrow" panose="020B0604020202020204" pitchFamily="34" charset="0"/>
                <a:cs typeface="Arial Narrow" panose="020B0604020202020204" pitchFamily="34" charset="0"/>
              </a:rPr>
              <a:t>*The amounts displayed are for illustrative purposes only. Actual down payment amounts may vary based on interest rate and other factors. Please contact us for details about credit costs and terms. Expected Rate of 5.50% for CA property 2/25/26</a:t>
            </a:r>
          </a:p>
        </p:txBody>
      </p:sp>
    </p:spTree>
    <p:extLst>
      <p:ext uri="{BB962C8B-B14F-4D97-AF65-F5344CB8AC3E}">
        <p14:creationId xmlns:p14="http://schemas.microsoft.com/office/powerpoint/2010/main" val="24190909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5CC26-0446-48CC-6096-2969599BF01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AD4DAE8-D907-C0E6-8CAD-12268389C6E3}"/>
              </a:ext>
            </a:extLst>
          </p:cNvPr>
          <p:cNvSpPr/>
          <p:nvPr/>
        </p:nvSpPr>
        <p:spPr>
          <a:xfrm>
            <a:off x="6898888" y="4401015"/>
            <a:ext cx="2022088"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3B482236-392A-0E12-6603-038194F1E91C}"/>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43944F42-CBD6-3479-1ADA-C49F5ACB84A7}"/>
                </a:ext>
              </a:extLst>
            </p:cNvPr>
            <p:cNvSpPr/>
            <p:nvPr/>
          </p:nvSpPr>
          <p:spPr>
            <a:xfrm>
              <a:off x="0" y="1"/>
              <a:ext cx="3303037"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FD31B4DD-A2B4-9B33-3D90-7AE7F7122BF9}"/>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a:ln>
              <a:noFill/>
            </a:ln>
          </p:spPr>
        </p:pic>
      </p:grpSp>
      <p:sp>
        <p:nvSpPr>
          <p:cNvPr id="2" name="Content Placeholder 1">
            <a:extLst>
              <a:ext uri="{FF2B5EF4-FFF2-40B4-BE49-F238E27FC236}">
                <a16:creationId xmlns:a16="http://schemas.microsoft.com/office/drawing/2014/main" id="{19A0D0C6-F121-F463-A507-C03DCB365F2D}"/>
              </a:ext>
            </a:extLst>
          </p:cNvPr>
          <p:cNvSpPr txBox="1">
            <a:spLocks/>
          </p:cNvSpPr>
          <p:nvPr/>
        </p:nvSpPr>
        <p:spPr>
          <a:xfrm>
            <a:off x="447317" y="0"/>
            <a:ext cx="2721551"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Purchases vs Refinances</a:t>
            </a:r>
            <a:endParaRPr lang="en-US" sz="2400" dirty="0">
              <a:solidFill>
                <a:srgbClr val="343433"/>
              </a:solidFill>
              <a:latin typeface="Arial" panose="020B0604020202020204" pitchFamily="34" charset="0"/>
              <a:cs typeface="Arial" panose="020B0604020202020204" pitchFamily="34" charset="0"/>
            </a:endParaRPr>
          </a:p>
        </p:txBody>
      </p:sp>
      <p:sp>
        <p:nvSpPr>
          <p:cNvPr id="10" name="Content Placeholder 1">
            <a:extLst>
              <a:ext uri="{FF2B5EF4-FFF2-40B4-BE49-F238E27FC236}">
                <a16:creationId xmlns:a16="http://schemas.microsoft.com/office/drawing/2014/main" id="{4D593E51-5D1F-3416-EC3B-C60C45A80A56}"/>
              </a:ext>
            </a:extLst>
          </p:cNvPr>
          <p:cNvSpPr txBox="1">
            <a:spLocks/>
          </p:cNvSpPr>
          <p:nvPr/>
        </p:nvSpPr>
        <p:spPr>
          <a:xfrm>
            <a:off x="3582338" y="-1"/>
            <a:ext cx="5226382"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Principal Limit same as a refinance</a:t>
            </a:r>
          </a:p>
          <a:p>
            <a:pPr marL="342900" indent="-34290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Lower of Sales Price or Appraised Value</a:t>
            </a:r>
          </a:p>
          <a:p>
            <a:pPr marL="342900" indent="-34290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Occupancy within 60 days of Closing</a:t>
            </a:r>
          </a:p>
          <a:p>
            <a:pPr marL="342900" indent="-34290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No Repair Set Asides</a:t>
            </a:r>
          </a:p>
          <a:p>
            <a:pPr marL="855663" lvl="1" indent="-342900">
              <a:spcBef>
                <a:spcPts val="500"/>
              </a:spcBef>
            </a:pPr>
            <a:r>
              <a:rPr lang="en-US" sz="1800" dirty="0">
                <a:solidFill>
                  <a:srgbClr val="343433"/>
                </a:solidFill>
                <a:latin typeface="Arial" panose="020B0604020202020204" pitchFamily="34" charset="0"/>
                <a:cs typeface="Arial" panose="020B0604020202020204" pitchFamily="34" charset="0"/>
              </a:rPr>
              <a:t>Repairs must be completed by the seller, prior to Closing</a:t>
            </a:r>
          </a:p>
          <a:p>
            <a:pPr marL="342900" indent="-34290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Must have established credit</a:t>
            </a:r>
          </a:p>
        </p:txBody>
      </p:sp>
    </p:spTree>
    <p:extLst>
      <p:ext uri="{BB962C8B-B14F-4D97-AF65-F5344CB8AC3E}">
        <p14:creationId xmlns:p14="http://schemas.microsoft.com/office/powerpoint/2010/main" val="1284290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04EDA-7FE3-E415-4970-45C82553F9A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9D9387E-B943-1101-E298-4C26E880E678}"/>
              </a:ext>
            </a:extLst>
          </p:cNvPr>
          <p:cNvSpPr/>
          <p:nvPr/>
        </p:nvSpPr>
        <p:spPr>
          <a:xfrm>
            <a:off x="6898888" y="4401015"/>
            <a:ext cx="2022088"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67F9259-3938-06B3-873D-4FF67950C46D}"/>
              </a:ext>
            </a:extLst>
          </p:cNvPr>
          <p:cNvGrpSpPr/>
          <p:nvPr/>
        </p:nvGrpSpPr>
        <p:grpSpPr>
          <a:xfrm>
            <a:off x="0" y="1"/>
            <a:ext cx="3596520" cy="5143500"/>
            <a:chOff x="0" y="1"/>
            <a:chExt cx="3596520" cy="5143500"/>
          </a:xfrm>
        </p:grpSpPr>
        <p:sp>
          <p:nvSpPr>
            <p:cNvPr id="5" name="Rectangle 4">
              <a:extLst>
                <a:ext uri="{FF2B5EF4-FFF2-40B4-BE49-F238E27FC236}">
                  <a16:creationId xmlns:a16="http://schemas.microsoft.com/office/drawing/2014/main" id="{CDC18E3B-0B40-980D-8977-E19CA20C557C}"/>
                </a:ext>
              </a:extLst>
            </p:cNvPr>
            <p:cNvSpPr/>
            <p:nvPr/>
          </p:nvSpPr>
          <p:spPr>
            <a:xfrm>
              <a:off x="0" y="1"/>
              <a:ext cx="3577357"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4992D839-A392-0B30-2D46-7486A1BBB6CD}"/>
                </a:ext>
              </a:extLst>
            </p:cNvPr>
            <p:cNvPicPr>
              <a:picLocks noChangeAspect="1"/>
            </p:cNvPicPr>
            <p:nvPr/>
          </p:nvPicPr>
          <p:blipFill rotWithShape="1">
            <a:blip r:embed="rId3"/>
            <a:srcRect l="45210" t="16897" r="22217" b="59963"/>
            <a:stretch/>
          </p:blipFill>
          <p:spPr>
            <a:xfrm rot="16200000">
              <a:off x="796171" y="2343151"/>
              <a:ext cx="5143499" cy="457199"/>
            </a:xfrm>
            <a:prstGeom prst="rect">
              <a:avLst/>
            </a:prstGeom>
            <a:ln>
              <a:noFill/>
            </a:ln>
          </p:spPr>
        </p:pic>
      </p:grpSp>
      <p:sp>
        <p:nvSpPr>
          <p:cNvPr id="2" name="Content Placeholder 1">
            <a:extLst>
              <a:ext uri="{FF2B5EF4-FFF2-40B4-BE49-F238E27FC236}">
                <a16:creationId xmlns:a16="http://schemas.microsoft.com/office/drawing/2014/main" id="{39790EA2-FEAF-F591-3017-835062733D9A}"/>
              </a:ext>
            </a:extLst>
          </p:cNvPr>
          <p:cNvSpPr txBox="1">
            <a:spLocks/>
          </p:cNvSpPr>
          <p:nvPr/>
        </p:nvSpPr>
        <p:spPr>
          <a:xfrm>
            <a:off x="447317" y="0"/>
            <a:ext cx="2692003" cy="3978942"/>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b="1" dirty="0">
                <a:solidFill>
                  <a:srgbClr val="0E5993"/>
                </a:solidFill>
                <a:latin typeface="Arial Black" panose="020B0604020202020204" pitchFamily="34" charset="0"/>
                <a:cs typeface="Arial Black" panose="020B0604020202020204" pitchFamily="34" charset="0"/>
              </a:rPr>
              <a:t>Seller Concessions &amp; Allowable Fees</a:t>
            </a:r>
          </a:p>
          <a:p>
            <a:pPr marL="342900" indent="-34290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Interested Party Contributions vs. Seller Concessions</a:t>
            </a:r>
          </a:p>
          <a:p>
            <a:pPr marL="342900" indent="-34290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Who are “Interested Parties”</a:t>
            </a:r>
          </a:p>
        </p:txBody>
      </p:sp>
      <p:sp>
        <p:nvSpPr>
          <p:cNvPr id="4" name="Content Placeholder 2">
            <a:extLst>
              <a:ext uri="{FF2B5EF4-FFF2-40B4-BE49-F238E27FC236}">
                <a16:creationId xmlns:a16="http://schemas.microsoft.com/office/drawing/2014/main" id="{C598CB16-1B9F-1951-CBB7-B9CAF810D778}"/>
              </a:ext>
            </a:extLst>
          </p:cNvPr>
          <p:cNvSpPr txBox="1">
            <a:spLocks/>
          </p:cNvSpPr>
          <p:nvPr/>
        </p:nvSpPr>
        <p:spPr bwMode="auto">
          <a:xfrm>
            <a:off x="4009832" y="317364"/>
            <a:ext cx="4598023" cy="811499"/>
          </a:xfrm>
          <a:prstGeom prst="rect">
            <a:avLst/>
          </a:prstGeom>
          <a:solidFill>
            <a:srgbClr val="195993"/>
          </a:solidFill>
          <a:ln>
            <a:noFill/>
          </a:ln>
        </p:spPr>
        <p:txBody>
          <a:bodyPr vert="horz" wrap="square" lIns="91440" tIns="45720" rIns="91440" bIns="45720" numCol="1" anchor="t" anchorCtr="0" compatLnSpc="1">
            <a:prstTxWarp prst="textNoShape">
              <a:avLst/>
            </a:prstTxWarp>
          </a:bodyPr>
          <a:lstStyle>
            <a:lvl1pPr marL="0" indent="0" algn="l" defTabSz="684213" rtl="0" eaLnBrk="1" fontAlgn="base" hangingPunct="1">
              <a:lnSpc>
                <a:spcPct val="100000"/>
              </a:lnSpc>
              <a:spcBef>
                <a:spcPts val="750"/>
              </a:spcBef>
              <a:spcAft>
                <a:spcPct val="0"/>
              </a:spcAft>
              <a:buFont typeface="Arial" panose="020B0604020202020204" pitchFamily="34" charset="0"/>
              <a:buNone/>
              <a:defRPr sz="2000" kern="1200">
                <a:solidFill>
                  <a:srgbClr val="181717"/>
                </a:solidFill>
                <a:latin typeface="Arial" panose="020B0604020202020204" pitchFamily="34" charset="0"/>
                <a:ea typeface="+mn-ea"/>
                <a:cs typeface="Arial" panose="020B0604020202020204" pitchFamily="34" charset="0"/>
              </a:defRPr>
            </a:lvl1pPr>
            <a:lvl2pPr marL="512763" indent="-169863" algn="l" defTabSz="684213" rtl="0" eaLnBrk="1" fontAlgn="base" hangingPunct="1">
              <a:lnSpc>
                <a:spcPct val="100000"/>
              </a:lnSpc>
              <a:spcBef>
                <a:spcPts val="375"/>
              </a:spcBef>
              <a:spcAft>
                <a:spcPct val="0"/>
              </a:spcAft>
              <a:buFont typeface="Arial" panose="020B0604020202020204" pitchFamily="34" charset="0"/>
              <a:buChar char="•"/>
              <a:defRPr sz="2000" kern="1200">
                <a:solidFill>
                  <a:srgbClr val="181717"/>
                </a:solidFill>
                <a:latin typeface="Arial" panose="020B0604020202020204" pitchFamily="34" charset="0"/>
                <a:ea typeface="+mn-ea"/>
                <a:cs typeface="Arial" panose="020B0604020202020204" pitchFamily="34" charset="0"/>
              </a:defRPr>
            </a:lvl2pPr>
            <a:lvl3pPr marL="855663" indent="-169863" algn="l" defTabSz="684213" rtl="0" eaLnBrk="1" fontAlgn="base" hangingPunct="1">
              <a:lnSpc>
                <a:spcPct val="100000"/>
              </a:lnSpc>
              <a:spcBef>
                <a:spcPts val="375"/>
              </a:spcBef>
              <a:spcAft>
                <a:spcPct val="0"/>
              </a:spcAft>
              <a:buFont typeface="Arial" panose="020B0604020202020204" pitchFamily="34" charset="0"/>
              <a:buChar char="•"/>
              <a:defRPr sz="2000" kern="1200">
                <a:solidFill>
                  <a:srgbClr val="181717"/>
                </a:solidFill>
                <a:latin typeface="Arial" panose="020B0604020202020204" pitchFamily="34" charset="0"/>
                <a:ea typeface="+mn-ea"/>
                <a:cs typeface="Arial" panose="020B0604020202020204" pitchFamily="34" charset="0"/>
              </a:defRPr>
            </a:lvl3pPr>
            <a:lvl4pPr marL="1198563" indent="-169863" algn="l" defTabSz="684213" rtl="0" eaLnBrk="1" fontAlgn="base" hangingPunct="1">
              <a:lnSpc>
                <a:spcPct val="100000"/>
              </a:lnSpc>
              <a:spcBef>
                <a:spcPts val="375"/>
              </a:spcBef>
              <a:spcAft>
                <a:spcPct val="0"/>
              </a:spcAft>
              <a:buFont typeface="Arial" panose="020B0604020202020204" pitchFamily="34" charset="0"/>
              <a:buChar char="•"/>
              <a:defRPr sz="2000" kern="1200">
                <a:solidFill>
                  <a:srgbClr val="181717"/>
                </a:solidFill>
                <a:latin typeface="Arial" panose="020B0604020202020204" pitchFamily="34" charset="0"/>
                <a:ea typeface="+mn-ea"/>
                <a:cs typeface="Arial" panose="020B0604020202020204" pitchFamily="34" charset="0"/>
              </a:defRPr>
            </a:lvl4pPr>
            <a:lvl5pPr marL="1541463" indent="-169863" algn="l" defTabSz="684213" rtl="0" eaLnBrk="1" fontAlgn="base" hangingPunct="1">
              <a:lnSpc>
                <a:spcPct val="100000"/>
              </a:lnSpc>
              <a:spcBef>
                <a:spcPts val="375"/>
              </a:spcBef>
              <a:spcAft>
                <a:spcPct val="0"/>
              </a:spcAft>
              <a:buFont typeface="Arial" panose="020B0604020202020204" pitchFamily="34" charset="0"/>
              <a:buChar char="•"/>
              <a:defRPr sz="2000" kern="1200">
                <a:solidFill>
                  <a:srgbClr val="181717"/>
                </a:solidFill>
                <a:latin typeface="Arial" panose="020B0604020202020204" pitchFamily="34" charset="0"/>
                <a:ea typeface="+mn-ea"/>
                <a:cs typeface="Arial" panose="020B0604020202020204" pitchFamily="34" charset="0"/>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spcBef>
                <a:spcPts val="0"/>
              </a:spcBef>
            </a:pPr>
            <a:r>
              <a:rPr lang="en-US" sz="1400" b="1" dirty="0">
                <a:solidFill>
                  <a:schemeClr val="bg1"/>
                </a:solidFill>
              </a:rPr>
              <a:t>Interested Parties Include:</a:t>
            </a:r>
          </a:p>
          <a:p>
            <a:pPr algn="ctr">
              <a:spcBef>
                <a:spcPts val="0"/>
              </a:spcBef>
            </a:pPr>
            <a:r>
              <a:rPr lang="en-US" sz="1000" i="1" dirty="0">
                <a:solidFill>
                  <a:schemeClr val="bg1"/>
                </a:solidFill>
              </a:rPr>
              <a:t>Sellers, real estate agents, builders, developers. Lenders or brokers are not allowed to provide contributions. Premium pricing, discount points, and rate buy-downs are not allowed.</a:t>
            </a:r>
          </a:p>
          <a:p>
            <a:pPr algn="ctr">
              <a:spcBef>
                <a:spcPts val="0"/>
              </a:spcBef>
            </a:pPr>
            <a:endParaRPr lang="en-US" sz="1000" i="1" dirty="0">
              <a:solidFill>
                <a:schemeClr val="bg1"/>
              </a:solidFill>
            </a:endParaRPr>
          </a:p>
          <a:p>
            <a:pPr algn="ctr">
              <a:spcBef>
                <a:spcPts val="0"/>
              </a:spcBef>
            </a:pPr>
            <a:endParaRPr lang="en-US" sz="1000" i="1" dirty="0">
              <a:solidFill>
                <a:schemeClr val="bg1"/>
              </a:solidFill>
            </a:endParaRPr>
          </a:p>
          <a:p>
            <a:pPr algn="ctr">
              <a:spcBef>
                <a:spcPts val="0"/>
              </a:spcBef>
            </a:pPr>
            <a:endParaRPr lang="en-US" sz="1000" i="1" dirty="0">
              <a:solidFill>
                <a:schemeClr val="bg1"/>
              </a:solidFill>
            </a:endParaRPr>
          </a:p>
        </p:txBody>
      </p:sp>
      <p:graphicFrame>
        <p:nvGraphicFramePr>
          <p:cNvPr id="8" name="Table 7">
            <a:extLst>
              <a:ext uri="{FF2B5EF4-FFF2-40B4-BE49-F238E27FC236}">
                <a16:creationId xmlns:a16="http://schemas.microsoft.com/office/drawing/2014/main" id="{C310C919-6FBA-9872-44D2-AECDC3E1C0F6}"/>
              </a:ext>
            </a:extLst>
          </p:cNvPr>
          <p:cNvGraphicFramePr>
            <a:graphicFrameLocks noGrp="1"/>
          </p:cNvGraphicFramePr>
          <p:nvPr>
            <p:extLst>
              <p:ext uri="{D42A27DB-BD31-4B8C-83A1-F6EECF244321}">
                <p14:modId xmlns:p14="http://schemas.microsoft.com/office/powerpoint/2010/main" val="1713465921"/>
              </p:ext>
            </p:extLst>
          </p:nvPr>
        </p:nvGraphicFramePr>
        <p:xfrm>
          <a:off x="4009315" y="1128864"/>
          <a:ext cx="4595344" cy="3741420"/>
        </p:xfrm>
        <a:graphic>
          <a:graphicData uri="http://schemas.openxmlformats.org/drawingml/2006/table">
            <a:tbl>
              <a:tblPr firstRow="1" bandRow="1">
                <a:tableStyleId>{5C22544A-7EE6-4342-B048-85BDC9FD1C3A}</a:tableStyleId>
              </a:tblPr>
              <a:tblGrid>
                <a:gridCol w="2296332">
                  <a:extLst>
                    <a:ext uri="{9D8B030D-6E8A-4147-A177-3AD203B41FA5}">
                      <a16:colId xmlns:a16="http://schemas.microsoft.com/office/drawing/2014/main" val="1467601144"/>
                    </a:ext>
                  </a:extLst>
                </a:gridCol>
                <a:gridCol w="2299012">
                  <a:extLst>
                    <a:ext uri="{9D8B030D-6E8A-4147-A177-3AD203B41FA5}">
                      <a16:colId xmlns:a16="http://schemas.microsoft.com/office/drawing/2014/main" val="144772439"/>
                    </a:ext>
                  </a:extLst>
                </a:gridCol>
              </a:tblGrid>
              <a:tr h="370840">
                <a:tc>
                  <a:txBody>
                    <a:bodyPr/>
                    <a:lstStyle/>
                    <a:p>
                      <a:pPr algn="ctr"/>
                      <a:r>
                        <a:rPr lang="en-US" dirty="0">
                          <a:latin typeface="Arial" panose="020B0604020202020204" pitchFamily="34" charset="0"/>
                          <a:cs typeface="Arial" panose="020B0604020202020204" pitchFamily="34" charset="0"/>
                        </a:rPr>
                        <a:t>Allowed*</a:t>
                      </a:r>
                    </a:p>
                    <a:p>
                      <a:pPr algn="ctr"/>
                      <a:r>
                        <a:rPr lang="en-US" sz="1200" b="0" i="1" dirty="0">
                          <a:latin typeface="Arial" panose="020B0604020202020204" pitchFamily="34" charset="0"/>
                          <a:cs typeface="Arial" panose="020B0604020202020204" pitchFamily="34" charset="0"/>
                        </a:rPr>
                        <a:t>Interested Party Contributions</a:t>
                      </a:r>
                    </a:p>
                    <a:p>
                      <a:pPr algn="ctr"/>
                      <a:r>
                        <a:rPr lang="en-US" sz="1200" b="0" i="1" dirty="0">
                          <a:latin typeface="Arial" panose="020B0604020202020204" pitchFamily="34" charset="0"/>
                          <a:cs typeface="Arial" panose="020B0604020202020204" pitchFamily="34" charset="0"/>
                        </a:rPr>
                        <a:t>(Up to 6% of Sales Price)</a:t>
                      </a:r>
                    </a:p>
                  </a:txBody>
                  <a:tcPr anchor="ctr">
                    <a:solidFill>
                      <a:srgbClr val="195993"/>
                    </a:solidFill>
                  </a:tcPr>
                </a:tc>
                <a:tc>
                  <a:txBody>
                    <a:bodyPr/>
                    <a:lstStyle/>
                    <a:p>
                      <a:pPr algn="ctr"/>
                      <a:r>
                        <a:rPr lang="en-US" dirty="0">
                          <a:latin typeface="Arial" panose="020B0604020202020204" pitchFamily="34" charset="0"/>
                          <a:cs typeface="Arial" panose="020B0604020202020204" pitchFamily="34" charset="0"/>
                        </a:rPr>
                        <a:t>Not Allowed*</a:t>
                      </a:r>
                    </a:p>
                    <a:p>
                      <a:pPr marL="0" algn="ctr" defTabSz="685766" rtl="0" eaLnBrk="1" latinLnBrk="0" hangingPunct="1"/>
                      <a:r>
                        <a:rPr lang="en-US" sz="1200" b="0" i="1" kern="1200" dirty="0">
                          <a:solidFill>
                            <a:schemeClr val="lt1"/>
                          </a:solidFill>
                          <a:latin typeface="Arial" panose="020B0604020202020204" pitchFamily="34" charset="0"/>
                          <a:ea typeface="+mn-ea"/>
                          <a:cs typeface="Arial" panose="020B0604020202020204" pitchFamily="34" charset="0"/>
                        </a:rPr>
                        <a:t>Seller Concessions</a:t>
                      </a:r>
                    </a:p>
                  </a:txBody>
                  <a:tcPr anchor="ctr">
                    <a:solidFill>
                      <a:srgbClr val="195993"/>
                    </a:solidFill>
                  </a:tcPr>
                </a:tc>
                <a:extLst>
                  <a:ext uri="{0D108BD9-81ED-4DB2-BD59-A6C34878D82A}">
                    <a16:rowId xmlns:a16="http://schemas.microsoft.com/office/drawing/2014/main" val="1775518575"/>
                  </a:ext>
                </a:extLst>
              </a:tr>
              <a:tr h="370840">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200" dirty="0">
                          <a:solidFill>
                            <a:srgbClr val="343433"/>
                          </a:solidFill>
                          <a:latin typeface="Arial" panose="020B0604020202020204" pitchFamily="34" charset="0"/>
                          <a:cs typeface="Arial" panose="020B0604020202020204" pitchFamily="34" charset="0"/>
                        </a:rPr>
                        <a:t>All closing costs (less counseling fee) including Origination Fee, MIP and</a:t>
                      </a:r>
                    </a:p>
                  </a:txBody>
                  <a:tcPr anchor="ctr">
                    <a:solidFill>
                      <a:srgbClr val="F2F2F1"/>
                    </a:solidFill>
                  </a:tcPr>
                </a:tc>
                <a:tc>
                  <a:txBody>
                    <a:bodyPr/>
                    <a:lstStyle/>
                    <a:p>
                      <a:r>
                        <a:rPr lang="en-US" sz="1200" dirty="0">
                          <a:solidFill>
                            <a:srgbClr val="343433"/>
                          </a:solidFill>
                          <a:latin typeface="Arial" panose="020B0604020202020204" pitchFamily="34" charset="0"/>
                          <a:cs typeface="Arial" panose="020B0604020202020204" pitchFamily="34" charset="0"/>
                        </a:rPr>
                        <a:t>Allowances for upgrades, repairs, design or decorating </a:t>
                      </a:r>
                    </a:p>
                  </a:txBody>
                  <a:tcPr anchor="ctr">
                    <a:solidFill>
                      <a:srgbClr val="F2F2F1"/>
                    </a:solidFill>
                  </a:tcPr>
                </a:tc>
                <a:extLst>
                  <a:ext uri="{0D108BD9-81ED-4DB2-BD59-A6C34878D82A}">
                    <a16:rowId xmlns:a16="http://schemas.microsoft.com/office/drawing/2014/main" val="1791491735"/>
                  </a:ext>
                </a:extLst>
              </a:tr>
              <a:tr h="0">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200" dirty="0">
                          <a:solidFill>
                            <a:srgbClr val="343433"/>
                          </a:solidFill>
                          <a:latin typeface="Arial" panose="020B0604020202020204" pitchFamily="34" charset="0"/>
                          <a:cs typeface="Arial" panose="020B0604020202020204" pitchFamily="34" charset="0"/>
                        </a:rPr>
                        <a:t>Prepaid items</a:t>
                      </a:r>
                    </a:p>
                  </a:txBody>
                  <a:tcPr anchor="ctr">
                    <a:solidFill>
                      <a:srgbClr val="DEDFDE"/>
                    </a:solidFill>
                  </a:tcPr>
                </a:tc>
                <a:tc>
                  <a:txBody>
                    <a:bodyPr/>
                    <a:lstStyle/>
                    <a:p>
                      <a:r>
                        <a:rPr lang="en-US" sz="1200" dirty="0">
                          <a:solidFill>
                            <a:srgbClr val="343433"/>
                          </a:solidFill>
                          <a:latin typeface="Arial" panose="020B0604020202020204" pitchFamily="34" charset="0"/>
                          <a:cs typeface="Arial" panose="020B0604020202020204" pitchFamily="34" charset="0"/>
                        </a:rPr>
                        <a:t>Value of personal property</a:t>
                      </a:r>
                    </a:p>
                  </a:txBody>
                  <a:tcPr anchor="ctr">
                    <a:solidFill>
                      <a:srgbClr val="DEDFDE"/>
                    </a:solidFill>
                  </a:tcPr>
                </a:tc>
                <a:extLst>
                  <a:ext uri="{0D108BD9-81ED-4DB2-BD59-A6C34878D82A}">
                    <a16:rowId xmlns:a16="http://schemas.microsoft.com/office/drawing/2014/main" val="212714072"/>
                  </a:ext>
                </a:extLst>
              </a:tr>
              <a:tr h="0">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200" dirty="0">
                          <a:solidFill>
                            <a:srgbClr val="343433"/>
                          </a:solidFill>
                          <a:latin typeface="Arial" panose="020B0604020202020204" pitchFamily="34" charset="0"/>
                          <a:cs typeface="Arial" panose="020B0604020202020204" pitchFamily="34" charset="0"/>
                        </a:rPr>
                        <a:t>Transfer Tax</a:t>
                      </a:r>
                    </a:p>
                  </a:txBody>
                  <a:tcPr anchor="ctr">
                    <a:solidFill>
                      <a:srgbClr val="F2F2F1"/>
                    </a:solidFill>
                  </a:tcPr>
                </a:tc>
                <a:tc>
                  <a:txBody>
                    <a:bodyPr/>
                    <a:lstStyle/>
                    <a:p>
                      <a:r>
                        <a:rPr lang="en-US" sz="1200" dirty="0">
                          <a:solidFill>
                            <a:srgbClr val="343433"/>
                          </a:solidFill>
                          <a:latin typeface="Arial" panose="020B0604020202020204" pitchFamily="34" charset="0"/>
                          <a:cs typeface="Arial" panose="020B0604020202020204" pitchFamily="34" charset="0"/>
                        </a:rPr>
                        <a:t>Rent credit</a:t>
                      </a:r>
                    </a:p>
                  </a:txBody>
                  <a:tcPr anchor="ctr">
                    <a:solidFill>
                      <a:srgbClr val="F2F2F1"/>
                    </a:solidFill>
                  </a:tcPr>
                </a:tc>
                <a:extLst>
                  <a:ext uri="{0D108BD9-81ED-4DB2-BD59-A6C34878D82A}">
                    <a16:rowId xmlns:a16="http://schemas.microsoft.com/office/drawing/2014/main" val="563151902"/>
                  </a:ext>
                </a:extLst>
              </a:tr>
              <a:tr h="0">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200" dirty="0">
                          <a:solidFill>
                            <a:srgbClr val="343433"/>
                          </a:solidFill>
                          <a:latin typeface="Arial" panose="020B0604020202020204" pitchFamily="34" charset="0"/>
                          <a:cs typeface="Arial" panose="020B0604020202020204" pitchFamily="34" charset="0"/>
                        </a:rPr>
                        <a:t>RE Commissions</a:t>
                      </a:r>
                    </a:p>
                  </a:txBody>
                  <a:tcPr anchor="ctr">
                    <a:solidFill>
                      <a:srgbClr val="DEDFDE"/>
                    </a:solidFill>
                  </a:tcPr>
                </a:tc>
                <a:tc>
                  <a:txBody>
                    <a:bodyPr/>
                    <a:lstStyle/>
                    <a:p>
                      <a:r>
                        <a:rPr lang="en-US" sz="1200" dirty="0">
                          <a:solidFill>
                            <a:srgbClr val="343433"/>
                          </a:solidFill>
                          <a:latin typeface="Arial" panose="020B0604020202020204" pitchFamily="34" charset="0"/>
                          <a:cs typeface="Arial" panose="020B0604020202020204" pitchFamily="34" charset="0"/>
                        </a:rPr>
                        <a:t>Moving costs</a:t>
                      </a:r>
                    </a:p>
                  </a:txBody>
                  <a:tcPr anchor="ctr">
                    <a:solidFill>
                      <a:srgbClr val="DEDFDE"/>
                    </a:solidFill>
                  </a:tcPr>
                </a:tc>
                <a:extLst>
                  <a:ext uri="{0D108BD9-81ED-4DB2-BD59-A6C34878D82A}">
                    <a16:rowId xmlns:a16="http://schemas.microsoft.com/office/drawing/2014/main" val="3484325564"/>
                  </a:ext>
                </a:extLst>
              </a:tr>
              <a:tr h="0">
                <a:tc>
                  <a:txBody>
                    <a:bodyPr/>
                    <a:lstStyle/>
                    <a:p>
                      <a:endParaRPr lang="en-US" sz="1200" dirty="0">
                        <a:solidFill>
                          <a:srgbClr val="343433"/>
                        </a:solidFill>
                        <a:latin typeface="Arial" panose="020B0604020202020204" pitchFamily="34" charset="0"/>
                        <a:cs typeface="Arial" panose="020B0604020202020204" pitchFamily="34" charset="0"/>
                      </a:endParaRPr>
                    </a:p>
                  </a:txBody>
                  <a:tcPr anchor="ctr">
                    <a:solidFill>
                      <a:srgbClr val="F2F2F1"/>
                    </a:solidFill>
                  </a:tcPr>
                </a:tc>
                <a:tc>
                  <a:txBody>
                    <a:bodyPr/>
                    <a:lstStyle/>
                    <a:p>
                      <a:r>
                        <a:rPr lang="en-US" sz="1200" dirty="0">
                          <a:solidFill>
                            <a:srgbClr val="343433"/>
                          </a:solidFill>
                          <a:latin typeface="Arial" panose="020B0604020202020204" pitchFamily="34" charset="0"/>
                          <a:cs typeface="Arial" panose="020B0604020202020204" pitchFamily="34" charset="0"/>
                        </a:rPr>
                        <a:t>Commissions on departing home</a:t>
                      </a:r>
                    </a:p>
                  </a:txBody>
                  <a:tcPr anchor="ctr">
                    <a:solidFill>
                      <a:srgbClr val="F2F2F1"/>
                    </a:solidFill>
                  </a:tcPr>
                </a:tc>
                <a:extLst>
                  <a:ext uri="{0D108BD9-81ED-4DB2-BD59-A6C34878D82A}">
                    <a16:rowId xmlns:a16="http://schemas.microsoft.com/office/drawing/2014/main" val="276222160"/>
                  </a:ext>
                </a:extLst>
              </a:tr>
              <a:tr h="0">
                <a:tc>
                  <a:txBody>
                    <a:bodyPr/>
                    <a:lstStyle/>
                    <a:p>
                      <a:endParaRPr lang="en-US" sz="1200" dirty="0">
                        <a:solidFill>
                          <a:srgbClr val="343433"/>
                        </a:solidFill>
                        <a:latin typeface="Arial" panose="020B0604020202020204" pitchFamily="34" charset="0"/>
                        <a:cs typeface="Arial" panose="020B0604020202020204" pitchFamily="34" charset="0"/>
                      </a:endParaRPr>
                    </a:p>
                  </a:txBody>
                  <a:tcPr anchor="ctr">
                    <a:solidFill>
                      <a:srgbClr val="DEDFDE"/>
                    </a:solidFill>
                  </a:tcPr>
                </a:tc>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200" dirty="0">
                          <a:solidFill>
                            <a:srgbClr val="343433"/>
                          </a:solidFill>
                          <a:latin typeface="Arial" panose="020B0604020202020204" pitchFamily="34" charset="0"/>
                          <a:cs typeface="Arial" panose="020B0604020202020204" pitchFamily="34" charset="0"/>
                        </a:rPr>
                        <a:t>Contributions &gt; 6% of Sales price</a:t>
                      </a:r>
                    </a:p>
                  </a:txBody>
                  <a:tcPr anchor="ctr">
                    <a:solidFill>
                      <a:srgbClr val="DEDFDE"/>
                    </a:solidFill>
                  </a:tcPr>
                </a:tc>
                <a:extLst>
                  <a:ext uri="{0D108BD9-81ED-4DB2-BD59-A6C34878D82A}">
                    <a16:rowId xmlns:a16="http://schemas.microsoft.com/office/drawing/2014/main" val="871937863"/>
                  </a:ext>
                </a:extLst>
              </a:tr>
              <a:tr h="370840">
                <a:tc>
                  <a:txBody>
                    <a:bodyPr/>
                    <a:lstStyle/>
                    <a:p>
                      <a:endParaRPr lang="en-US" sz="1200" dirty="0">
                        <a:solidFill>
                          <a:srgbClr val="343433"/>
                        </a:solidFill>
                        <a:latin typeface="Arial" panose="020B0604020202020204" pitchFamily="34" charset="0"/>
                        <a:cs typeface="Arial" panose="020B0604020202020204" pitchFamily="34" charset="0"/>
                      </a:endParaRPr>
                    </a:p>
                  </a:txBody>
                  <a:tcPr anchor="ctr">
                    <a:solidFill>
                      <a:srgbClr val="F2F2F1"/>
                    </a:solidFill>
                  </a:tcPr>
                </a:tc>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200" dirty="0">
                          <a:solidFill>
                            <a:srgbClr val="343433"/>
                          </a:solidFill>
                          <a:latin typeface="Arial" panose="020B0604020202020204" pitchFamily="34" charset="0"/>
                          <a:cs typeface="Arial" panose="020B0604020202020204" pitchFamily="34" charset="0"/>
                        </a:rPr>
                        <a:t>Contributions &gt; Closing Costs (less counseling)</a:t>
                      </a:r>
                    </a:p>
                  </a:txBody>
                  <a:tcPr anchor="ctr">
                    <a:solidFill>
                      <a:srgbClr val="F2F2F1"/>
                    </a:solidFill>
                  </a:tcPr>
                </a:tc>
                <a:extLst>
                  <a:ext uri="{0D108BD9-81ED-4DB2-BD59-A6C34878D82A}">
                    <a16:rowId xmlns:a16="http://schemas.microsoft.com/office/drawing/2014/main" val="3879707268"/>
                  </a:ext>
                </a:extLst>
              </a:tr>
              <a:tr h="0">
                <a:tc gridSpan="2">
                  <a:txBody>
                    <a:bodyPr/>
                    <a:lstStyle/>
                    <a:p>
                      <a:r>
                        <a:rPr lang="en-US" sz="1000" i="1" dirty="0">
                          <a:solidFill>
                            <a:srgbClr val="343433"/>
                          </a:solidFill>
                          <a:latin typeface="Arial" panose="020B0604020202020204" pitchFamily="34" charset="0"/>
                          <a:cs typeface="Arial" panose="020B0604020202020204" pitchFamily="34" charset="0"/>
                        </a:rPr>
                        <a:t>*Not an exhaustive list.</a:t>
                      </a:r>
                    </a:p>
                  </a:txBody>
                  <a:tcPr>
                    <a:noFill/>
                  </a:tcPr>
                </a:tc>
                <a:tc hMerge="1">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endParaRPr lang="en-US" sz="1200" dirty="0"/>
                    </a:p>
                  </a:txBody>
                  <a:tcPr/>
                </a:tc>
                <a:extLst>
                  <a:ext uri="{0D108BD9-81ED-4DB2-BD59-A6C34878D82A}">
                    <a16:rowId xmlns:a16="http://schemas.microsoft.com/office/drawing/2014/main" val="1055876033"/>
                  </a:ext>
                </a:extLst>
              </a:tr>
            </a:tbl>
          </a:graphicData>
        </a:graphic>
      </p:graphicFrame>
      <p:sp>
        <p:nvSpPr>
          <p:cNvPr id="9" name="Content Placeholder 2">
            <a:extLst>
              <a:ext uri="{FF2B5EF4-FFF2-40B4-BE49-F238E27FC236}">
                <a16:creationId xmlns:a16="http://schemas.microsoft.com/office/drawing/2014/main" id="{F59F135B-747A-2EE4-498E-E86E3CE21AD2}"/>
              </a:ext>
            </a:extLst>
          </p:cNvPr>
          <p:cNvSpPr txBox="1">
            <a:spLocks/>
          </p:cNvSpPr>
          <p:nvPr/>
        </p:nvSpPr>
        <p:spPr bwMode="auto">
          <a:xfrm>
            <a:off x="322701" y="3978943"/>
            <a:ext cx="2816619" cy="864464"/>
          </a:xfrm>
          <a:prstGeom prst="rect">
            <a:avLst/>
          </a:prstGeom>
          <a:solidFill>
            <a:srgbClr val="195993"/>
          </a:solidFill>
          <a:ln>
            <a:noFill/>
          </a:ln>
        </p:spPr>
        <p:txBody>
          <a:bodyPr vert="horz" wrap="square" lIns="91440" tIns="45720" rIns="91440" bIns="45720" numCol="1" anchor="t" anchorCtr="0" compatLnSpc="1">
            <a:prstTxWarp prst="textNoShape">
              <a:avLst/>
            </a:prstTxWarp>
          </a:bodyPr>
          <a:lstStyle>
            <a:lvl1pPr marL="0" indent="0" algn="l" defTabSz="684213" rtl="0" eaLnBrk="1" fontAlgn="base" hangingPunct="1">
              <a:lnSpc>
                <a:spcPct val="100000"/>
              </a:lnSpc>
              <a:spcBef>
                <a:spcPts val="750"/>
              </a:spcBef>
              <a:spcAft>
                <a:spcPct val="0"/>
              </a:spcAft>
              <a:buFont typeface="Arial" panose="020B0604020202020204" pitchFamily="34" charset="0"/>
              <a:buNone/>
              <a:defRPr sz="2000" kern="1200">
                <a:solidFill>
                  <a:srgbClr val="181717"/>
                </a:solidFill>
                <a:latin typeface="Arial" panose="020B0604020202020204" pitchFamily="34" charset="0"/>
                <a:ea typeface="+mn-ea"/>
                <a:cs typeface="Arial" panose="020B0604020202020204" pitchFamily="34" charset="0"/>
              </a:defRPr>
            </a:lvl1pPr>
            <a:lvl2pPr marL="512763" indent="-169863" algn="l" defTabSz="684213" rtl="0" eaLnBrk="1" fontAlgn="base" hangingPunct="1">
              <a:lnSpc>
                <a:spcPct val="100000"/>
              </a:lnSpc>
              <a:spcBef>
                <a:spcPts val="375"/>
              </a:spcBef>
              <a:spcAft>
                <a:spcPct val="0"/>
              </a:spcAft>
              <a:buFont typeface="Arial" panose="020B0604020202020204" pitchFamily="34" charset="0"/>
              <a:buChar char="•"/>
              <a:defRPr sz="2000" kern="1200">
                <a:solidFill>
                  <a:srgbClr val="181717"/>
                </a:solidFill>
                <a:latin typeface="Arial" panose="020B0604020202020204" pitchFamily="34" charset="0"/>
                <a:ea typeface="+mn-ea"/>
                <a:cs typeface="Arial" panose="020B0604020202020204" pitchFamily="34" charset="0"/>
              </a:defRPr>
            </a:lvl2pPr>
            <a:lvl3pPr marL="855663" indent="-169863" algn="l" defTabSz="684213" rtl="0" eaLnBrk="1" fontAlgn="base" hangingPunct="1">
              <a:lnSpc>
                <a:spcPct val="100000"/>
              </a:lnSpc>
              <a:spcBef>
                <a:spcPts val="375"/>
              </a:spcBef>
              <a:spcAft>
                <a:spcPct val="0"/>
              </a:spcAft>
              <a:buFont typeface="Arial" panose="020B0604020202020204" pitchFamily="34" charset="0"/>
              <a:buChar char="•"/>
              <a:defRPr sz="2000" kern="1200">
                <a:solidFill>
                  <a:srgbClr val="181717"/>
                </a:solidFill>
                <a:latin typeface="Arial" panose="020B0604020202020204" pitchFamily="34" charset="0"/>
                <a:ea typeface="+mn-ea"/>
                <a:cs typeface="Arial" panose="020B0604020202020204" pitchFamily="34" charset="0"/>
              </a:defRPr>
            </a:lvl3pPr>
            <a:lvl4pPr marL="1198563" indent="-169863" algn="l" defTabSz="684213" rtl="0" eaLnBrk="1" fontAlgn="base" hangingPunct="1">
              <a:lnSpc>
                <a:spcPct val="100000"/>
              </a:lnSpc>
              <a:spcBef>
                <a:spcPts val="375"/>
              </a:spcBef>
              <a:spcAft>
                <a:spcPct val="0"/>
              </a:spcAft>
              <a:buFont typeface="Arial" panose="020B0604020202020204" pitchFamily="34" charset="0"/>
              <a:buChar char="•"/>
              <a:defRPr sz="2000" kern="1200">
                <a:solidFill>
                  <a:srgbClr val="181717"/>
                </a:solidFill>
                <a:latin typeface="Arial" panose="020B0604020202020204" pitchFamily="34" charset="0"/>
                <a:ea typeface="+mn-ea"/>
                <a:cs typeface="Arial" panose="020B0604020202020204" pitchFamily="34" charset="0"/>
              </a:defRPr>
            </a:lvl4pPr>
            <a:lvl5pPr marL="1541463" indent="-169863" algn="l" defTabSz="684213" rtl="0" eaLnBrk="1" fontAlgn="base" hangingPunct="1">
              <a:lnSpc>
                <a:spcPct val="100000"/>
              </a:lnSpc>
              <a:spcBef>
                <a:spcPts val="375"/>
              </a:spcBef>
              <a:spcAft>
                <a:spcPct val="0"/>
              </a:spcAft>
              <a:buFont typeface="Arial" panose="020B0604020202020204" pitchFamily="34" charset="0"/>
              <a:buChar char="•"/>
              <a:defRPr sz="2000" kern="1200">
                <a:solidFill>
                  <a:srgbClr val="181717"/>
                </a:solidFill>
                <a:latin typeface="Arial" panose="020B0604020202020204" pitchFamily="34" charset="0"/>
                <a:ea typeface="+mn-ea"/>
                <a:cs typeface="Arial" panose="020B0604020202020204" pitchFamily="34" charset="0"/>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spcBef>
                <a:spcPts val="0"/>
              </a:spcBef>
            </a:pPr>
            <a:r>
              <a:rPr lang="en-US" sz="1200" i="1" dirty="0">
                <a:solidFill>
                  <a:schemeClr val="bg1"/>
                </a:solidFill>
              </a:rPr>
              <a:t>Sales contract which includes seller concessions must be amended. Sellers can provide a credit towards Closing Costs. </a:t>
            </a:r>
            <a:endParaRPr lang="en-US" sz="900" i="1" dirty="0">
              <a:solidFill>
                <a:schemeClr val="bg1"/>
              </a:solidFill>
            </a:endParaRPr>
          </a:p>
        </p:txBody>
      </p:sp>
    </p:spTree>
    <p:extLst>
      <p:ext uri="{BB962C8B-B14F-4D97-AF65-F5344CB8AC3E}">
        <p14:creationId xmlns:p14="http://schemas.microsoft.com/office/powerpoint/2010/main" val="14004999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BDFCB-C319-1FBB-46AC-4BA43A5352E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EFB0421-844D-F91A-9876-E2C142BDE88D}"/>
              </a:ext>
            </a:extLst>
          </p:cNvPr>
          <p:cNvSpPr/>
          <p:nvPr/>
        </p:nvSpPr>
        <p:spPr>
          <a:xfrm>
            <a:off x="6898888" y="4401015"/>
            <a:ext cx="2022088"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BD823633-BA11-6ED1-F377-C277400F4EDF}"/>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A2ABE702-ED10-7955-72C2-CBD39475BE6F}"/>
                </a:ext>
              </a:extLst>
            </p:cNvPr>
            <p:cNvSpPr/>
            <p:nvPr/>
          </p:nvSpPr>
          <p:spPr>
            <a:xfrm>
              <a:off x="0" y="1"/>
              <a:ext cx="3303037"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AED04C9-8D0B-AC5E-A09F-43B4B3CA9A1F}"/>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a:ln>
              <a:noFill/>
            </a:ln>
          </p:spPr>
        </p:pic>
      </p:grpSp>
      <p:sp>
        <p:nvSpPr>
          <p:cNvPr id="2" name="Content Placeholder 1">
            <a:extLst>
              <a:ext uri="{FF2B5EF4-FFF2-40B4-BE49-F238E27FC236}">
                <a16:creationId xmlns:a16="http://schemas.microsoft.com/office/drawing/2014/main" id="{DBEEF07C-FFE0-65D5-A459-4681677934B3}"/>
              </a:ext>
            </a:extLst>
          </p:cNvPr>
          <p:cNvSpPr txBox="1">
            <a:spLocks/>
          </p:cNvSpPr>
          <p:nvPr/>
        </p:nvSpPr>
        <p:spPr>
          <a:xfrm>
            <a:off x="447318" y="0"/>
            <a:ext cx="2509242"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Contract of Sale</a:t>
            </a:r>
            <a:endParaRPr lang="en-US" sz="3200" dirty="0">
              <a:solidFill>
                <a:srgbClr val="343433"/>
              </a:solidFill>
              <a:latin typeface="Arial" panose="020B0604020202020204" pitchFamily="34" charset="0"/>
              <a:cs typeface="Arial" panose="020B0604020202020204" pitchFamily="34" charset="0"/>
            </a:endParaRPr>
          </a:p>
        </p:txBody>
      </p:sp>
      <p:sp>
        <p:nvSpPr>
          <p:cNvPr id="10" name="Content Placeholder 1">
            <a:extLst>
              <a:ext uri="{FF2B5EF4-FFF2-40B4-BE49-F238E27FC236}">
                <a16:creationId xmlns:a16="http://schemas.microsoft.com/office/drawing/2014/main" id="{E5B38D20-3FD6-AA95-E96B-7730F108ED4F}"/>
              </a:ext>
            </a:extLst>
          </p:cNvPr>
          <p:cNvSpPr txBox="1">
            <a:spLocks/>
          </p:cNvSpPr>
          <p:nvPr/>
        </p:nvSpPr>
        <p:spPr>
          <a:xfrm>
            <a:off x="3582338" y="-1"/>
            <a:ext cx="5226382"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800" dirty="0">
                <a:solidFill>
                  <a:srgbClr val="343433"/>
                </a:solidFill>
                <a:latin typeface="Arial" panose="020B0604020202020204" pitchFamily="34" charset="0"/>
                <a:cs typeface="Arial" panose="020B0604020202020204" pitchFamily="34" charset="0"/>
              </a:rPr>
              <a:t>Expiration Date </a:t>
            </a:r>
          </a:p>
          <a:p>
            <a:pPr lvl="1"/>
            <a:r>
              <a:rPr lang="en-US" sz="1600" dirty="0">
                <a:solidFill>
                  <a:srgbClr val="343433"/>
                </a:solidFill>
                <a:latin typeface="Arial" panose="020B0604020202020204" pitchFamily="34" charset="0"/>
                <a:cs typeface="Arial" panose="020B0604020202020204" pitchFamily="34" charset="0"/>
              </a:rPr>
              <a:t>Is there time to Underwrite, Clear Conditions and Close?</a:t>
            </a:r>
          </a:p>
          <a:p>
            <a:pPr lvl="1"/>
            <a:r>
              <a:rPr lang="en-US" sz="1600" dirty="0">
                <a:solidFill>
                  <a:srgbClr val="343433"/>
                </a:solidFill>
                <a:latin typeface="Arial" panose="020B0604020202020204" pitchFamily="34" charset="0"/>
                <a:cs typeface="Arial" panose="020B0604020202020204" pitchFamily="34" charset="0"/>
              </a:rPr>
              <a:t>Rush Request?</a:t>
            </a:r>
          </a:p>
          <a:p>
            <a:r>
              <a:rPr lang="en-US" sz="1800" dirty="0">
                <a:solidFill>
                  <a:srgbClr val="343433"/>
                </a:solidFill>
                <a:latin typeface="Arial" panose="020B0604020202020204" pitchFamily="34" charset="0"/>
                <a:cs typeface="Arial" panose="020B0604020202020204" pitchFamily="34" charset="0"/>
              </a:rPr>
              <a:t>Seller Concessions</a:t>
            </a:r>
          </a:p>
          <a:p>
            <a:pPr lvl="1"/>
            <a:r>
              <a:rPr lang="en-US" sz="1600" dirty="0">
                <a:solidFill>
                  <a:srgbClr val="343433"/>
                </a:solidFill>
                <a:latin typeface="Arial" panose="020B0604020202020204" pitchFamily="34" charset="0"/>
                <a:cs typeface="Arial" panose="020B0604020202020204" pitchFamily="34" charset="0"/>
              </a:rPr>
              <a:t>Cannot be listed in contract </a:t>
            </a:r>
          </a:p>
          <a:p>
            <a:r>
              <a:rPr lang="en-US" sz="1800" dirty="0">
                <a:solidFill>
                  <a:srgbClr val="343433"/>
                </a:solidFill>
                <a:latin typeface="Arial" panose="020B0604020202020204" pitchFamily="34" charset="0"/>
                <a:cs typeface="Arial" panose="020B0604020202020204" pitchFamily="34" charset="0"/>
              </a:rPr>
              <a:t>Interested Party Contributions</a:t>
            </a:r>
          </a:p>
          <a:p>
            <a:pPr lvl="1"/>
            <a:r>
              <a:rPr lang="en-US" sz="1600" dirty="0">
                <a:solidFill>
                  <a:srgbClr val="343433"/>
                </a:solidFill>
                <a:latin typeface="Arial" panose="020B0604020202020204" pitchFamily="34" charset="0"/>
                <a:cs typeface="Arial" panose="020B0604020202020204" pitchFamily="34" charset="0"/>
              </a:rPr>
              <a:t>Cannot be from lenders or partners</a:t>
            </a:r>
          </a:p>
          <a:p>
            <a:pPr lvl="1"/>
            <a:r>
              <a:rPr lang="en-US" sz="1600" dirty="0">
                <a:solidFill>
                  <a:srgbClr val="343433"/>
                </a:solidFill>
                <a:latin typeface="Arial" panose="020B0604020202020204" pitchFamily="34" charset="0"/>
                <a:cs typeface="Arial" panose="020B0604020202020204" pitchFamily="34" charset="0"/>
              </a:rPr>
              <a:t>No more than 6% of Sales Price </a:t>
            </a:r>
          </a:p>
          <a:p>
            <a:pPr lvl="1"/>
            <a:r>
              <a:rPr lang="en-US" sz="1600" dirty="0">
                <a:solidFill>
                  <a:srgbClr val="343433"/>
                </a:solidFill>
                <a:latin typeface="Arial" panose="020B0604020202020204" pitchFamily="34" charset="0"/>
                <a:cs typeface="Arial" panose="020B0604020202020204" pitchFamily="34" charset="0"/>
              </a:rPr>
              <a:t>R&amp;C fees typically paid by the seller do not need to be included </a:t>
            </a:r>
          </a:p>
          <a:p>
            <a:r>
              <a:rPr lang="en-US" sz="1800" dirty="0">
                <a:solidFill>
                  <a:srgbClr val="343433"/>
                </a:solidFill>
                <a:latin typeface="Arial" panose="020B0604020202020204" pitchFamily="34" charset="0"/>
                <a:cs typeface="Arial" panose="020B0604020202020204" pitchFamily="34" charset="0"/>
              </a:rPr>
              <a:t>Amendatory Clause and Real Estate Certification</a:t>
            </a:r>
          </a:p>
          <a:p>
            <a:pPr lvl="1"/>
            <a:r>
              <a:rPr lang="en-US" sz="1600" dirty="0">
                <a:solidFill>
                  <a:srgbClr val="343433"/>
                </a:solidFill>
                <a:latin typeface="Arial" panose="020B0604020202020204" pitchFamily="34" charset="0"/>
                <a:cs typeface="Arial" panose="020B0604020202020204" pitchFamily="34" charset="0"/>
              </a:rPr>
              <a:t>Cannot be waived on HECMs</a:t>
            </a:r>
          </a:p>
          <a:p>
            <a:pPr lvl="1"/>
            <a:r>
              <a:rPr lang="en-US" sz="1600" dirty="0">
                <a:solidFill>
                  <a:srgbClr val="343433"/>
                </a:solidFill>
                <a:latin typeface="Arial" panose="020B0604020202020204" pitchFamily="34" charset="0"/>
                <a:cs typeface="Arial" panose="020B0604020202020204" pitchFamily="34" charset="0"/>
              </a:rPr>
              <a:t>Not required on </a:t>
            </a:r>
            <a:r>
              <a:rPr lang="en-US" sz="1600" dirty="0" err="1">
                <a:solidFill>
                  <a:srgbClr val="343433"/>
                </a:solidFill>
                <a:latin typeface="Arial" panose="020B0604020202020204" pitchFamily="34" charset="0"/>
                <a:cs typeface="Arial" panose="020B0604020202020204" pitchFamily="34" charset="0"/>
              </a:rPr>
              <a:t>SecureEquity</a:t>
            </a:r>
            <a:r>
              <a:rPr lang="en-US" sz="1600" baseline="30000" dirty="0">
                <a:solidFill>
                  <a:srgbClr val="343433"/>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999879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BE02E-64E4-D98B-E315-DC50534E649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2E8F359-C9D8-6684-CDB9-436227E84B4A}"/>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7CB27A57-63F2-2F8B-C7D6-ECD40A4E0BEB}"/>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0E96F694-0978-15BA-9265-248132A5474E}"/>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48</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15361334-99D8-9B4E-5EAE-853EE88B7FC2}"/>
              </a:ext>
            </a:extLst>
          </p:cNvPr>
          <p:cNvPicPr>
            <a:picLocks noChangeAspect="1"/>
          </p:cNvPicPr>
          <p:nvPr/>
        </p:nvPicPr>
        <p:blipFill>
          <a:blip r:embed="rId3"/>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7C57F532-2800-4D0D-F42F-50592D14F001}"/>
              </a:ext>
            </a:extLst>
          </p:cNvPr>
          <p:cNvSpPr txBox="1">
            <a:spLocks/>
          </p:cNvSpPr>
          <p:nvPr/>
        </p:nvSpPr>
        <p:spPr>
          <a:xfrm>
            <a:off x="4445198" y="0"/>
            <a:ext cx="4159786"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2000"/>
              </a:spcBef>
            </a:pPr>
            <a:r>
              <a:rPr lang="en-US" dirty="0" err="1">
                <a:solidFill>
                  <a:srgbClr val="343433"/>
                </a:solidFill>
                <a:latin typeface="Arial" panose="020B0604020202020204" pitchFamily="34" charset="0"/>
                <a:cs typeface="Arial" panose="020B0604020202020204" pitchFamily="34" charset="0"/>
              </a:rPr>
              <a:t>SecureEquity</a:t>
            </a:r>
            <a:r>
              <a:rPr lang="en-US" baseline="30000" dirty="0">
                <a:solidFill>
                  <a:srgbClr val="343433"/>
                </a:solidFill>
                <a:latin typeface="Arial" panose="020B0604020202020204" pitchFamily="34" charset="0"/>
                <a:cs typeface="Arial" panose="020B0604020202020204" pitchFamily="34" charset="0"/>
              </a:rPr>
              <a:t>®</a:t>
            </a:r>
            <a:r>
              <a:rPr lang="en-US" dirty="0">
                <a:solidFill>
                  <a:srgbClr val="343433"/>
                </a:solidFill>
                <a:latin typeface="Arial" panose="020B0604020202020204" pitchFamily="34" charset="0"/>
                <a:cs typeface="Arial" panose="020B0604020202020204" pitchFamily="34" charset="0"/>
              </a:rPr>
              <a:t> loans allow your client to borrow up to…</a:t>
            </a:r>
          </a:p>
          <a:p>
            <a:pPr algn="l">
              <a:lnSpc>
                <a:spcPct val="100000"/>
              </a:lnSpc>
              <a:spcBef>
                <a:spcPts val="2000"/>
              </a:spcBef>
            </a:pPr>
            <a:r>
              <a:rPr lang="en-US" sz="2400" b="1" i="1" dirty="0">
                <a:solidFill>
                  <a:srgbClr val="0E5993"/>
                </a:solidFill>
                <a:latin typeface="Arial" panose="020B0604020202020204" pitchFamily="34" charset="0"/>
                <a:cs typeface="Arial" panose="020B0604020202020204" pitchFamily="34" charset="0"/>
              </a:rPr>
              <a:t>$4,000,000</a:t>
            </a:r>
          </a:p>
        </p:txBody>
      </p:sp>
      <p:pic>
        <p:nvPicPr>
          <p:cNvPr id="12" name="Picture 11" descr="A blue notebook with a person on it&#10;&#10;AI-generated content may be incorrect.">
            <a:extLst>
              <a:ext uri="{FF2B5EF4-FFF2-40B4-BE49-F238E27FC236}">
                <a16:creationId xmlns:a16="http://schemas.microsoft.com/office/drawing/2014/main" id="{A0DE3A54-EDFF-9BDF-9326-4ED6F26AF4CC}"/>
              </a:ext>
            </a:extLst>
          </p:cNvPr>
          <p:cNvPicPr>
            <a:picLocks noChangeAspect="1"/>
          </p:cNvPicPr>
          <p:nvPr/>
        </p:nvPicPr>
        <p:blipFill>
          <a:blip r:embed="rId4"/>
          <a:stretch>
            <a:fillRect/>
          </a:stretch>
        </p:blipFill>
        <p:spPr>
          <a:xfrm>
            <a:off x="931661" y="1697143"/>
            <a:ext cx="1747497" cy="1747497"/>
          </a:xfrm>
          <a:prstGeom prst="rect">
            <a:avLst/>
          </a:prstGeom>
        </p:spPr>
      </p:pic>
    </p:spTree>
    <p:extLst>
      <p:ext uri="{BB962C8B-B14F-4D97-AF65-F5344CB8AC3E}">
        <p14:creationId xmlns:p14="http://schemas.microsoft.com/office/powerpoint/2010/main" val="425866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EBE28-7A73-8F90-B89D-1E4A8F4ADBB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B64287C-D066-3E63-8C52-A935115AE333}"/>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122CADCA-92D7-CC30-16F2-83744EC3E701}"/>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A0C5C7CB-DC14-DCA9-6B86-F22C17CCC0F8}"/>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49</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5B73A458-5947-2B1B-68F5-3C0905359691}"/>
              </a:ext>
            </a:extLst>
          </p:cNvPr>
          <p:cNvPicPr>
            <a:picLocks noChangeAspect="1"/>
          </p:cNvPicPr>
          <p:nvPr/>
        </p:nvPicPr>
        <p:blipFill>
          <a:blip r:embed="rId3"/>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DFC23A9E-3C91-FA7A-3415-BB79F2B0E2F0}"/>
              </a:ext>
            </a:extLst>
          </p:cNvPr>
          <p:cNvSpPr txBox="1">
            <a:spLocks/>
          </p:cNvSpPr>
          <p:nvPr/>
        </p:nvSpPr>
        <p:spPr>
          <a:xfrm>
            <a:off x="4445198" y="0"/>
            <a:ext cx="4159786"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Borrowers</a:t>
            </a:r>
          </a:p>
          <a:p>
            <a:pPr marL="628650" lvl="1" indent="-285750" algn="l">
              <a:lnSpc>
                <a:spcPct val="100000"/>
              </a:lnSpc>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Non-Borrowers</a:t>
            </a:r>
          </a:p>
          <a:p>
            <a:pPr marL="628650" lvl="1" indent="-285750" algn="l">
              <a:lnSpc>
                <a:spcPct val="100000"/>
              </a:lnSpc>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Income and Credit</a:t>
            </a:r>
          </a:p>
          <a:p>
            <a:pPr marL="628650" lvl="1" indent="-285750" algn="l">
              <a:lnSpc>
                <a:spcPct val="100000"/>
              </a:lnSpc>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LESAs</a:t>
            </a:r>
          </a:p>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Counseling</a:t>
            </a:r>
          </a:p>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Property</a:t>
            </a:r>
          </a:p>
          <a:p>
            <a:pPr marL="628650" lvl="1" indent="-285750" algn="l">
              <a:lnSpc>
                <a:spcPct val="100000"/>
              </a:lnSpc>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Property Types</a:t>
            </a:r>
          </a:p>
          <a:p>
            <a:pPr marL="628650" lvl="1" indent="-285750" algn="l">
              <a:lnSpc>
                <a:spcPct val="100000"/>
              </a:lnSpc>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Appraisal guidelines</a:t>
            </a:r>
          </a:p>
          <a:p>
            <a:pPr marL="628650" lvl="1" indent="-285750" algn="l">
              <a:lnSpc>
                <a:spcPct val="100000"/>
              </a:lnSpc>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Repairs</a:t>
            </a:r>
          </a:p>
        </p:txBody>
      </p:sp>
      <p:sp>
        <p:nvSpPr>
          <p:cNvPr id="9" name="Content Placeholder 1">
            <a:extLst>
              <a:ext uri="{FF2B5EF4-FFF2-40B4-BE49-F238E27FC236}">
                <a16:creationId xmlns:a16="http://schemas.microsoft.com/office/drawing/2014/main" id="{2DC018FB-55B0-1310-6822-C65D5F8C5356}"/>
              </a:ext>
            </a:extLst>
          </p:cNvPr>
          <p:cNvSpPr txBox="1">
            <a:spLocks/>
          </p:cNvSpPr>
          <p:nvPr/>
        </p:nvSpPr>
        <p:spPr>
          <a:xfrm>
            <a:off x="447318" y="0"/>
            <a:ext cx="2509242"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2400" b="1" dirty="0">
                <a:solidFill>
                  <a:schemeClr val="bg1"/>
                </a:solidFill>
                <a:latin typeface="Arial Black" panose="020B0604020202020204" pitchFamily="34" charset="0"/>
                <a:cs typeface="Arial Black" panose="020B0604020202020204" pitchFamily="34" charset="0"/>
              </a:rPr>
              <a:t>AGENDA – PART II</a:t>
            </a:r>
            <a:endParaRPr lang="en-US" sz="1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3543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FA077-6030-77EF-9CC0-5B846A56557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8CB4547-2734-005B-2A00-45208EAE8D21}"/>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123A4041-65F0-A1AB-8940-40B7269BE01D}"/>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0EFF55E9-56E3-5234-B1B4-144354043E74}"/>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5</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F408F6A7-899D-3571-12D4-6BD6251110E4}"/>
              </a:ext>
            </a:extLst>
          </p:cNvPr>
          <p:cNvPicPr>
            <a:picLocks noChangeAspect="1"/>
          </p:cNvPicPr>
          <p:nvPr/>
        </p:nvPicPr>
        <p:blipFill>
          <a:blip r:embed="rId3"/>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05B6AF36-1FDF-3304-6C7C-076ABA7166C3}"/>
              </a:ext>
            </a:extLst>
          </p:cNvPr>
          <p:cNvSpPr txBox="1">
            <a:spLocks/>
          </p:cNvSpPr>
          <p:nvPr/>
        </p:nvSpPr>
        <p:spPr>
          <a:xfrm>
            <a:off x="4445198" y="0"/>
            <a:ext cx="4159786"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The Market and the Myths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Forward vs. Reverse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Reverse Mortgage Basics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Reverse Products</a:t>
            </a:r>
          </a:p>
        </p:txBody>
      </p:sp>
      <p:sp>
        <p:nvSpPr>
          <p:cNvPr id="12" name="Content Placeholder 5">
            <a:extLst>
              <a:ext uri="{FF2B5EF4-FFF2-40B4-BE49-F238E27FC236}">
                <a16:creationId xmlns:a16="http://schemas.microsoft.com/office/drawing/2014/main" id="{F31C0F7F-E1FF-9356-E8AD-91BE3A49B297}"/>
              </a:ext>
            </a:extLst>
          </p:cNvPr>
          <p:cNvSpPr txBox="1">
            <a:spLocks/>
          </p:cNvSpPr>
          <p:nvPr/>
        </p:nvSpPr>
        <p:spPr>
          <a:xfrm>
            <a:off x="419746" y="1053028"/>
            <a:ext cx="2820202" cy="3037441"/>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500"/>
              </a:spcBef>
            </a:pPr>
            <a:r>
              <a:rPr lang="en-US" sz="2400" b="1" dirty="0">
                <a:solidFill>
                  <a:srgbClr val="FFFCF3"/>
                </a:solidFill>
                <a:latin typeface="Arial Black" panose="020B0604020202020204" pitchFamily="34" charset="0"/>
                <a:cs typeface="Arial Black" panose="020B0604020202020204" pitchFamily="34" charset="0"/>
              </a:rPr>
              <a:t>AGENDA – PART I</a:t>
            </a:r>
            <a:endParaRPr lang="en-US" baseline="30000"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40341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74659-E319-2B78-867A-35EC8A1A11B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D2C911D-35E5-D1C5-988C-6CCBD16D1041}"/>
              </a:ext>
            </a:extLst>
          </p:cNvPr>
          <p:cNvPicPr>
            <a:picLocks noChangeAspect="1"/>
          </p:cNvPicPr>
          <p:nvPr/>
        </p:nvPicPr>
        <p:blipFill>
          <a:blip r:embed="rId2"/>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C1F87474-3BBD-7341-58EF-97F7844E598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11E29129-8462-C734-3732-3FB5087E6117}"/>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50</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EF882047-C6CE-2EFB-D0B4-5A14658CF12F}"/>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601551E5-7E8F-5D9D-7962-03CCFED93B39}"/>
              </a:ext>
            </a:extLst>
          </p:cNvPr>
          <p:cNvSpPr txBox="1"/>
          <p:nvPr/>
        </p:nvSpPr>
        <p:spPr>
          <a:xfrm>
            <a:off x="174391" y="9564"/>
            <a:ext cx="8795218" cy="5124372"/>
          </a:xfrm>
          <a:prstGeom prst="rect">
            <a:avLst/>
          </a:prstGeom>
          <a:noFill/>
          <a:ln>
            <a:noFill/>
          </a:ln>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BORROWERS, NON-BORROWERS, AND POAS</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27619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589D8-72FB-5E18-C630-4BF4E2055AC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4A59497-8777-2C5F-FA65-A6F4912BAD3B}"/>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C50FB778-BE3E-E851-7782-04D64E6318F7}"/>
              </a:ext>
            </a:extLst>
          </p:cNvPr>
          <p:cNvSpPr txBox="1">
            <a:spLocks/>
          </p:cNvSpPr>
          <p:nvPr/>
        </p:nvSpPr>
        <p:spPr>
          <a:xfrm>
            <a:off x="486450" y="0"/>
            <a:ext cx="8397667"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Borrowers</a:t>
            </a: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To be a HECM borrower, you must be 62.</a:t>
            </a:r>
          </a:p>
          <a:p>
            <a:pPr marL="628650" lvl="1" indent="-285750" algn="l">
              <a:lnSpc>
                <a:spcPct val="100000"/>
              </a:lnSpc>
              <a:spcBef>
                <a:spcPts val="500"/>
              </a:spcBef>
              <a:buFont typeface="Arial" panose="020B0604020202020204" pitchFamily="34" charset="0"/>
              <a:buChar char="•"/>
            </a:pPr>
            <a:r>
              <a:rPr lang="en-US" sz="1600" dirty="0" err="1">
                <a:solidFill>
                  <a:srgbClr val="343433"/>
                </a:solidFill>
                <a:latin typeface="Arial" panose="020B0604020202020204" pitchFamily="34" charset="0"/>
                <a:cs typeface="Arial" panose="020B0604020202020204" pitchFamily="34" charset="0"/>
              </a:rPr>
              <a:t>SecureEquity</a:t>
            </a:r>
            <a:r>
              <a:rPr lang="en-US" sz="1600" baseline="30000" dirty="0">
                <a:solidFill>
                  <a:srgbClr val="343433"/>
                </a:solidFill>
                <a:latin typeface="Arial" panose="020B0604020202020204" pitchFamily="34" charset="0"/>
                <a:cs typeface="Arial" panose="020B0604020202020204" pitchFamily="34" charset="0"/>
              </a:rPr>
              <a:t>®</a:t>
            </a:r>
            <a:r>
              <a:rPr lang="en-US" sz="1600" dirty="0">
                <a:solidFill>
                  <a:srgbClr val="343433"/>
                </a:solidFill>
                <a:latin typeface="Arial" panose="020B0604020202020204" pitchFamily="34" charset="0"/>
                <a:cs typeface="Arial" panose="020B0604020202020204" pitchFamily="34" charset="0"/>
              </a:rPr>
              <a:t> allows 55-year-old borrowers in most states. </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Principal Limit determined by age of youngest borrower or eligible NBS (HECM only).</a:t>
            </a:r>
          </a:p>
          <a:p>
            <a:pPr marL="628650" lvl="1"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Older borrowers get a higher percentage of their home’s value.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Non-borrowing spouses can be as young as 18. </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NBS’ can remain on title but are not borrowers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The birthday rule allows for more proceeds when their birthday is within 6 months of Closing.</a:t>
            </a:r>
          </a:p>
        </p:txBody>
      </p:sp>
    </p:spTree>
    <p:extLst>
      <p:ext uri="{BB962C8B-B14F-4D97-AF65-F5344CB8AC3E}">
        <p14:creationId xmlns:p14="http://schemas.microsoft.com/office/powerpoint/2010/main" val="15099419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0FDE5-BA0E-8A08-C3E5-CF9B897C1B4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218015C-D4EB-33CF-29CF-21A9222A0C86}"/>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39D3AB2D-057B-A074-F2F6-BCF75582D1BD}"/>
              </a:ext>
            </a:extLst>
          </p:cNvPr>
          <p:cNvSpPr txBox="1">
            <a:spLocks/>
          </p:cNvSpPr>
          <p:nvPr/>
        </p:nvSpPr>
        <p:spPr>
          <a:xfrm>
            <a:off x="486450" y="0"/>
            <a:ext cx="8397667"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Borrower Protections</a:t>
            </a: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Reverse mortgages are non-recourse loans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Mandated counseling</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No prepayment penalty</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Pre-counseling, application and closing disclosures. As well as required redisclosing</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Fixed rates or interest rate caps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Origination fee caps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Protection for Non-Borrowing Spouses (HECMs)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Analysis of capacity and willingness to ensure sustainability</a:t>
            </a:r>
          </a:p>
        </p:txBody>
      </p:sp>
    </p:spTree>
    <p:extLst>
      <p:ext uri="{BB962C8B-B14F-4D97-AF65-F5344CB8AC3E}">
        <p14:creationId xmlns:p14="http://schemas.microsoft.com/office/powerpoint/2010/main" val="23457872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1B35F-D7B1-6377-059D-D1AC9B33B2C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11841D6-EE50-A23E-A213-ACF05DC4F948}"/>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903C963A-CB8C-197A-A155-A54179FDBFD9}"/>
              </a:ext>
            </a:extLst>
          </p:cNvPr>
          <p:cNvSpPr txBox="1">
            <a:spLocks/>
          </p:cNvSpPr>
          <p:nvPr/>
        </p:nvSpPr>
        <p:spPr>
          <a:xfrm>
            <a:off x="486450" y="1"/>
            <a:ext cx="8397667" cy="2285815"/>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Types of Non-Borrowers</a:t>
            </a: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All borrowers, Non-Borrowing Spouse and non-borrowing owners must attend counseling, including those who are being removed from title at Closing.</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Non-Borrowing resident’s residual income can be used to reduce family size when needed.</a:t>
            </a:r>
          </a:p>
        </p:txBody>
      </p:sp>
      <p:graphicFrame>
        <p:nvGraphicFramePr>
          <p:cNvPr id="3" name="Table 2">
            <a:extLst>
              <a:ext uri="{FF2B5EF4-FFF2-40B4-BE49-F238E27FC236}">
                <a16:creationId xmlns:a16="http://schemas.microsoft.com/office/drawing/2014/main" id="{7B072475-793F-7A52-241A-78F44E9BA5A2}"/>
              </a:ext>
            </a:extLst>
          </p:cNvPr>
          <p:cNvGraphicFramePr>
            <a:graphicFrameLocks noGrp="1"/>
          </p:cNvGraphicFramePr>
          <p:nvPr>
            <p:extLst>
              <p:ext uri="{D42A27DB-BD31-4B8C-83A1-F6EECF244321}">
                <p14:modId xmlns:p14="http://schemas.microsoft.com/office/powerpoint/2010/main" val="3888332791"/>
              </p:ext>
            </p:extLst>
          </p:nvPr>
        </p:nvGraphicFramePr>
        <p:xfrm>
          <a:off x="852178" y="2285816"/>
          <a:ext cx="7439644" cy="2034087"/>
        </p:xfrm>
        <a:graphic>
          <a:graphicData uri="http://schemas.openxmlformats.org/drawingml/2006/table">
            <a:tbl>
              <a:tblPr firstRow="1" firstCol="1" bandRow="1"/>
              <a:tblGrid>
                <a:gridCol w="2306885">
                  <a:extLst>
                    <a:ext uri="{9D8B030D-6E8A-4147-A177-3AD203B41FA5}">
                      <a16:colId xmlns:a16="http://schemas.microsoft.com/office/drawing/2014/main" val="338434683"/>
                    </a:ext>
                  </a:extLst>
                </a:gridCol>
                <a:gridCol w="1553594">
                  <a:extLst>
                    <a:ext uri="{9D8B030D-6E8A-4147-A177-3AD203B41FA5}">
                      <a16:colId xmlns:a16="http://schemas.microsoft.com/office/drawing/2014/main" val="432815324"/>
                    </a:ext>
                  </a:extLst>
                </a:gridCol>
                <a:gridCol w="1130780">
                  <a:extLst>
                    <a:ext uri="{9D8B030D-6E8A-4147-A177-3AD203B41FA5}">
                      <a16:colId xmlns:a16="http://schemas.microsoft.com/office/drawing/2014/main" val="183328579"/>
                    </a:ext>
                  </a:extLst>
                </a:gridCol>
                <a:gridCol w="1219276">
                  <a:extLst>
                    <a:ext uri="{9D8B030D-6E8A-4147-A177-3AD203B41FA5}">
                      <a16:colId xmlns:a16="http://schemas.microsoft.com/office/drawing/2014/main" val="1782941297"/>
                    </a:ext>
                  </a:extLst>
                </a:gridCol>
                <a:gridCol w="1229109">
                  <a:extLst>
                    <a:ext uri="{9D8B030D-6E8A-4147-A177-3AD203B41FA5}">
                      <a16:colId xmlns:a16="http://schemas.microsoft.com/office/drawing/2014/main" val="1810943776"/>
                    </a:ext>
                  </a:extLst>
                </a:gridCol>
              </a:tblGrid>
              <a:tr h="532589">
                <a:tc>
                  <a:txBody>
                    <a:bodyPr/>
                    <a:lstStyle/>
                    <a:p>
                      <a:pPr marL="0" marR="0">
                        <a:spcBef>
                          <a:spcPts val="0"/>
                        </a:spcBef>
                        <a:spcAft>
                          <a:spcPts val="0"/>
                        </a:spcAft>
                      </a:pPr>
                      <a:r>
                        <a:rPr lang="en-US" sz="1500" dirty="0">
                          <a:effectLst/>
                          <a:latin typeface="Arial" panose="020B0604020202020204" pitchFamily="34" charset="0"/>
                          <a:ea typeface="Calibri" panose="020F0502020204030204" pitchFamily="34" charset="0"/>
                          <a:cs typeface="Arial" panose="020B0604020202020204" pitchFamily="34" charset="0"/>
                        </a:rPr>
                        <a:t> </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5993"/>
                    </a:solidFill>
                  </a:tcPr>
                </a:tc>
                <a:tc>
                  <a:txBody>
                    <a:bodyPr/>
                    <a:lstStyle/>
                    <a:p>
                      <a:pPr marL="0" marR="0" algn="ctr">
                        <a:spcBef>
                          <a:spcPts val="0"/>
                        </a:spcBef>
                        <a:spcAft>
                          <a:spcPts val="0"/>
                        </a:spcAft>
                      </a:pPr>
                      <a:r>
                        <a:rPr lang="en-US" sz="13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Resides in the Subject Property</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5993"/>
                    </a:solidFill>
                  </a:tcPr>
                </a:tc>
                <a:tc>
                  <a:txBody>
                    <a:bodyPr/>
                    <a:lstStyle/>
                    <a:p>
                      <a:pPr marL="0" marR="0" algn="ctr">
                        <a:spcBef>
                          <a:spcPts val="0"/>
                        </a:spcBef>
                        <a:spcAft>
                          <a:spcPts val="0"/>
                        </a:spcAft>
                      </a:pPr>
                      <a:r>
                        <a:rPr lang="en-US" sz="13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On Title</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5993"/>
                    </a:solidFill>
                  </a:tcPr>
                </a:tc>
                <a:tc>
                  <a:txBody>
                    <a:bodyPr/>
                    <a:lstStyle/>
                    <a:p>
                      <a:pPr marL="0" marR="0" algn="ctr">
                        <a:spcBef>
                          <a:spcPts val="0"/>
                        </a:spcBef>
                        <a:spcAft>
                          <a:spcPts val="0"/>
                        </a:spcAft>
                      </a:pPr>
                      <a:r>
                        <a:rPr lang="en-US" sz="13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Counseling Required</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5993"/>
                    </a:solidFill>
                  </a:tcPr>
                </a:tc>
                <a:tc>
                  <a:txBody>
                    <a:bodyPr/>
                    <a:lstStyle/>
                    <a:p>
                      <a:pPr marL="0" marR="0" algn="ctr">
                        <a:spcBef>
                          <a:spcPts val="0"/>
                        </a:spcBef>
                        <a:spcAft>
                          <a:spcPts val="0"/>
                        </a:spcAft>
                      </a:pPr>
                      <a:r>
                        <a:rPr lang="en-US" sz="13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Disclosures Required</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5993"/>
                    </a:solidFill>
                  </a:tcPr>
                </a:tc>
                <a:extLst>
                  <a:ext uri="{0D108BD9-81ED-4DB2-BD59-A6C34878D82A}">
                    <a16:rowId xmlns:a16="http://schemas.microsoft.com/office/drawing/2014/main" val="2602090929"/>
                  </a:ext>
                </a:extLst>
              </a:tr>
              <a:tr h="256688">
                <a:tc>
                  <a:txBody>
                    <a:bodyPr/>
                    <a:lstStyle/>
                    <a:p>
                      <a:pPr marL="0" marR="0" algn="l">
                        <a:spcBef>
                          <a:spcPts val="0"/>
                        </a:spcBef>
                        <a:spcAft>
                          <a:spcPts val="0"/>
                        </a:spcAft>
                      </a:pPr>
                      <a:r>
                        <a:rPr lang="en-US" sz="1200" b="1" dirty="0">
                          <a:solidFill>
                            <a:srgbClr val="343433"/>
                          </a:solidFill>
                          <a:effectLst/>
                          <a:latin typeface="Arial" panose="020B0604020202020204" pitchFamily="34" charset="0"/>
                          <a:ea typeface="Calibri" panose="020F0502020204030204" pitchFamily="34" charset="0"/>
                          <a:cs typeface="Arial" panose="020B0604020202020204" pitchFamily="34" charset="0"/>
                        </a:rPr>
                        <a:t>NB/Spouse</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Yes/No*</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No</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extLst>
                  <a:ext uri="{0D108BD9-81ED-4DB2-BD59-A6C34878D82A}">
                    <a16:rowId xmlns:a16="http://schemas.microsoft.com/office/drawing/2014/main" val="192074214"/>
                  </a:ext>
                </a:extLst>
              </a:tr>
              <a:tr h="237066">
                <a:tc>
                  <a:txBody>
                    <a:bodyPr/>
                    <a:lstStyle/>
                    <a:p>
                      <a:pPr marL="0" marR="0" algn="l">
                        <a:spcBef>
                          <a:spcPts val="0"/>
                        </a:spcBef>
                        <a:spcAft>
                          <a:spcPts val="0"/>
                        </a:spcAft>
                      </a:pPr>
                      <a:r>
                        <a:rPr lang="en-US" sz="1200" b="1" dirty="0">
                          <a:solidFill>
                            <a:srgbClr val="343433"/>
                          </a:solidFill>
                          <a:effectLst/>
                          <a:latin typeface="Arial" panose="020B0604020202020204" pitchFamily="34" charset="0"/>
                          <a:ea typeface="Calibri" panose="020F0502020204030204" pitchFamily="34" charset="0"/>
                          <a:cs typeface="Arial" panose="020B0604020202020204" pitchFamily="34" charset="0"/>
                        </a:rPr>
                        <a:t>NB Owner/Spouse</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1"/>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Yes/No*</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1"/>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1"/>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1"/>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1"/>
                    </a:solidFill>
                  </a:tcPr>
                </a:tc>
                <a:extLst>
                  <a:ext uri="{0D108BD9-81ED-4DB2-BD59-A6C34878D82A}">
                    <a16:rowId xmlns:a16="http://schemas.microsoft.com/office/drawing/2014/main" val="642606975"/>
                  </a:ext>
                </a:extLst>
              </a:tr>
              <a:tr h="250614">
                <a:tc>
                  <a:txBody>
                    <a:bodyPr/>
                    <a:lstStyle/>
                    <a:p>
                      <a:pPr marL="0" marR="0" algn="l">
                        <a:spcBef>
                          <a:spcPts val="0"/>
                        </a:spcBef>
                        <a:spcAft>
                          <a:spcPts val="0"/>
                        </a:spcAft>
                      </a:pPr>
                      <a:r>
                        <a:rPr lang="en-US" sz="1200" b="1" dirty="0">
                          <a:solidFill>
                            <a:srgbClr val="343433"/>
                          </a:solidFill>
                          <a:effectLst/>
                          <a:latin typeface="Arial" panose="020B0604020202020204" pitchFamily="34" charset="0"/>
                          <a:ea typeface="Calibri" panose="020F0502020204030204" pitchFamily="34" charset="0"/>
                          <a:cs typeface="Arial" panose="020B0604020202020204" pitchFamily="34" charset="0"/>
                        </a:rPr>
                        <a:t>NB Household Member</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No</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tc>
                  <a:txBody>
                    <a:bodyPr/>
                    <a:lstStyle/>
                    <a:p>
                      <a:pPr marL="0" marR="0" algn="ctr">
                        <a:spcBef>
                          <a:spcPts val="0"/>
                        </a:spcBef>
                        <a:spcAft>
                          <a:spcPts val="0"/>
                        </a:spcAft>
                      </a:pPr>
                      <a:r>
                        <a:rPr lang="en-US" sz="1300" kern="1200" dirty="0">
                          <a:solidFill>
                            <a:srgbClr val="343433"/>
                          </a:solidFill>
                          <a:effectLst/>
                          <a:latin typeface="Arial" panose="020B0604020202020204" pitchFamily="34" charset="0"/>
                          <a:ea typeface="Calibri" panose="020F0502020204030204" pitchFamily="34" charset="0"/>
                          <a:cs typeface="Arial" panose="020B0604020202020204" pitchFamily="34" charset="0"/>
                        </a:rPr>
                        <a:t>No</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No</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extLst>
                  <a:ext uri="{0D108BD9-81ED-4DB2-BD59-A6C34878D82A}">
                    <a16:rowId xmlns:a16="http://schemas.microsoft.com/office/drawing/2014/main" val="46923655"/>
                  </a:ext>
                </a:extLst>
              </a:tr>
              <a:tr h="264160">
                <a:tc>
                  <a:txBody>
                    <a:bodyPr/>
                    <a:lstStyle/>
                    <a:p>
                      <a:pPr marL="0" marR="0" algn="l">
                        <a:spcBef>
                          <a:spcPts val="0"/>
                        </a:spcBef>
                        <a:spcAft>
                          <a:spcPts val="0"/>
                        </a:spcAft>
                      </a:pPr>
                      <a:r>
                        <a:rPr lang="en-US" sz="1200" b="1" dirty="0">
                          <a:solidFill>
                            <a:srgbClr val="343433"/>
                          </a:solidFill>
                          <a:effectLst/>
                          <a:latin typeface="Arial" panose="020B0604020202020204" pitchFamily="34" charset="0"/>
                          <a:ea typeface="Calibri" panose="020F0502020204030204" pitchFamily="34" charset="0"/>
                          <a:cs typeface="Arial" panose="020B0604020202020204" pitchFamily="34" charset="0"/>
                        </a:rPr>
                        <a:t>NB Household Member/Owner</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1"/>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1"/>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1"/>
                    </a:solidFill>
                  </a:tcPr>
                </a:tc>
                <a:tc>
                  <a:txBody>
                    <a:bodyPr/>
                    <a:lstStyle/>
                    <a:p>
                      <a:pPr marL="0" marR="0" algn="ctr">
                        <a:spcBef>
                          <a:spcPts val="0"/>
                        </a:spcBef>
                        <a:spcAft>
                          <a:spcPts val="0"/>
                        </a:spcAft>
                      </a:pPr>
                      <a:r>
                        <a:rPr lang="en-US" sz="1300" kern="12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1"/>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1"/>
                    </a:solidFill>
                  </a:tcPr>
                </a:tc>
                <a:extLst>
                  <a:ext uri="{0D108BD9-81ED-4DB2-BD59-A6C34878D82A}">
                    <a16:rowId xmlns:a16="http://schemas.microsoft.com/office/drawing/2014/main" val="963206292"/>
                  </a:ext>
                </a:extLst>
              </a:tr>
              <a:tr h="209973">
                <a:tc>
                  <a:txBody>
                    <a:bodyPr/>
                    <a:lstStyle/>
                    <a:p>
                      <a:pPr marL="0" marR="0" algn="l">
                        <a:spcBef>
                          <a:spcPts val="0"/>
                        </a:spcBef>
                        <a:spcAft>
                          <a:spcPts val="0"/>
                        </a:spcAft>
                      </a:pPr>
                      <a:r>
                        <a:rPr lang="en-US" sz="1200" b="1" dirty="0">
                          <a:solidFill>
                            <a:srgbClr val="343433"/>
                          </a:solidFill>
                          <a:effectLst/>
                          <a:latin typeface="Arial" panose="020B0604020202020204" pitchFamily="34" charset="0"/>
                          <a:ea typeface="Calibri" panose="020F0502020204030204" pitchFamily="34" charset="0"/>
                          <a:cs typeface="Arial" panose="020B0604020202020204" pitchFamily="34" charset="0"/>
                        </a:rPr>
                        <a:t>NB Owner</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No</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tc>
                  <a:txBody>
                    <a:bodyPr/>
                    <a:lstStyle/>
                    <a:p>
                      <a:pPr marL="0" marR="0" algn="ctr">
                        <a:spcBef>
                          <a:spcPts val="0"/>
                        </a:spcBef>
                        <a:spcAft>
                          <a:spcPts val="0"/>
                        </a:spcAft>
                      </a:pPr>
                      <a:r>
                        <a:rPr lang="en-US" sz="1300" kern="12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tc>
                  <a:txBody>
                    <a:bodyPr/>
                    <a:lstStyle/>
                    <a:p>
                      <a:pPr marL="0" marR="0" algn="ctr">
                        <a:spcBef>
                          <a:spcPts val="0"/>
                        </a:spcBef>
                        <a:spcAft>
                          <a:spcPts val="0"/>
                        </a:spcAft>
                      </a:pPr>
                      <a:r>
                        <a:rPr lang="en-US" sz="1300" dirty="0">
                          <a:solidFill>
                            <a:srgbClr val="343433"/>
                          </a:solidFill>
                          <a:effectLst/>
                          <a:latin typeface="Arial" panose="020B0604020202020204" pitchFamily="34" charset="0"/>
                          <a:ea typeface="Calibri" panose="020F0502020204030204" pitchFamily="34" charset="0"/>
                          <a:cs typeface="Arial" panose="020B0604020202020204" pitchFamily="34" charset="0"/>
                        </a:rPr>
                        <a:t>Yes</a:t>
                      </a:r>
                    </a:p>
                  </a:txBody>
                  <a:tcPr marL="55310" marR="553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FDE"/>
                    </a:solidFill>
                  </a:tcPr>
                </a:tc>
                <a:extLst>
                  <a:ext uri="{0D108BD9-81ED-4DB2-BD59-A6C34878D82A}">
                    <a16:rowId xmlns:a16="http://schemas.microsoft.com/office/drawing/2014/main" val="2261051052"/>
                  </a:ext>
                </a:extLst>
              </a:tr>
              <a:tr h="282997">
                <a:tc gridSpan="5">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rgbClr val="343433"/>
                          </a:solidFill>
                          <a:effectLst/>
                          <a:latin typeface="Arial" panose="020B0604020202020204" pitchFamily="34" charset="0"/>
                          <a:ea typeface="+mn-ea"/>
                          <a:cs typeface="Arial" panose="020B0604020202020204" pitchFamily="34" charset="0"/>
                        </a:rPr>
                        <a:t>*Non-borrowing/Common-law spouses who do not live in the home are ineligible for a deferral period.</a:t>
                      </a:r>
                      <a:endParaRPr lang="en-US" sz="120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marL="73747" marR="737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1"/>
                    </a:solidFill>
                  </a:tcPr>
                </a:tc>
                <a:tc hMerge="1">
                  <a:txBody>
                    <a:bodyPr/>
                    <a:lstStyle/>
                    <a:p>
                      <a:pPr marL="0" marR="0">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spcBef>
                          <a:spcPts val="0"/>
                        </a:spcBef>
                        <a:spcAft>
                          <a:spcPts val="0"/>
                        </a:spcAft>
                      </a:pPr>
                      <a:endParaRPr lang="en-US" sz="24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797261"/>
                  </a:ext>
                </a:extLst>
              </a:tr>
            </a:tbl>
          </a:graphicData>
        </a:graphic>
      </p:graphicFrame>
    </p:spTree>
    <p:extLst>
      <p:ext uri="{BB962C8B-B14F-4D97-AF65-F5344CB8AC3E}">
        <p14:creationId xmlns:p14="http://schemas.microsoft.com/office/powerpoint/2010/main" val="13776936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DC185-CE3B-5334-5842-CB87666583B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73FCBA9-BFBE-594E-9D45-9AF0A569A0C5}"/>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D0622AC4-B90B-9C62-72F3-D9406CB74EED}"/>
              </a:ext>
            </a:extLst>
          </p:cNvPr>
          <p:cNvSpPr txBox="1">
            <a:spLocks/>
          </p:cNvSpPr>
          <p:nvPr/>
        </p:nvSpPr>
        <p:spPr>
          <a:xfrm>
            <a:off x="486451" y="0"/>
            <a:ext cx="4904084"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Non-Borrowing Spouses (NBS) – HECMs </a:t>
            </a: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PL factors are determined by the age of the youngest borrower or eligible NBS.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Ineligible spouses must show they do not live in the subject property.</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All NBSs must have a verified SS# and birthdate.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Legally separated spouses are considered married</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Only ineligible NBSs are permitted in Texas. </a:t>
            </a:r>
          </a:p>
        </p:txBody>
      </p:sp>
      <p:graphicFrame>
        <p:nvGraphicFramePr>
          <p:cNvPr id="8" name="Diagram 7">
            <a:extLst>
              <a:ext uri="{FF2B5EF4-FFF2-40B4-BE49-F238E27FC236}">
                <a16:creationId xmlns:a16="http://schemas.microsoft.com/office/drawing/2014/main" id="{0784390D-CF21-DF60-2151-F5A0AEB11786}"/>
              </a:ext>
            </a:extLst>
          </p:cNvPr>
          <p:cNvGraphicFramePr/>
          <p:nvPr>
            <p:extLst>
              <p:ext uri="{D42A27DB-BD31-4B8C-83A1-F6EECF244321}">
                <p14:modId xmlns:p14="http://schemas.microsoft.com/office/powerpoint/2010/main" val="706082938"/>
              </p:ext>
            </p:extLst>
          </p:nvPr>
        </p:nvGraphicFramePr>
        <p:xfrm>
          <a:off x="4793645" y="360205"/>
          <a:ext cx="4572000" cy="3931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971808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B9C5B-5947-9827-D45A-18FF45F8E0E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2244262-55D0-8ADE-7D6A-D678B5DB197D}"/>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31F047F4-EA9A-B360-2871-2AB5CF4B6424}"/>
              </a:ext>
            </a:extLst>
          </p:cNvPr>
          <p:cNvSpPr txBox="1">
            <a:spLocks/>
          </p:cNvSpPr>
          <p:nvPr/>
        </p:nvSpPr>
        <p:spPr>
          <a:xfrm>
            <a:off x="486450" y="0"/>
            <a:ext cx="8397667"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NBS – Deferral Period (HECMs only)</a:t>
            </a: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The deferral period applies upon death, or due to the borrower residing in a health care facility for more than 12 consecutive months. This “defers” the due and payable event. </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Only eligible (protected) non-borrowing spouses can stay in the home when this occurs. </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Borrowers with estranged spouses that do not occupy the property as their primary residence do not qualify for the deferral period.</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All NBS will be required to complete an annual occupancy certification during the deferral period.</a:t>
            </a:r>
          </a:p>
        </p:txBody>
      </p:sp>
    </p:spTree>
    <p:extLst>
      <p:ext uri="{BB962C8B-B14F-4D97-AF65-F5344CB8AC3E}">
        <p14:creationId xmlns:p14="http://schemas.microsoft.com/office/powerpoint/2010/main" val="18184766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A6699-BA2F-C1F9-9B25-1D3EF72ECDD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0F1D5F3-2933-73E1-5379-B4FAB7BE8CCD}"/>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E69DBC95-0EFB-87CB-DA09-836AAD81B24A}"/>
              </a:ext>
            </a:extLst>
          </p:cNvPr>
          <p:cNvSpPr txBox="1">
            <a:spLocks/>
          </p:cNvSpPr>
          <p:nvPr/>
        </p:nvSpPr>
        <p:spPr>
          <a:xfrm>
            <a:off x="486450" y="0"/>
            <a:ext cx="8397667"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NBS – Responsibilities During Deferral (HECMs only)</a:t>
            </a:r>
          </a:p>
          <a:p>
            <a:pPr marL="285750" indent="-285750" algn="l">
              <a:lnSpc>
                <a:spcPct val="100000"/>
              </a:lnSpc>
              <a:spcBef>
                <a:spcPts val="2000"/>
              </a:spcBef>
              <a:buFont typeface="Arial" panose="020B0604020202020204" pitchFamily="34" charset="0"/>
              <a:buChar char="•"/>
            </a:pPr>
            <a:r>
              <a:rPr lang="en-US" dirty="0">
                <a:latin typeface="Arial" panose="020B0604020202020204" pitchFamily="34" charset="0"/>
                <a:cs typeface="Arial" panose="020B0604020202020204" pitchFamily="34" charset="0"/>
              </a:rPr>
              <a:t>NBS must ensure all obligations of the HECM borrower continue to be satisfied:</a:t>
            </a:r>
          </a:p>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Payment of taxes and insurance</a:t>
            </a:r>
          </a:p>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Maintenance of the property</a:t>
            </a:r>
          </a:p>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Occupancy</a:t>
            </a:r>
          </a:p>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No payments* will be made to the NBS during the deferral period:</a:t>
            </a:r>
          </a:p>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Tenure/term payments</a:t>
            </a:r>
          </a:p>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LOC draws</a:t>
            </a:r>
          </a:p>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LESA payments</a:t>
            </a:r>
          </a:p>
          <a:p>
            <a:pPr algn="l">
              <a:lnSpc>
                <a:spcPct val="100000"/>
              </a:lnSpc>
              <a:spcBef>
                <a:spcPts val="2000"/>
              </a:spcBef>
            </a:pPr>
            <a:r>
              <a:rPr lang="en-US" sz="1200" dirty="0">
                <a:latin typeface="Arial Narrow" panose="020B0604020202020204" pitchFamily="34" charset="0"/>
                <a:cs typeface="Arial Narrow" panose="020B0604020202020204" pitchFamily="34" charset="0"/>
              </a:rPr>
              <a:t>*Only payments from repair set asides can be made</a:t>
            </a:r>
          </a:p>
        </p:txBody>
      </p:sp>
    </p:spTree>
    <p:extLst>
      <p:ext uri="{BB962C8B-B14F-4D97-AF65-F5344CB8AC3E}">
        <p14:creationId xmlns:p14="http://schemas.microsoft.com/office/powerpoint/2010/main" val="1226947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044D8-10B0-0CAF-7980-248C7EF624AD}"/>
            </a:ext>
          </a:extLst>
        </p:cNvPr>
        <p:cNvGrpSpPr/>
        <p:nvPr/>
      </p:nvGrpSpPr>
      <p:grpSpPr>
        <a:xfrm>
          <a:off x="0" y="0"/>
          <a:ext cx="0" cy="0"/>
          <a:chOff x="0" y="0"/>
          <a:chExt cx="0" cy="0"/>
        </a:xfrm>
      </p:grpSpPr>
      <p:pic>
        <p:nvPicPr>
          <p:cNvPr id="6" name="Picture 5" descr="A person and person walking together&#10;&#10;AI-generated content may be incorrect.">
            <a:extLst>
              <a:ext uri="{FF2B5EF4-FFF2-40B4-BE49-F238E27FC236}">
                <a16:creationId xmlns:a16="http://schemas.microsoft.com/office/drawing/2014/main" id="{F78924A7-03B7-EF19-2A6E-C5B805CEA62F}"/>
              </a:ext>
            </a:extLst>
          </p:cNvPr>
          <p:cNvPicPr>
            <a:picLocks noChangeAspect="1"/>
          </p:cNvPicPr>
          <p:nvPr/>
        </p:nvPicPr>
        <p:blipFill>
          <a:blip r:embed="rId3"/>
          <a:srcRect l="3271" t="2095" r="2922"/>
          <a:stretch>
            <a:fillRect/>
          </a:stretch>
        </p:blipFill>
        <p:spPr>
          <a:xfrm>
            <a:off x="0" y="0"/>
            <a:ext cx="3458440" cy="5143500"/>
          </a:xfrm>
          <a:prstGeom prst="rect">
            <a:avLst/>
          </a:prstGeom>
        </p:spPr>
      </p:pic>
      <p:sp>
        <p:nvSpPr>
          <p:cNvPr id="4" name="Rectangle 3">
            <a:extLst>
              <a:ext uri="{FF2B5EF4-FFF2-40B4-BE49-F238E27FC236}">
                <a16:creationId xmlns:a16="http://schemas.microsoft.com/office/drawing/2014/main" id="{58B1B122-EAD5-AA6A-E1A0-4D2955EBF116}"/>
              </a:ext>
            </a:extLst>
          </p:cNvPr>
          <p:cNvSpPr/>
          <p:nvPr/>
        </p:nvSpPr>
        <p:spPr>
          <a:xfrm>
            <a:off x="6827520" y="4185920"/>
            <a:ext cx="2082800" cy="9575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5">
            <a:extLst>
              <a:ext uri="{FF2B5EF4-FFF2-40B4-BE49-F238E27FC236}">
                <a16:creationId xmlns:a16="http://schemas.microsoft.com/office/drawing/2014/main" id="{D7F96716-FBD4-EA65-BCFB-172681F64444}"/>
              </a:ext>
            </a:extLst>
          </p:cNvPr>
          <p:cNvSpPr txBox="1">
            <a:spLocks/>
          </p:cNvSpPr>
          <p:nvPr/>
        </p:nvSpPr>
        <p:spPr>
          <a:xfrm>
            <a:off x="3713260" y="0"/>
            <a:ext cx="5170857"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err="1">
                <a:solidFill>
                  <a:srgbClr val="0E5993"/>
                </a:solidFill>
                <a:latin typeface="Arial Black" panose="020B0604020202020204" pitchFamily="34" charset="0"/>
                <a:cs typeface="Arial Black" panose="020B0604020202020204" pitchFamily="34" charset="0"/>
              </a:rPr>
              <a:t>SecureEquity</a:t>
            </a:r>
            <a:r>
              <a:rPr lang="en-US" sz="2400" b="1" baseline="30000" dirty="0">
                <a:solidFill>
                  <a:srgbClr val="0E5993"/>
                </a:solidFill>
                <a:latin typeface="Arial Black" panose="020B0604020202020204" pitchFamily="34" charset="0"/>
                <a:cs typeface="Arial Black" panose="020B0604020202020204" pitchFamily="34" charset="0"/>
              </a:rPr>
              <a:t>®</a:t>
            </a:r>
            <a:r>
              <a:rPr lang="en-US" sz="2400" b="1" dirty="0">
                <a:solidFill>
                  <a:srgbClr val="0E5993"/>
                </a:solidFill>
                <a:latin typeface="Arial Black" panose="020B0604020202020204" pitchFamily="34" charset="0"/>
                <a:cs typeface="Arial Black" panose="020B0604020202020204" pitchFamily="34" charset="0"/>
              </a:rPr>
              <a:t> (SEQ) NBS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Non-Borrowing Spouses are allowed on SEQ loans. </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No Deferral Period</a:t>
            </a:r>
          </a:p>
          <a:p>
            <a:pPr marL="628650" lvl="1"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No eligible or ineligible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No effect on Principal Limit</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Allowed to reside in the home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Can stay on Title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NBSs who stay on Title must receive SEQ counseling. </a:t>
            </a:r>
          </a:p>
          <a:p>
            <a:pPr marL="628650" lvl="1"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If not staying on Title, competitors certs are allowed</a:t>
            </a:r>
          </a:p>
          <a:p>
            <a:pPr marL="628650" lvl="1"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HECM Certs never allowed with NBSs</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Attorney review in Community Property States</a:t>
            </a:r>
          </a:p>
          <a:p>
            <a:pPr marL="628650" lvl="1"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No videotaping or transcripts required</a:t>
            </a:r>
          </a:p>
        </p:txBody>
      </p:sp>
      <p:pic>
        <p:nvPicPr>
          <p:cNvPr id="3" name="Picture 2">
            <a:extLst>
              <a:ext uri="{FF2B5EF4-FFF2-40B4-BE49-F238E27FC236}">
                <a16:creationId xmlns:a16="http://schemas.microsoft.com/office/drawing/2014/main" id="{DDC36C92-120F-B449-6E6F-B775D672453D}"/>
              </a:ext>
            </a:extLst>
          </p:cNvPr>
          <p:cNvPicPr>
            <a:picLocks noChangeAspect="1"/>
          </p:cNvPicPr>
          <p:nvPr/>
        </p:nvPicPr>
        <p:blipFill rotWithShape="1">
          <a:blip r:embed="rId4"/>
          <a:srcRect l="34352" t="16897" r="22217" b="59963"/>
          <a:stretch/>
        </p:blipFill>
        <p:spPr>
          <a:xfrm rot="16200000">
            <a:off x="646452" y="2301034"/>
            <a:ext cx="5143502" cy="541433"/>
          </a:xfrm>
          <a:prstGeom prst="rect">
            <a:avLst/>
          </a:prstGeom>
        </p:spPr>
      </p:pic>
    </p:spTree>
    <p:extLst>
      <p:ext uri="{BB962C8B-B14F-4D97-AF65-F5344CB8AC3E}">
        <p14:creationId xmlns:p14="http://schemas.microsoft.com/office/powerpoint/2010/main" val="5803851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BBEB6-E3DD-F838-FC50-F394A29B5B8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98837E6-57AF-7F72-AED9-AE5AA633C5F5}"/>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4B877F0A-4A7F-C935-B335-6357114EE84C}"/>
              </a:ext>
            </a:extLst>
          </p:cNvPr>
          <p:cNvSpPr txBox="1">
            <a:spLocks/>
          </p:cNvSpPr>
          <p:nvPr/>
        </p:nvSpPr>
        <p:spPr>
          <a:xfrm>
            <a:off x="486451" y="0"/>
            <a:ext cx="4176989"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General POA Guidelines</a:t>
            </a:r>
          </a:p>
          <a:p>
            <a:pPr algn="l">
              <a:lnSpc>
                <a:spcPct val="100000"/>
              </a:lnSpc>
              <a:spcBef>
                <a:spcPts val="2000"/>
              </a:spcBef>
            </a:pPr>
            <a:r>
              <a:rPr lang="en-US" sz="1600" dirty="0">
                <a:solidFill>
                  <a:srgbClr val="343433"/>
                </a:solidFill>
                <a:latin typeface="Arial" panose="020B0604020202020204" pitchFamily="34" charset="0"/>
                <a:cs typeface="Arial" panose="020B0604020202020204" pitchFamily="34" charset="0"/>
              </a:rPr>
              <a:t>The POA document must:</a:t>
            </a:r>
          </a:p>
          <a:p>
            <a:pPr marL="285750" indent="-285750" algn="l">
              <a:lnSpc>
                <a:spcPct val="100000"/>
              </a:lnSpc>
              <a:spcBef>
                <a:spcPts val="500"/>
              </a:spcBef>
              <a:buSzPct val="100000"/>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Durable* (continues in effect if the borrower becomes incapacitated)</a:t>
            </a:r>
          </a:p>
          <a:p>
            <a:pPr marL="285750" indent="-285750" algn="l">
              <a:lnSpc>
                <a:spcPct val="100000"/>
              </a:lnSpc>
              <a:spcBef>
                <a:spcPts val="500"/>
              </a:spcBef>
              <a:buSzPct val="100000"/>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Gives the right to encumber the property</a:t>
            </a:r>
          </a:p>
          <a:p>
            <a:pPr marL="285750" indent="-285750" algn="l">
              <a:lnSpc>
                <a:spcPct val="100000"/>
              </a:lnSpc>
              <a:spcBef>
                <a:spcPts val="500"/>
              </a:spcBef>
              <a:buSzPct val="100000"/>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Executed by a competent borrower </a:t>
            </a:r>
          </a:p>
          <a:p>
            <a:pPr marL="285750" indent="-285750" algn="l">
              <a:lnSpc>
                <a:spcPct val="100000"/>
              </a:lnSpc>
              <a:spcBef>
                <a:spcPts val="500"/>
              </a:spcBef>
              <a:buSzPct val="100000"/>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Executed by the borrower prior to the date of counseling and application </a:t>
            </a:r>
          </a:p>
          <a:p>
            <a:pPr marL="285750" indent="-285750" algn="l">
              <a:lnSpc>
                <a:spcPct val="100000"/>
              </a:lnSpc>
              <a:spcBef>
                <a:spcPts val="500"/>
              </a:spcBef>
              <a:buSzPct val="100000"/>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Can be revocable or irrevocable</a:t>
            </a:r>
          </a:p>
          <a:p>
            <a:pPr marL="285750" indent="-285750" algn="l">
              <a:lnSpc>
                <a:spcPct val="100000"/>
              </a:lnSpc>
              <a:spcBef>
                <a:spcPts val="500"/>
              </a:spcBef>
              <a:buSzPct val="100000"/>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Must meet all state requirements</a:t>
            </a:r>
          </a:p>
          <a:p>
            <a:pPr marL="285750" indent="-285750" algn="l">
              <a:lnSpc>
                <a:spcPct val="100000"/>
              </a:lnSpc>
              <a:spcBef>
                <a:spcPts val="500"/>
              </a:spcBef>
              <a:buSzPct val="100000"/>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Title must provide POA approval</a:t>
            </a:r>
          </a:p>
          <a:p>
            <a:pPr algn="l">
              <a:lnSpc>
                <a:spcPct val="100000"/>
              </a:lnSpc>
              <a:spcBef>
                <a:spcPts val="2000"/>
              </a:spcBef>
              <a:buSzPct val="100000"/>
            </a:pPr>
            <a:r>
              <a:rPr lang="en-US" sz="1200" dirty="0">
                <a:solidFill>
                  <a:srgbClr val="343433"/>
                </a:solidFill>
                <a:latin typeface="Arial Narrow" panose="020B0604020202020204" pitchFamily="34" charset="0"/>
                <a:cs typeface="Arial Narrow" panose="020B0604020202020204" pitchFamily="34" charset="0"/>
              </a:rPr>
              <a:t>*No “temporary” POA’s are allowable (unless being used solely for closing). Only payments from repair set asides can be made</a:t>
            </a:r>
          </a:p>
        </p:txBody>
      </p:sp>
      <p:sp>
        <p:nvSpPr>
          <p:cNvPr id="9" name="Rectangle 8">
            <a:extLst>
              <a:ext uri="{FF2B5EF4-FFF2-40B4-BE49-F238E27FC236}">
                <a16:creationId xmlns:a16="http://schemas.microsoft.com/office/drawing/2014/main" id="{8730AD4F-DB5D-B08A-C157-02730E2FA081}"/>
              </a:ext>
            </a:extLst>
          </p:cNvPr>
          <p:cNvSpPr/>
          <p:nvPr/>
        </p:nvSpPr>
        <p:spPr>
          <a:xfrm>
            <a:off x="5183505" y="1959385"/>
            <a:ext cx="4080510" cy="25647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pic>
        <p:nvPicPr>
          <p:cNvPr id="15" name="Picture 14" descr="A group of different colored rectangles&#10;&#10;AI-generated content may be incorrect.">
            <a:extLst>
              <a:ext uri="{FF2B5EF4-FFF2-40B4-BE49-F238E27FC236}">
                <a16:creationId xmlns:a16="http://schemas.microsoft.com/office/drawing/2014/main" id="{6D18C380-03A2-FCA9-CBC4-2E8EE213E662}"/>
              </a:ext>
            </a:extLst>
          </p:cNvPr>
          <p:cNvPicPr>
            <a:picLocks noChangeAspect="1"/>
          </p:cNvPicPr>
          <p:nvPr/>
        </p:nvPicPr>
        <p:blipFill>
          <a:blip r:embed="rId4"/>
          <a:srcRect l="3180" t="51823" r="50589" b="31213"/>
          <a:stretch>
            <a:fillRect/>
          </a:stretch>
        </p:blipFill>
        <p:spPr>
          <a:xfrm>
            <a:off x="5064276" y="332740"/>
            <a:ext cx="3593273" cy="741680"/>
          </a:xfrm>
          <a:prstGeom prst="rect">
            <a:avLst/>
          </a:prstGeom>
        </p:spPr>
      </p:pic>
      <p:sp>
        <p:nvSpPr>
          <p:cNvPr id="16" name="Content Placeholder 5">
            <a:extLst>
              <a:ext uri="{FF2B5EF4-FFF2-40B4-BE49-F238E27FC236}">
                <a16:creationId xmlns:a16="http://schemas.microsoft.com/office/drawing/2014/main" id="{80FA3FBB-023F-D92F-0EF4-0BDBF4697AAF}"/>
              </a:ext>
            </a:extLst>
          </p:cNvPr>
          <p:cNvSpPr txBox="1">
            <a:spLocks/>
          </p:cNvSpPr>
          <p:nvPr/>
        </p:nvSpPr>
        <p:spPr>
          <a:xfrm>
            <a:off x="5064277" y="1048087"/>
            <a:ext cx="3490444" cy="3476027"/>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171450" lvl="1" indent="-171450" algn="l" defTabSz="711200">
              <a:lnSpc>
                <a:spcPct val="100000"/>
              </a:lnSpc>
              <a:spcBef>
                <a:spcPct val="0"/>
              </a:spcBef>
              <a:spcAft>
                <a:spcPts val="600"/>
              </a:spcAft>
              <a:buChar char="•"/>
            </a:pPr>
            <a:r>
              <a:rPr lang="en-US" sz="1600" dirty="0">
                <a:solidFill>
                  <a:srgbClr val="343433"/>
                </a:solidFill>
                <a:latin typeface="Arial" panose="020B0604020202020204" pitchFamily="34" charset="0"/>
                <a:cs typeface="Arial" panose="020B0604020202020204" pitchFamily="34" charset="0"/>
              </a:rPr>
              <a:t>The Power of Attorney (POA) must attend counseling and sign the counseling certificate in all cases.</a:t>
            </a:r>
          </a:p>
          <a:p>
            <a:pPr marL="171450" lvl="1" indent="-171450" algn="l" defTabSz="711200">
              <a:lnSpc>
                <a:spcPct val="100000"/>
              </a:lnSpc>
              <a:spcBef>
                <a:spcPct val="0"/>
              </a:spcBef>
              <a:spcAft>
                <a:spcPts val="600"/>
              </a:spcAft>
              <a:buChar char="•"/>
            </a:pPr>
            <a:r>
              <a:rPr lang="en-US" sz="1600" dirty="0">
                <a:solidFill>
                  <a:srgbClr val="343433"/>
                </a:solidFill>
                <a:latin typeface="Arial" panose="020B0604020202020204" pitchFamily="34" charset="0"/>
                <a:cs typeface="Arial" panose="020B0604020202020204" pitchFamily="34" charset="0"/>
              </a:rPr>
              <a:t>Attorney-in-Fact to execute a POA Affidavit at closing</a:t>
            </a:r>
          </a:p>
          <a:p>
            <a:pPr marL="171450" lvl="1" indent="-171450" algn="l" defTabSz="711200">
              <a:lnSpc>
                <a:spcPct val="100000"/>
              </a:lnSpc>
              <a:spcBef>
                <a:spcPct val="0"/>
              </a:spcBef>
              <a:spcAft>
                <a:spcPts val="600"/>
              </a:spcAft>
              <a:buChar char="•"/>
            </a:pPr>
            <a:r>
              <a:rPr lang="en-US" sz="1600" dirty="0">
                <a:solidFill>
                  <a:srgbClr val="343433"/>
                </a:solidFill>
                <a:latin typeface="Arial" panose="020B0604020202020204" pitchFamily="34" charset="0"/>
                <a:cs typeface="Arial" panose="020B0604020202020204" pitchFamily="34" charset="0"/>
              </a:rPr>
              <a:t>The application and closing documents, must follow the guidelines in the POA document, typically: Jane Smith, by John Doe as attorney in fact.” John Doe is the POA, Jane is the borrower</a:t>
            </a:r>
          </a:p>
        </p:txBody>
      </p:sp>
      <p:sp>
        <p:nvSpPr>
          <p:cNvPr id="17" name="Content Placeholder 5">
            <a:extLst>
              <a:ext uri="{FF2B5EF4-FFF2-40B4-BE49-F238E27FC236}">
                <a16:creationId xmlns:a16="http://schemas.microsoft.com/office/drawing/2014/main" id="{453D6EC8-2B5D-1006-6E54-052200D8CA06}"/>
              </a:ext>
            </a:extLst>
          </p:cNvPr>
          <p:cNvSpPr txBox="1">
            <a:spLocks/>
          </p:cNvSpPr>
          <p:nvPr/>
        </p:nvSpPr>
        <p:spPr>
          <a:xfrm>
            <a:off x="5064276" y="332740"/>
            <a:ext cx="3511551" cy="715347"/>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lvl="1" defTabSz="711200">
              <a:lnSpc>
                <a:spcPct val="100000"/>
              </a:lnSpc>
              <a:spcBef>
                <a:spcPct val="0"/>
              </a:spcBef>
              <a:spcAft>
                <a:spcPts val="600"/>
              </a:spcAft>
            </a:pPr>
            <a:r>
              <a:rPr lang="en-US" sz="1800" b="1" dirty="0">
                <a:solidFill>
                  <a:schemeClr val="bg1"/>
                </a:solidFill>
                <a:latin typeface="Arial" panose="020B0604020202020204" pitchFamily="34" charset="0"/>
                <a:cs typeface="Arial" panose="020B0604020202020204" pitchFamily="34" charset="0"/>
              </a:rPr>
              <a:t>Additional Requirements</a:t>
            </a:r>
          </a:p>
        </p:txBody>
      </p:sp>
    </p:spTree>
    <p:extLst>
      <p:ext uri="{BB962C8B-B14F-4D97-AF65-F5344CB8AC3E}">
        <p14:creationId xmlns:p14="http://schemas.microsoft.com/office/powerpoint/2010/main" val="35554751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829B3-89E9-9DF7-E1FE-FD17542A2CC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5BC132C-EAF9-93DE-37E3-EA1DEF1DDFF9}"/>
              </a:ext>
            </a:extLst>
          </p:cNvPr>
          <p:cNvSpPr/>
          <p:nvPr/>
        </p:nvSpPr>
        <p:spPr>
          <a:xfrm>
            <a:off x="6827520" y="4185920"/>
            <a:ext cx="2082800" cy="9575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D7FD3A1-9343-2127-4DF8-41F7D841B7A8}"/>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B4186877-44BA-D593-8038-96824C6D2892}"/>
              </a:ext>
            </a:extLst>
          </p:cNvPr>
          <p:cNvSpPr txBox="1">
            <a:spLocks/>
          </p:cNvSpPr>
          <p:nvPr/>
        </p:nvSpPr>
        <p:spPr>
          <a:xfrm>
            <a:off x="486451" y="1"/>
            <a:ext cx="4176989" cy="94487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POA Scenarios</a:t>
            </a:r>
          </a:p>
        </p:txBody>
      </p:sp>
      <p:sp>
        <p:nvSpPr>
          <p:cNvPr id="9" name="Rectangle 8">
            <a:extLst>
              <a:ext uri="{FF2B5EF4-FFF2-40B4-BE49-F238E27FC236}">
                <a16:creationId xmlns:a16="http://schemas.microsoft.com/office/drawing/2014/main" id="{11860EB7-6F20-3925-915C-E275A3452690}"/>
              </a:ext>
            </a:extLst>
          </p:cNvPr>
          <p:cNvSpPr/>
          <p:nvPr/>
        </p:nvSpPr>
        <p:spPr>
          <a:xfrm>
            <a:off x="5183505" y="1959385"/>
            <a:ext cx="4080510" cy="25647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graphicFrame>
        <p:nvGraphicFramePr>
          <p:cNvPr id="3" name="Content Placeholder 7">
            <a:extLst>
              <a:ext uri="{FF2B5EF4-FFF2-40B4-BE49-F238E27FC236}">
                <a16:creationId xmlns:a16="http://schemas.microsoft.com/office/drawing/2014/main" id="{A3ADF114-E7E2-0A4A-B0FD-E28A5EA7DC48}"/>
              </a:ext>
            </a:extLst>
          </p:cNvPr>
          <p:cNvGraphicFramePr>
            <a:graphicFrameLocks/>
          </p:cNvGraphicFramePr>
          <p:nvPr>
            <p:extLst>
              <p:ext uri="{D42A27DB-BD31-4B8C-83A1-F6EECF244321}">
                <p14:modId xmlns:p14="http://schemas.microsoft.com/office/powerpoint/2010/main" val="1083208072"/>
              </p:ext>
            </p:extLst>
          </p:nvPr>
        </p:nvGraphicFramePr>
        <p:xfrm>
          <a:off x="580708" y="944880"/>
          <a:ext cx="8167052" cy="4013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descr="A group of different colored rectangles&#10;&#10;AI-generated content may be incorrect.">
            <a:extLst>
              <a:ext uri="{FF2B5EF4-FFF2-40B4-BE49-F238E27FC236}">
                <a16:creationId xmlns:a16="http://schemas.microsoft.com/office/drawing/2014/main" id="{F3F9E9B7-44E4-3A3D-3714-7EFF4E000B37}"/>
              </a:ext>
            </a:extLst>
          </p:cNvPr>
          <p:cNvPicPr>
            <a:picLocks noChangeAspect="1"/>
          </p:cNvPicPr>
          <p:nvPr/>
        </p:nvPicPr>
        <p:blipFill>
          <a:blip r:embed="rId9"/>
          <a:srcRect l="3180" t="51823" r="50589" b="31213"/>
          <a:stretch>
            <a:fillRect/>
          </a:stretch>
        </p:blipFill>
        <p:spPr>
          <a:xfrm>
            <a:off x="5286567" y="144780"/>
            <a:ext cx="3593273" cy="741680"/>
          </a:xfrm>
          <a:prstGeom prst="rect">
            <a:avLst/>
          </a:prstGeom>
        </p:spPr>
      </p:pic>
      <p:sp>
        <p:nvSpPr>
          <p:cNvPr id="8" name="Content Placeholder 5">
            <a:extLst>
              <a:ext uri="{FF2B5EF4-FFF2-40B4-BE49-F238E27FC236}">
                <a16:creationId xmlns:a16="http://schemas.microsoft.com/office/drawing/2014/main" id="{AB1362FF-C2CE-4F9D-1DEB-F9FDD3C0F7DE}"/>
              </a:ext>
            </a:extLst>
          </p:cNvPr>
          <p:cNvSpPr txBox="1">
            <a:spLocks/>
          </p:cNvSpPr>
          <p:nvPr/>
        </p:nvSpPr>
        <p:spPr>
          <a:xfrm>
            <a:off x="5286567" y="144780"/>
            <a:ext cx="3511551" cy="715347"/>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lvl="1" defTabSz="711200">
              <a:lnSpc>
                <a:spcPct val="100000"/>
              </a:lnSpc>
              <a:spcBef>
                <a:spcPct val="0"/>
              </a:spcBef>
              <a:spcAft>
                <a:spcPts val="600"/>
              </a:spcAft>
            </a:pPr>
            <a:r>
              <a:rPr lang="en-US" sz="1800" b="1" dirty="0">
                <a:solidFill>
                  <a:schemeClr val="bg1"/>
                </a:solidFill>
                <a:latin typeface="Arial" panose="020B0604020202020204" pitchFamily="34" charset="0"/>
                <a:cs typeface="Arial" panose="020B0604020202020204" pitchFamily="34" charset="0"/>
              </a:rPr>
              <a:t>Effective 4/29/24 – All POAs must be counseled</a:t>
            </a:r>
          </a:p>
        </p:txBody>
      </p:sp>
    </p:spTree>
    <p:extLst>
      <p:ext uri="{BB962C8B-B14F-4D97-AF65-F5344CB8AC3E}">
        <p14:creationId xmlns:p14="http://schemas.microsoft.com/office/powerpoint/2010/main" val="1120375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F79BC-2625-B8A4-273A-CB4118EDE2F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C0F8D63-9135-AC1B-81D1-11CAE35895C7}"/>
              </a:ext>
            </a:extLst>
          </p:cNvPr>
          <p:cNvPicPr>
            <a:picLocks noChangeAspect="1"/>
          </p:cNvPicPr>
          <p:nvPr/>
        </p:nvPicPr>
        <p:blipFill>
          <a:blip r:embed="rId2"/>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FEEF812C-9BA0-20FD-FF58-03A17D34270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E3ABFB5F-71CB-DB5E-3D1C-02D4EF995612}"/>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6</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05B39802-4EA5-BB04-8916-F37CE6740D37}"/>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1E4388F3-F4E5-0827-DE92-A37E9989A29F}"/>
              </a:ext>
            </a:extLst>
          </p:cNvPr>
          <p:cNvSpPr txBox="1"/>
          <p:nvPr/>
        </p:nvSpPr>
        <p:spPr>
          <a:xfrm>
            <a:off x="174391" y="9564"/>
            <a:ext cx="8795218" cy="5124372"/>
          </a:xfrm>
          <a:prstGeom prst="rect">
            <a:avLst/>
          </a:prstGeom>
          <a:noFill/>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THE MARKET AND THE MYTHS</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31483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35E38-F5DC-7D34-1AC9-D4D246E0C17B}"/>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DB804C0-355D-DE92-DC51-6D38CAF93AB1}"/>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1FAE9A1B-289B-3356-BC6B-A5057E00793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ED609904-C6C3-FFEC-B90A-8ED06F2E172D}"/>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60</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0E8FAA20-DC29-DBFE-94A7-F76D463F2FD7}"/>
              </a:ext>
            </a:extLst>
          </p:cNvPr>
          <p:cNvPicPr>
            <a:picLocks noChangeAspect="1"/>
          </p:cNvPicPr>
          <p:nvPr/>
        </p:nvPicPr>
        <p:blipFill>
          <a:blip r:embed="rId3"/>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F5FC3580-B802-41BC-E8A8-01F8B738FEEB}"/>
              </a:ext>
            </a:extLst>
          </p:cNvPr>
          <p:cNvSpPr txBox="1">
            <a:spLocks/>
          </p:cNvSpPr>
          <p:nvPr/>
        </p:nvSpPr>
        <p:spPr>
          <a:xfrm>
            <a:off x="4445198" y="0"/>
            <a:ext cx="4248574"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dirty="0">
                <a:solidFill>
                  <a:srgbClr val="343433"/>
                </a:solidFill>
                <a:latin typeface="Arial" panose="020B0604020202020204" pitchFamily="34" charset="0"/>
                <a:cs typeface="Arial" panose="020B0604020202020204" pitchFamily="34" charset="0"/>
              </a:rPr>
              <a:t>A married couple ages 65 and 60 living together when the 60-year-old passes away. What happens to their reverse mortgages?</a:t>
            </a:r>
          </a:p>
          <a:p>
            <a:pPr algn="l">
              <a:spcBef>
                <a:spcPts val="2000"/>
              </a:spcBef>
            </a:pPr>
            <a:r>
              <a:rPr lang="en-US" b="1" i="1" dirty="0">
                <a:solidFill>
                  <a:srgbClr val="0E5993"/>
                </a:solidFill>
                <a:latin typeface="Arial" panose="020B0604020202020204" pitchFamily="34" charset="0"/>
                <a:cs typeface="Arial" panose="020B0604020202020204" pitchFamily="34" charset="0"/>
              </a:rPr>
              <a:t>Nothing, a reverse mortgage is due and payable when the last borrower passes away. The 60-year-old was a NBS.</a:t>
            </a:r>
          </a:p>
        </p:txBody>
      </p:sp>
      <p:pic>
        <p:nvPicPr>
          <p:cNvPr id="6" name="Picture 5" descr="A couple of rings with a diamond&#10;&#10;AI-generated content may be incorrect.">
            <a:extLst>
              <a:ext uri="{FF2B5EF4-FFF2-40B4-BE49-F238E27FC236}">
                <a16:creationId xmlns:a16="http://schemas.microsoft.com/office/drawing/2014/main" id="{52A8330A-5091-2C69-B945-72D2C5C37944}"/>
              </a:ext>
            </a:extLst>
          </p:cNvPr>
          <p:cNvPicPr>
            <a:picLocks noChangeAspect="1"/>
          </p:cNvPicPr>
          <p:nvPr/>
        </p:nvPicPr>
        <p:blipFill>
          <a:blip r:embed="rId4"/>
          <a:stretch>
            <a:fillRect/>
          </a:stretch>
        </p:blipFill>
        <p:spPr>
          <a:xfrm>
            <a:off x="931661" y="1697142"/>
            <a:ext cx="1747497" cy="1747497"/>
          </a:xfrm>
          <a:prstGeom prst="rect">
            <a:avLst/>
          </a:prstGeom>
        </p:spPr>
      </p:pic>
    </p:spTree>
    <p:extLst>
      <p:ext uri="{BB962C8B-B14F-4D97-AF65-F5344CB8AC3E}">
        <p14:creationId xmlns:p14="http://schemas.microsoft.com/office/powerpoint/2010/main" val="362138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ED6E4-CC74-A30F-D979-2338E731FAB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89E87F6-5814-C335-8912-E57D211F855B}"/>
              </a:ext>
            </a:extLst>
          </p:cNvPr>
          <p:cNvPicPr>
            <a:picLocks noChangeAspect="1"/>
          </p:cNvPicPr>
          <p:nvPr/>
        </p:nvPicPr>
        <p:blipFill>
          <a:blip r:embed="rId2"/>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A9EF3CD2-3738-AB6E-7D88-9B2D9D7FCA7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8A08D3F8-3D5F-0B2E-98EA-87315893814F}"/>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61</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559898FB-91D5-93EB-65FA-2B3E37B3F79B}"/>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BADE7ACA-FF6A-81EF-EB16-D6474A8E83D5}"/>
              </a:ext>
            </a:extLst>
          </p:cNvPr>
          <p:cNvSpPr txBox="1"/>
          <p:nvPr/>
        </p:nvSpPr>
        <p:spPr>
          <a:xfrm>
            <a:off x="174391" y="9564"/>
            <a:ext cx="8795218" cy="5124372"/>
          </a:xfrm>
          <a:prstGeom prst="rect">
            <a:avLst/>
          </a:prstGeom>
          <a:noFill/>
          <a:ln>
            <a:noFill/>
          </a:ln>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INCOME AND CREDIT</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92783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63DA4-8271-A41A-AC3E-1EB19910ED3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2C8CF61-FB33-4CBB-E8C4-22E8D3A9FE1B}"/>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BC0E94E5-668B-904C-66CB-955CA1951DC2}"/>
              </a:ext>
            </a:extLst>
          </p:cNvPr>
          <p:cNvSpPr txBox="1">
            <a:spLocks/>
          </p:cNvSpPr>
          <p:nvPr/>
        </p:nvSpPr>
        <p:spPr>
          <a:xfrm>
            <a:off x="486451" y="0"/>
            <a:ext cx="5792430"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Income Guidelines</a:t>
            </a: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Must meet Residual Income requirements </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Most types of legally derived and documented income can be used.</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Most Popular: Social Security, Pension, Employment, IRA, 401(k)</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Non-taxable forms of income can’t be grossed up</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Asset Dissipation and Compensating Factors used when income does not meet requirements.</a:t>
            </a:r>
          </a:p>
          <a:p>
            <a:pPr algn="l">
              <a:lnSpc>
                <a:spcPct val="100000"/>
              </a:lnSpc>
              <a:spcBef>
                <a:spcPts val="2000"/>
              </a:spcBef>
            </a:pPr>
            <a:r>
              <a:rPr lang="en-US" i="1" dirty="0">
                <a:solidFill>
                  <a:srgbClr val="343433"/>
                </a:solidFill>
                <a:latin typeface="Arial" panose="020B0604020202020204" pitchFamily="34" charset="0"/>
                <a:cs typeface="Arial" panose="020B0604020202020204" pitchFamily="34" charset="0"/>
              </a:rPr>
              <a:t>HINT! Start with income that’s easy to document and provide just enough income to meet RI. No need for ALL income or tax returns unless required. </a:t>
            </a:r>
          </a:p>
        </p:txBody>
      </p:sp>
      <p:sp>
        <p:nvSpPr>
          <p:cNvPr id="4" name="TextBox 3">
            <a:extLst>
              <a:ext uri="{FF2B5EF4-FFF2-40B4-BE49-F238E27FC236}">
                <a16:creationId xmlns:a16="http://schemas.microsoft.com/office/drawing/2014/main" id="{4D6A1142-3E9A-EAA1-1756-D8AD6E2D2632}"/>
              </a:ext>
            </a:extLst>
          </p:cNvPr>
          <p:cNvSpPr txBox="1"/>
          <p:nvPr/>
        </p:nvSpPr>
        <p:spPr>
          <a:xfrm>
            <a:off x="6518125" y="669231"/>
            <a:ext cx="2261090" cy="3306033"/>
          </a:xfrm>
          <a:prstGeom prst="rect">
            <a:avLst/>
          </a:prstGeom>
          <a:solidFill>
            <a:srgbClr val="0E5993"/>
          </a:solidFill>
        </p:spPr>
        <p:txBody>
          <a:bodyPr wrap="square" lIns="137160" tIns="137160" rIns="137160" bIns="137160" rtlCol="0" anchor="ctr">
            <a:spAutoFit/>
          </a:bodyPr>
          <a:lstStyle/>
          <a:p>
            <a:r>
              <a:rPr lang="en-US" sz="1600" b="1" dirty="0" err="1">
                <a:solidFill>
                  <a:schemeClr val="bg1"/>
                </a:solidFill>
                <a:latin typeface="Arial" panose="020B0604020202020204" pitchFamily="34" charset="0"/>
                <a:cs typeface="Arial" panose="020B0604020202020204" pitchFamily="34" charset="0"/>
              </a:rPr>
              <a:t>SecureEquity</a:t>
            </a:r>
            <a:r>
              <a:rPr lang="en-US" sz="1600" b="1" baseline="30000" dirty="0">
                <a:solidFill>
                  <a:schemeClr val="bg1"/>
                </a:solidFill>
                <a:latin typeface="Arial" panose="020B0604020202020204" pitchFamily="34" charset="0"/>
                <a:cs typeface="Arial" panose="020B0604020202020204" pitchFamily="34" charset="0"/>
                <a:sym typeface="Symbol" panose="05050102010706020507" pitchFamily="18" charset="2"/>
              </a:rPr>
              <a:t></a:t>
            </a:r>
            <a:endParaRPr lang="en-US" sz="1600" b="1" baseline="30000" dirty="0">
              <a:solidFill>
                <a:schemeClr val="bg1"/>
              </a:solidFill>
              <a:latin typeface="Arial" panose="020B0604020202020204" pitchFamily="34" charset="0"/>
              <a:cs typeface="Arial" panose="020B0604020202020204" pitchFamily="34" charset="0"/>
            </a:endParaRPr>
          </a:p>
          <a:p>
            <a:pPr marL="168275" indent="-168275">
              <a:spcBef>
                <a:spcPts val="1500"/>
              </a:spcBef>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The same sources of income are allowed. </a:t>
            </a:r>
          </a:p>
          <a:p>
            <a:pPr marL="168275" indent="-168275">
              <a:spcBef>
                <a:spcPts val="500"/>
              </a:spcBef>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Asset Dissipation and Comp Factors are allowed.</a:t>
            </a:r>
          </a:p>
          <a:p>
            <a:pPr marL="168275" indent="-168275">
              <a:spcBef>
                <a:spcPts val="500"/>
              </a:spcBef>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Residual Income is calculated based on the numbers of borrowers only. </a:t>
            </a:r>
          </a:p>
        </p:txBody>
      </p:sp>
    </p:spTree>
    <p:extLst>
      <p:ext uri="{BB962C8B-B14F-4D97-AF65-F5344CB8AC3E}">
        <p14:creationId xmlns:p14="http://schemas.microsoft.com/office/powerpoint/2010/main" val="16107430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56287-AE55-335A-E1B1-87DB11AD725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FFC618A-7C99-2B01-E967-BE9A7606160C}"/>
              </a:ext>
            </a:extLst>
          </p:cNvPr>
          <p:cNvSpPr/>
          <p:nvPr/>
        </p:nvSpPr>
        <p:spPr>
          <a:xfrm>
            <a:off x="6898888" y="4401015"/>
            <a:ext cx="2022088"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236240D8-ED27-9B42-5F09-D4A071A9BA37}"/>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E6DDF74D-7D9A-EACB-879D-A7A307D43BFA}"/>
                </a:ext>
              </a:extLst>
            </p:cNvPr>
            <p:cNvSpPr/>
            <p:nvPr/>
          </p:nvSpPr>
          <p:spPr>
            <a:xfrm>
              <a:off x="0" y="1"/>
              <a:ext cx="3303037"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40ED05DE-278C-B0EE-E560-610A85ECBD09}"/>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a:ln>
              <a:noFill/>
            </a:ln>
          </p:spPr>
        </p:pic>
      </p:grpSp>
      <p:sp>
        <p:nvSpPr>
          <p:cNvPr id="2" name="Content Placeholder 1">
            <a:extLst>
              <a:ext uri="{FF2B5EF4-FFF2-40B4-BE49-F238E27FC236}">
                <a16:creationId xmlns:a16="http://schemas.microsoft.com/office/drawing/2014/main" id="{40D47212-C512-5825-A0DC-62C11B6E47EE}"/>
              </a:ext>
            </a:extLst>
          </p:cNvPr>
          <p:cNvSpPr txBox="1">
            <a:spLocks/>
          </p:cNvSpPr>
          <p:nvPr/>
        </p:nvSpPr>
        <p:spPr>
          <a:xfrm>
            <a:off x="447317" y="0"/>
            <a:ext cx="2721551"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Income Documents</a:t>
            </a:r>
            <a:endParaRPr lang="en-US" sz="3200" dirty="0">
              <a:solidFill>
                <a:srgbClr val="343433"/>
              </a:solidFill>
              <a:latin typeface="Arial" panose="020B0604020202020204" pitchFamily="34" charset="0"/>
              <a:cs typeface="Arial" panose="020B0604020202020204" pitchFamily="34" charset="0"/>
            </a:endParaRPr>
          </a:p>
        </p:txBody>
      </p:sp>
      <p:graphicFrame>
        <p:nvGraphicFramePr>
          <p:cNvPr id="4" name="Content Placeholder 2">
            <a:extLst>
              <a:ext uri="{FF2B5EF4-FFF2-40B4-BE49-F238E27FC236}">
                <a16:creationId xmlns:a16="http://schemas.microsoft.com/office/drawing/2014/main" id="{2B2B49C6-2AA5-97C8-6706-E3A66E41C134}"/>
              </a:ext>
            </a:extLst>
          </p:cNvPr>
          <p:cNvGraphicFramePr>
            <a:graphicFrameLocks noGrp="1"/>
          </p:cNvGraphicFramePr>
          <p:nvPr>
            <p:ph idx="1"/>
            <p:extLst>
              <p:ext uri="{D42A27DB-BD31-4B8C-83A1-F6EECF244321}">
                <p14:modId xmlns:p14="http://schemas.microsoft.com/office/powerpoint/2010/main" val="2111725623"/>
              </p:ext>
            </p:extLst>
          </p:nvPr>
        </p:nvGraphicFramePr>
        <p:xfrm>
          <a:off x="3690281" y="565714"/>
          <a:ext cx="5006401" cy="40527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689940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98008-3D7F-3C2E-0700-020E70A0FD8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C144D97A-69BA-26C8-D313-AE8E5CD34DB8}"/>
              </a:ext>
            </a:extLst>
          </p:cNvPr>
          <p:cNvSpPr/>
          <p:nvPr/>
        </p:nvSpPr>
        <p:spPr>
          <a:xfrm>
            <a:off x="6898888" y="4401015"/>
            <a:ext cx="2022088"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0B3F0C5-D299-8094-C6CE-B64ADE07A967}"/>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9A756114-F19F-E8F2-6AC2-731B3275050E}"/>
              </a:ext>
            </a:extLst>
          </p:cNvPr>
          <p:cNvSpPr txBox="1">
            <a:spLocks/>
          </p:cNvSpPr>
          <p:nvPr/>
        </p:nvSpPr>
        <p:spPr>
          <a:xfrm>
            <a:off x="555662" y="1"/>
            <a:ext cx="8244489" cy="89720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Capacity Test</a:t>
            </a:r>
          </a:p>
        </p:txBody>
      </p:sp>
      <p:pic>
        <p:nvPicPr>
          <p:cNvPr id="3" name="Picture 2">
            <a:extLst>
              <a:ext uri="{FF2B5EF4-FFF2-40B4-BE49-F238E27FC236}">
                <a16:creationId xmlns:a16="http://schemas.microsoft.com/office/drawing/2014/main" id="{A748131C-1B96-6A54-0E08-6590ED9111FF}"/>
              </a:ext>
            </a:extLst>
          </p:cNvPr>
          <p:cNvPicPr/>
          <p:nvPr/>
        </p:nvPicPr>
        <p:blipFill rotWithShape="1">
          <a:blip r:embed="rId4"/>
          <a:srcRect l="66" r="407" b="2"/>
          <a:stretch/>
        </p:blipFill>
        <p:spPr>
          <a:xfrm>
            <a:off x="555662" y="2782563"/>
            <a:ext cx="3935058" cy="1949468"/>
          </a:xfrm>
          <a:prstGeom prst="rect">
            <a:avLst/>
          </a:prstGeom>
          <a:ln>
            <a:solidFill>
              <a:schemeClr val="accent1"/>
            </a:solidFill>
          </a:ln>
        </p:spPr>
      </p:pic>
      <p:sp>
        <p:nvSpPr>
          <p:cNvPr id="6" name="Content Placeholder 2">
            <a:extLst>
              <a:ext uri="{FF2B5EF4-FFF2-40B4-BE49-F238E27FC236}">
                <a16:creationId xmlns:a16="http://schemas.microsoft.com/office/drawing/2014/main" id="{E65148FC-228C-8536-C36F-4A583F8D449E}"/>
              </a:ext>
            </a:extLst>
          </p:cNvPr>
          <p:cNvSpPr txBox="1">
            <a:spLocks/>
          </p:cNvSpPr>
          <p:nvPr/>
        </p:nvSpPr>
        <p:spPr>
          <a:xfrm>
            <a:off x="555662" y="897211"/>
            <a:ext cx="3935058" cy="1838560"/>
          </a:xfrm>
          <a:prstGeom prst="rect">
            <a:avLst/>
          </a:prstGeom>
          <a:ln>
            <a:solidFill>
              <a:schemeClr val="accent1"/>
            </a:solidFill>
          </a:ln>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spcBef>
                <a:spcPts val="0"/>
              </a:spcBef>
              <a:tabLst>
                <a:tab pos="3775075" algn="r"/>
              </a:tabLst>
            </a:pPr>
            <a:r>
              <a:rPr lang="en-US" sz="1600" b="1" dirty="0">
                <a:solidFill>
                  <a:srgbClr val="343433"/>
                </a:solidFill>
                <a:latin typeface="Arial" panose="020B0604020202020204" pitchFamily="34" charset="0"/>
                <a:cs typeface="Arial" panose="020B0604020202020204" pitchFamily="34" charset="0"/>
              </a:rPr>
              <a:t>Example:</a:t>
            </a:r>
          </a:p>
          <a:p>
            <a:pPr algn="l">
              <a:spcBef>
                <a:spcPts val="0"/>
              </a:spcBef>
              <a:tabLst>
                <a:tab pos="3775075" algn="r"/>
              </a:tabLst>
            </a:pPr>
            <a:r>
              <a:rPr lang="en-US" sz="1600" dirty="0">
                <a:solidFill>
                  <a:srgbClr val="343433"/>
                </a:solidFill>
                <a:latin typeface="Arial" panose="020B0604020202020204" pitchFamily="34" charset="0"/>
                <a:cs typeface="Arial" panose="020B0604020202020204" pitchFamily="34" charset="0"/>
              </a:rPr>
              <a:t>Total monthly income:	 $2,500</a:t>
            </a:r>
          </a:p>
          <a:p>
            <a:pPr algn="l">
              <a:spcBef>
                <a:spcPts val="0"/>
              </a:spcBef>
              <a:tabLst>
                <a:tab pos="3775075" algn="r"/>
              </a:tabLst>
            </a:pPr>
            <a:r>
              <a:rPr lang="en-US" sz="1600" dirty="0">
                <a:solidFill>
                  <a:srgbClr val="343433"/>
                </a:solidFill>
                <a:latin typeface="Arial" panose="020B0604020202020204" pitchFamily="34" charset="0"/>
                <a:cs typeface="Arial" panose="020B0604020202020204" pitchFamily="34" charset="0"/>
              </a:rPr>
              <a:t>Monthly property charges:	- $500</a:t>
            </a:r>
          </a:p>
          <a:p>
            <a:pPr algn="l">
              <a:spcBef>
                <a:spcPts val="0"/>
              </a:spcBef>
              <a:tabLst>
                <a:tab pos="3775075" algn="r"/>
              </a:tabLst>
            </a:pPr>
            <a:r>
              <a:rPr lang="en-US" sz="1600" dirty="0">
                <a:solidFill>
                  <a:srgbClr val="343433"/>
                </a:solidFill>
                <a:latin typeface="Arial" panose="020B0604020202020204" pitchFamily="34" charset="0"/>
                <a:cs typeface="Arial" panose="020B0604020202020204" pitchFamily="34" charset="0"/>
              </a:rPr>
              <a:t>Minus other expenses:	- $800</a:t>
            </a:r>
          </a:p>
          <a:p>
            <a:pPr marL="169863" lvl="1" algn="l">
              <a:spcBef>
                <a:spcPts val="0"/>
              </a:spcBef>
              <a:tabLst>
                <a:tab pos="3775075" algn="r"/>
              </a:tabLst>
            </a:pPr>
            <a:r>
              <a:rPr lang="en-US" sz="1200" dirty="0">
                <a:solidFill>
                  <a:srgbClr val="343433"/>
                </a:solidFill>
                <a:latin typeface="Arial" panose="020B0604020202020204" pitchFamily="34" charset="0"/>
                <a:cs typeface="Arial" panose="020B0604020202020204" pitchFamily="34" charset="0"/>
              </a:rPr>
              <a:t>Installment, credit card minimums, other debt </a:t>
            </a:r>
          </a:p>
          <a:p>
            <a:pPr marL="169863" lvl="1" algn="l">
              <a:spcBef>
                <a:spcPts val="0"/>
              </a:spcBef>
              <a:tabLst>
                <a:tab pos="3775075" algn="r"/>
              </a:tabLst>
            </a:pPr>
            <a:r>
              <a:rPr lang="en-US" sz="1200" dirty="0">
                <a:solidFill>
                  <a:srgbClr val="343433"/>
                </a:solidFill>
                <a:latin typeface="Arial" panose="020B0604020202020204" pitchFamily="34" charset="0"/>
                <a:cs typeface="Arial" panose="020B0604020202020204" pitchFamily="34" charset="0"/>
              </a:rPr>
              <a:t>14 cents per square foot</a:t>
            </a:r>
          </a:p>
          <a:p>
            <a:pPr algn="l">
              <a:spcBef>
                <a:spcPts val="0"/>
              </a:spcBef>
              <a:tabLst>
                <a:tab pos="3775075" algn="r"/>
              </a:tabLst>
            </a:pPr>
            <a:r>
              <a:rPr lang="en-US" sz="1600" b="1" dirty="0">
                <a:solidFill>
                  <a:srgbClr val="343433"/>
                </a:solidFill>
                <a:latin typeface="Arial" panose="020B0604020202020204" pitchFamily="34" charset="0"/>
                <a:cs typeface="Arial" panose="020B0604020202020204" pitchFamily="34" charset="0"/>
              </a:rPr>
              <a:t>Residual income: 	 = $1,200</a:t>
            </a:r>
          </a:p>
        </p:txBody>
      </p:sp>
      <p:sp>
        <p:nvSpPr>
          <p:cNvPr id="7" name="TextBox 6">
            <a:extLst>
              <a:ext uri="{FF2B5EF4-FFF2-40B4-BE49-F238E27FC236}">
                <a16:creationId xmlns:a16="http://schemas.microsoft.com/office/drawing/2014/main" id="{852FA8A0-C971-E894-4441-2F75116CBAEB}"/>
              </a:ext>
            </a:extLst>
          </p:cNvPr>
          <p:cNvSpPr txBox="1"/>
          <p:nvPr/>
        </p:nvSpPr>
        <p:spPr>
          <a:xfrm>
            <a:off x="4572000" y="897210"/>
            <a:ext cx="4228152" cy="1395254"/>
          </a:xfrm>
          <a:prstGeom prst="rect">
            <a:avLst/>
          </a:prstGeom>
          <a:solidFill>
            <a:srgbClr val="0E5993"/>
          </a:solidFill>
        </p:spPr>
        <p:txBody>
          <a:bodyPr wrap="square" lIns="137160" tIns="137160" rIns="137160" bIns="137160" rtlCol="0">
            <a:spAutoFit/>
          </a:bodyPr>
          <a:lstStyle/>
          <a:p>
            <a:pPr algn="ctr"/>
            <a:r>
              <a:rPr lang="en-US" sz="1400" b="1" dirty="0" err="1">
                <a:solidFill>
                  <a:schemeClr val="bg1"/>
                </a:solidFill>
                <a:latin typeface="Arial" panose="020B0604020202020204" pitchFamily="34" charset="0"/>
                <a:cs typeface="Arial" panose="020B0604020202020204" pitchFamily="34" charset="0"/>
              </a:rPr>
              <a:t>SecureEquity</a:t>
            </a:r>
            <a:r>
              <a:rPr lang="en-US" sz="1400" b="1" baseline="30000" dirty="0">
                <a:solidFill>
                  <a:schemeClr val="bg1"/>
                </a:solidFill>
                <a:latin typeface="Arial" panose="020B0604020202020204" pitchFamily="34" charset="0"/>
                <a:cs typeface="Arial" panose="020B0604020202020204" pitchFamily="34" charset="0"/>
                <a:sym typeface="Symbol" panose="05050102010706020507" pitchFamily="18" charset="2"/>
              </a:rPr>
              <a:t></a:t>
            </a:r>
            <a:endParaRPr lang="en-US" sz="1400" b="1" baseline="30000" dirty="0">
              <a:solidFill>
                <a:schemeClr val="bg1"/>
              </a:solidFill>
              <a:latin typeface="Arial" panose="020B0604020202020204" pitchFamily="34" charset="0"/>
              <a:cs typeface="Arial" panose="020B0604020202020204" pitchFamily="34" charset="0"/>
            </a:endParaRPr>
          </a:p>
          <a:p>
            <a:pPr marL="168275" indent="-168275">
              <a:spcBef>
                <a:spcPts val="1500"/>
              </a:spcBef>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Residual Income is calculated based on the numbers of borrowers only. </a:t>
            </a:r>
          </a:p>
          <a:p>
            <a:pPr marL="168275" indent="-168275">
              <a:spcBef>
                <a:spcPts val="500"/>
              </a:spcBef>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1 Borrower - $750, 2+ Borrowers - $1,000</a:t>
            </a:r>
          </a:p>
        </p:txBody>
      </p:sp>
      <p:sp>
        <p:nvSpPr>
          <p:cNvPr id="8" name="TextBox 7">
            <a:extLst>
              <a:ext uri="{FF2B5EF4-FFF2-40B4-BE49-F238E27FC236}">
                <a16:creationId xmlns:a16="http://schemas.microsoft.com/office/drawing/2014/main" id="{DEAD33E9-991E-5FC7-B0E9-3EBF4BF86BE8}"/>
              </a:ext>
            </a:extLst>
          </p:cNvPr>
          <p:cNvSpPr txBox="1"/>
          <p:nvPr/>
        </p:nvSpPr>
        <p:spPr>
          <a:xfrm>
            <a:off x="4572000" y="2323679"/>
            <a:ext cx="4228151" cy="2431435"/>
          </a:xfrm>
          <a:prstGeom prst="rect">
            <a:avLst/>
          </a:prstGeom>
          <a:solidFill>
            <a:srgbClr val="0E5993"/>
          </a:solidFill>
        </p:spPr>
        <p:txBody>
          <a:bodyPr wrap="square" lIns="137160" tIns="137160" rIns="137160" bIns="137160" rtlCol="0">
            <a:spAutoFit/>
          </a:bodyPr>
          <a:lstStyle/>
          <a:p>
            <a:pPr algn="ctr"/>
            <a:r>
              <a:rPr lang="en-US" sz="1400" b="1" dirty="0">
                <a:solidFill>
                  <a:schemeClr val="bg1"/>
                </a:solidFill>
              </a:rPr>
              <a:t>SecureEquity</a:t>
            </a:r>
            <a:r>
              <a:rPr lang="en-US" sz="1400" b="1" baseline="30000" dirty="0">
                <a:solidFill>
                  <a:schemeClr val="bg1"/>
                </a:solidFill>
                <a:sym typeface="Symbol" panose="05050102010706020507" pitchFamily="18" charset="2"/>
              </a:rPr>
              <a:t> </a:t>
            </a:r>
            <a:r>
              <a:rPr lang="en-US" sz="1400" b="1" dirty="0">
                <a:solidFill>
                  <a:schemeClr val="bg1"/>
                </a:solidFill>
              </a:rPr>
              <a:t>Streamlined Financial Assessment</a:t>
            </a:r>
          </a:p>
          <a:p>
            <a:pPr marL="168275" indent="-168275">
              <a:buFont typeface="Arial" panose="020B0604020202020204" pitchFamily="34" charset="0"/>
              <a:buChar char="•"/>
            </a:pPr>
            <a:r>
              <a:rPr lang="en-US" sz="1400" dirty="0">
                <a:solidFill>
                  <a:schemeClr val="bg1"/>
                </a:solidFill>
              </a:rPr>
              <a:t>No RI review for borrowers with mid FICO of ≥720.  Remaining borrower may have a </a:t>
            </a:r>
            <a:r>
              <a:rPr lang="en-US" sz="1400" spc="-50" dirty="0">
                <a:solidFill>
                  <a:schemeClr val="bg1"/>
                </a:solidFill>
              </a:rPr>
              <a:t>mid FICO of ≥ 660.</a:t>
            </a:r>
          </a:p>
          <a:p>
            <a:pPr marL="168275" indent="-168275">
              <a:buFont typeface="Arial" panose="020B0604020202020204" pitchFamily="34" charset="0"/>
              <a:buChar char="•"/>
            </a:pPr>
            <a:r>
              <a:rPr lang="en-US" sz="1400" dirty="0">
                <a:solidFill>
                  <a:schemeClr val="bg1"/>
                </a:solidFill>
              </a:rPr>
              <a:t>Satisfactory Credit and Property Charge history without use of Extenuating Circumstances or Compensating Factors </a:t>
            </a:r>
          </a:p>
          <a:p>
            <a:pPr marL="168275" indent="-168275">
              <a:buFont typeface="Arial" panose="020B0604020202020204" pitchFamily="34" charset="0"/>
              <a:buChar char="•"/>
            </a:pPr>
            <a:r>
              <a:rPr lang="en-US" sz="1400" dirty="0">
                <a:solidFill>
                  <a:schemeClr val="bg1"/>
                </a:solidFill>
              </a:rPr>
              <a:t>Not applicable on Purchase transaction </a:t>
            </a:r>
          </a:p>
          <a:p>
            <a:pPr marL="168275" indent="-168275">
              <a:buFont typeface="Arial" panose="020B0604020202020204" pitchFamily="34" charset="0"/>
              <a:buChar char="•"/>
            </a:pPr>
            <a:r>
              <a:rPr lang="en-US" sz="1400" dirty="0">
                <a:solidFill>
                  <a:schemeClr val="bg1"/>
                </a:solidFill>
              </a:rPr>
              <a:t>Do not submit or upload income docs in Quantum if above guidelines are met.</a:t>
            </a:r>
          </a:p>
        </p:txBody>
      </p:sp>
    </p:spTree>
    <p:extLst>
      <p:ext uri="{BB962C8B-B14F-4D97-AF65-F5344CB8AC3E}">
        <p14:creationId xmlns:p14="http://schemas.microsoft.com/office/powerpoint/2010/main" val="1383825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D2B6C-4167-5718-1586-E93EA4E3F6C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5623E18-3706-6CF2-47EE-C9CF1D06195B}"/>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7C1DC70E-6780-6151-017D-ECA87122A321}"/>
              </a:ext>
            </a:extLst>
          </p:cNvPr>
          <p:cNvSpPr txBox="1">
            <a:spLocks/>
          </p:cNvSpPr>
          <p:nvPr/>
        </p:nvSpPr>
        <p:spPr>
          <a:xfrm>
            <a:off x="486450" y="1"/>
            <a:ext cx="7751561" cy="151383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Residual Income Shortfalls</a:t>
            </a: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Curing a Residual Income Shortfall</a:t>
            </a:r>
            <a:endParaRPr lang="en-US" i="1" dirty="0">
              <a:solidFill>
                <a:srgbClr val="343433"/>
              </a:solidFill>
              <a:latin typeface="Arial" panose="020B0604020202020204" pitchFamily="34" charset="0"/>
              <a:cs typeface="Arial" panose="020B0604020202020204" pitchFamily="34" charset="0"/>
            </a:endParaRPr>
          </a:p>
        </p:txBody>
      </p:sp>
      <p:graphicFrame>
        <p:nvGraphicFramePr>
          <p:cNvPr id="3" name="Diagram 2">
            <a:extLst>
              <a:ext uri="{FF2B5EF4-FFF2-40B4-BE49-F238E27FC236}">
                <a16:creationId xmlns:a16="http://schemas.microsoft.com/office/drawing/2014/main" id="{30C7DD1A-F00B-7288-1E4E-94510E8B665A}"/>
              </a:ext>
            </a:extLst>
          </p:cNvPr>
          <p:cNvGraphicFramePr/>
          <p:nvPr>
            <p:extLst>
              <p:ext uri="{D42A27DB-BD31-4B8C-83A1-F6EECF244321}">
                <p14:modId xmlns:p14="http://schemas.microsoft.com/office/powerpoint/2010/main" val="3136872327"/>
              </p:ext>
            </p:extLst>
          </p:nvPr>
        </p:nvGraphicFramePr>
        <p:xfrm>
          <a:off x="905987" y="1280531"/>
          <a:ext cx="7332025" cy="29481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748694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C5A46-3A9D-90A5-48B5-2C3A78B2D0B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1AF90E6-EB9B-2746-B649-49C61D7BF86E}"/>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85ABC8E1-104E-FAD2-157F-669A21C7E61A}"/>
              </a:ext>
            </a:extLst>
          </p:cNvPr>
          <p:cNvSpPr txBox="1">
            <a:spLocks/>
          </p:cNvSpPr>
          <p:nvPr/>
        </p:nvSpPr>
        <p:spPr>
          <a:xfrm>
            <a:off x="486450" y="0"/>
            <a:ext cx="6379905"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Compensating Factors</a:t>
            </a:r>
          </a:p>
          <a:p>
            <a:pPr marL="457200" indent="-457200" algn="l">
              <a:lnSpc>
                <a:spcPct val="100000"/>
              </a:lnSpc>
              <a:spcBef>
                <a:spcPts val="2000"/>
              </a:spcBef>
              <a:buFont typeface="+mj-lt"/>
              <a:buAutoNum type="arabicPeriod"/>
            </a:pPr>
            <a:r>
              <a:rPr lang="en-US" sz="1600" dirty="0">
                <a:solidFill>
                  <a:srgbClr val="343433"/>
                </a:solidFill>
                <a:latin typeface="Arial" panose="020B0604020202020204" pitchFamily="34" charset="0"/>
                <a:cs typeface="Arial" panose="020B0604020202020204" pitchFamily="34" charset="0"/>
              </a:rPr>
              <a:t>Imputed Income from HECM proceeds that remain after closing</a:t>
            </a:r>
          </a:p>
          <a:p>
            <a:pPr marL="457200" indent="-457200" algn="l">
              <a:lnSpc>
                <a:spcPct val="100000"/>
              </a:lnSpc>
              <a:spcBef>
                <a:spcPts val="500"/>
              </a:spcBef>
              <a:buFont typeface="+mj-lt"/>
              <a:buAutoNum type="arabicPeriod"/>
            </a:pPr>
            <a:r>
              <a:rPr lang="en-US" sz="1600" dirty="0">
                <a:solidFill>
                  <a:srgbClr val="343433"/>
                </a:solidFill>
                <a:latin typeface="Arial" panose="020B0604020202020204" pitchFamily="34" charset="0"/>
                <a:cs typeface="Arial" panose="020B0604020202020204" pitchFamily="34" charset="0"/>
              </a:rPr>
              <a:t>SSI/pension income that will begin within the next 12 months</a:t>
            </a:r>
          </a:p>
          <a:p>
            <a:pPr marL="457200" indent="-457200" algn="l">
              <a:lnSpc>
                <a:spcPct val="100000"/>
              </a:lnSpc>
              <a:spcBef>
                <a:spcPts val="500"/>
              </a:spcBef>
              <a:buFont typeface="+mj-lt"/>
              <a:buAutoNum type="arabicPeriod"/>
            </a:pPr>
            <a:r>
              <a:rPr lang="en-US" sz="1600" dirty="0">
                <a:solidFill>
                  <a:srgbClr val="343433"/>
                </a:solidFill>
                <a:latin typeface="Arial" panose="020B0604020202020204" pitchFamily="34" charset="0"/>
                <a:cs typeface="Arial" panose="020B0604020202020204" pitchFamily="34" charset="0"/>
              </a:rPr>
              <a:t>Eligible Non-Borrowing Spouse Income</a:t>
            </a:r>
          </a:p>
          <a:p>
            <a:pPr marL="457200" indent="-457200" algn="l">
              <a:lnSpc>
                <a:spcPct val="100000"/>
              </a:lnSpc>
              <a:spcBef>
                <a:spcPts val="500"/>
              </a:spcBef>
              <a:buFont typeface="+mj-lt"/>
              <a:buAutoNum type="arabicPeriod"/>
            </a:pPr>
            <a:r>
              <a:rPr lang="en-US" sz="1600" dirty="0">
                <a:solidFill>
                  <a:srgbClr val="343433"/>
                </a:solidFill>
                <a:latin typeface="Arial" panose="020B0604020202020204" pitchFamily="34" charset="0"/>
                <a:cs typeface="Arial" panose="020B0604020202020204" pitchFamily="34" charset="0"/>
              </a:rPr>
              <a:t>Overtime, bonus, part-time, seasonal (received for 6 months)</a:t>
            </a:r>
          </a:p>
          <a:p>
            <a:pPr marL="457200" indent="-457200" algn="l">
              <a:lnSpc>
                <a:spcPct val="100000"/>
              </a:lnSpc>
              <a:spcBef>
                <a:spcPts val="500"/>
              </a:spcBef>
              <a:buFont typeface="+mj-lt"/>
              <a:buAutoNum type="arabicPeriod"/>
            </a:pPr>
            <a:r>
              <a:rPr lang="en-US" sz="1600" dirty="0">
                <a:solidFill>
                  <a:srgbClr val="343433"/>
                </a:solidFill>
                <a:latin typeface="Arial" panose="020B0604020202020204" pitchFamily="34" charset="0"/>
                <a:cs typeface="Arial" panose="020B0604020202020204" pitchFamily="34" charset="0"/>
              </a:rPr>
              <a:t>Borrower paid own property charge payments for 24+ months with no arrearages and income has not declined </a:t>
            </a:r>
          </a:p>
          <a:p>
            <a:pPr marL="457200" indent="-457200" algn="l">
              <a:lnSpc>
                <a:spcPct val="100000"/>
              </a:lnSpc>
              <a:spcBef>
                <a:spcPts val="500"/>
              </a:spcBef>
              <a:buFont typeface="+mj-lt"/>
              <a:buAutoNum type="arabicPeriod"/>
            </a:pPr>
            <a:r>
              <a:rPr lang="en-US" sz="1600" dirty="0">
                <a:solidFill>
                  <a:srgbClr val="343433"/>
                </a:solidFill>
                <a:latin typeface="Arial" panose="020B0604020202020204" pitchFamily="34" charset="0"/>
                <a:cs typeface="Arial" panose="020B0604020202020204" pitchFamily="34" charset="0"/>
              </a:rPr>
              <a:t>Borrower has assets equal to life expectancy property charges</a:t>
            </a:r>
          </a:p>
          <a:p>
            <a:pPr marL="457200" indent="-457200" algn="l">
              <a:lnSpc>
                <a:spcPct val="100000"/>
              </a:lnSpc>
              <a:spcBef>
                <a:spcPts val="500"/>
              </a:spcBef>
              <a:buFont typeface="+mj-lt"/>
              <a:buAutoNum type="arabicPeriod"/>
            </a:pPr>
            <a:r>
              <a:rPr lang="en-US" sz="1600" dirty="0">
                <a:solidFill>
                  <a:srgbClr val="343433"/>
                </a:solidFill>
                <a:latin typeface="Arial" panose="020B0604020202020204" pitchFamily="34" charset="0"/>
                <a:cs typeface="Arial" panose="020B0604020202020204" pitchFamily="34" charset="0"/>
              </a:rPr>
              <a:t>HECM proceeds sufficient to eliminate debt payments</a:t>
            </a:r>
          </a:p>
          <a:p>
            <a:pPr marL="457200" indent="-457200" algn="l">
              <a:lnSpc>
                <a:spcPct val="100000"/>
              </a:lnSpc>
              <a:spcBef>
                <a:spcPts val="500"/>
              </a:spcBef>
              <a:buFont typeface="+mj-lt"/>
              <a:buAutoNum type="arabicPeriod"/>
            </a:pPr>
            <a:r>
              <a:rPr lang="en-US" sz="1600" dirty="0">
                <a:solidFill>
                  <a:srgbClr val="343433"/>
                </a:solidFill>
                <a:latin typeface="Arial" panose="020B0604020202020204" pitchFamily="34" charset="0"/>
                <a:cs typeface="Arial" panose="020B0604020202020204" pitchFamily="34" charset="0"/>
              </a:rPr>
              <a:t>The borrower has access to other credit</a:t>
            </a:r>
            <a:endParaRPr lang="en-US" sz="1600" dirty="0">
              <a:solidFill>
                <a:srgbClr val="343433"/>
              </a:solidFill>
            </a:endParaRPr>
          </a:p>
        </p:txBody>
      </p:sp>
      <p:sp>
        <p:nvSpPr>
          <p:cNvPr id="3" name="Right Brace 2">
            <a:extLst>
              <a:ext uri="{FF2B5EF4-FFF2-40B4-BE49-F238E27FC236}">
                <a16:creationId xmlns:a16="http://schemas.microsoft.com/office/drawing/2014/main" id="{C7FBCF4A-5124-DF81-D1D0-08CFB6933C5D}"/>
              </a:ext>
            </a:extLst>
          </p:cNvPr>
          <p:cNvSpPr/>
          <p:nvPr/>
        </p:nvSpPr>
        <p:spPr>
          <a:xfrm>
            <a:off x="6704139" y="2854960"/>
            <a:ext cx="463867" cy="1358964"/>
          </a:xfrm>
          <a:prstGeom prst="rightBrace">
            <a:avLst>
              <a:gd name="adj1" fmla="val 0"/>
              <a:gd name="adj2" fmla="val 50000"/>
            </a:avLst>
          </a:prstGeom>
          <a:ln w="38100">
            <a:solidFill>
              <a:srgbClr val="0E599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0AB74732-EC18-DB3E-3888-728D7284DACC}"/>
              </a:ext>
            </a:extLst>
          </p:cNvPr>
          <p:cNvSpPr txBox="1"/>
          <p:nvPr/>
        </p:nvSpPr>
        <p:spPr>
          <a:xfrm>
            <a:off x="7364103" y="2854960"/>
            <a:ext cx="1424297" cy="1358964"/>
          </a:xfrm>
          <a:prstGeom prst="rect">
            <a:avLst/>
          </a:prstGeom>
          <a:solidFill>
            <a:srgbClr val="0E5993"/>
          </a:solidFill>
        </p:spPr>
        <p:txBody>
          <a:bodyPr wrap="square" rtlCol="0" anchor="ctr">
            <a:noAutofit/>
          </a:bodyPr>
          <a:lstStyle/>
          <a:p>
            <a:pPr algn="ctr">
              <a:spcBef>
                <a:spcPts val="600"/>
              </a:spcBef>
            </a:pPr>
            <a:r>
              <a:rPr lang="en-US" sz="1200" dirty="0">
                <a:solidFill>
                  <a:schemeClr val="bg1"/>
                </a:solidFill>
                <a:latin typeface="Arial" panose="020B0604020202020204" pitchFamily="34" charset="0"/>
                <a:cs typeface="Arial" panose="020B0604020202020204" pitchFamily="34" charset="0"/>
              </a:rPr>
              <a:t>5-8 may only be used if RI is 80-99% of family size and regional requirements</a:t>
            </a:r>
          </a:p>
        </p:txBody>
      </p:sp>
    </p:spTree>
    <p:extLst>
      <p:ext uri="{BB962C8B-B14F-4D97-AF65-F5344CB8AC3E}">
        <p14:creationId xmlns:p14="http://schemas.microsoft.com/office/powerpoint/2010/main" val="2902895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9B884-54BE-96B2-8241-C525C102871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86BC9EC-92E8-81FA-A5E5-CB376C4B0C9F}"/>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08C13A1A-1F6B-74C9-3749-C7DC26305A44}"/>
              </a:ext>
            </a:extLst>
          </p:cNvPr>
          <p:cNvSpPr txBox="1">
            <a:spLocks/>
          </p:cNvSpPr>
          <p:nvPr/>
        </p:nvSpPr>
        <p:spPr>
          <a:xfrm>
            <a:off x="486450" y="0"/>
            <a:ext cx="7986989" cy="4094481"/>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Asset Dissipation</a:t>
            </a:r>
          </a:p>
          <a:p>
            <a:pPr marL="285750" indent="-285750" algn="l">
              <a:lnSpc>
                <a:spcPct val="100000"/>
              </a:lnSpc>
              <a:spcBef>
                <a:spcPts val="2000"/>
              </a:spcBef>
              <a:buFont typeface="Arial" panose="020B0604020202020204" pitchFamily="34" charset="0"/>
              <a:buChar char="•"/>
            </a:pPr>
            <a:r>
              <a:rPr lang="en-US" dirty="0">
                <a:latin typeface="Arial" panose="020B0604020202020204" pitchFamily="34" charset="0"/>
                <a:cs typeface="Arial" panose="020B0604020202020204" pitchFamily="34" charset="0"/>
              </a:rPr>
              <a:t>Dissipated Assets – Resources counted for income if needed. Theoretical – not required. </a:t>
            </a:r>
          </a:p>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Many assets can be counted at 100% of the value. Savings, checking, CD, Roth</a:t>
            </a:r>
          </a:p>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Some are subject to Federal taxes (85%)</a:t>
            </a:r>
          </a:p>
          <a:p>
            <a:pPr marL="285750" indent="-285750" algn="l">
              <a:lnSpc>
                <a:spcPct val="100000"/>
              </a:lnSpc>
              <a:spcBef>
                <a:spcPts val="500"/>
              </a:spcBef>
              <a:buFont typeface="Arial" panose="020B0604020202020204" pitchFamily="34" charset="0"/>
              <a:buChar char="•"/>
            </a:pPr>
            <a:r>
              <a:rPr lang="en-US" dirty="0">
                <a:latin typeface="Arial" panose="020B0604020202020204" pitchFamily="34" charset="0"/>
                <a:cs typeface="Arial" panose="020B0604020202020204" pitchFamily="34" charset="0"/>
              </a:rPr>
              <a:t>401k, IRA, Stocks and Bonds</a:t>
            </a:r>
          </a:p>
          <a:p>
            <a:pPr algn="l">
              <a:lnSpc>
                <a:spcPct val="100000"/>
              </a:lnSpc>
              <a:spcBef>
                <a:spcPts val="2000"/>
              </a:spcBef>
            </a:pPr>
            <a:r>
              <a:rPr lang="en-US" b="1" dirty="0">
                <a:solidFill>
                  <a:srgbClr val="0E5993"/>
                </a:solidFill>
                <a:latin typeface="Arial" panose="020B0604020202020204" pitchFamily="34" charset="0"/>
                <a:cs typeface="Arial" panose="020B0604020202020204" pitchFamily="34" charset="0"/>
              </a:rPr>
              <a:t>A 70-year-old borrower with $18,000 in savings equals $100 a month in dissipated assets</a:t>
            </a:r>
          </a:p>
        </p:txBody>
      </p:sp>
      <p:pic>
        <p:nvPicPr>
          <p:cNvPr id="8" name="Picture 7" descr="A group of different colored rectangles&#10;&#10;AI-generated content may be incorrect.">
            <a:extLst>
              <a:ext uri="{FF2B5EF4-FFF2-40B4-BE49-F238E27FC236}">
                <a16:creationId xmlns:a16="http://schemas.microsoft.com/office/drawing/2014/main" id="{DEA1C322-47A8-FA32-FDC1-68A091C2DD04}"/>
              </a:ext>
            </a:extLst>
          </p:cNvPr>
          <p:cNvPicPr>
            <a:picLocks noChangeAspect="1"/>
          </p:cNvPicPr>
          <p:nvPr/>
        </p:nvPicPr>
        <p:blipFill>
          <a:blip r:embed="rId4"/>
          <a:srcRect l="3180" t="51823" r="50589" b="31213"/>
          <a:stretch>
            <a:fillRect/>
          </a:stretch>
        </p:blipFill>
        <p:spPr>
          <a:xfrm>
            <a:off x="486450" y="4074161"/>
            <a:ext cx="3593273" cy="741680"/>
          </a:xfrm>
          <a:prstGeom prst="rect">
            <a:avLst/>
          </a:prstGeom>
        </p:spPr>
      </p:pic>
      <p:sp>
        <p:nvSpPr>
          <p:cNvPr id="9" name="Content Placeholder 5">
            <a:extLst>
              <a:ext uri="{FF2B5EF4-FFF2-40B4-BE49-F238E27FC236}">
                <a16:creationId xmlns:a16="http://schemas.microsoft.com/office/drawing/2014/main" id="{2B3FDE13-65E8-A55D-4EB6-0B73CF546A95}"/>
              </a:ext>
            </a:extLst>
          </p:cNvPr>
          <p:cNvSpPr txBox="1">
            <a:spLocks/>
          </p:cNvSpPr>
          <p:nvPr/>
        </p:nvSpPr>
        <p:spPr>
          <a:xfrm>
            <a:off x="486450" y="4074161"/>
            <a:ext cx="3511551" cy="715347"/>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lvl="1" defTabSz="711200">
              <a:lnSpc>
                <a:spcPct val="100000"/>
              </a:lnSpc>
              <a:spcBef>
                <a:spcPct val="0"/>
              </a:spcBef>
              <a:spcAft>
                <a:spcPts val="600"/>
              </a:spcAft>
            </a:pPr>
            <a:r>
              <a:rPr lang="en-US" sz="1800" b="1" dirty="0">
                <a:solidFill>
                  <a:schemeClr val="bg1"/>
                </a:solidFill>
                <a:latin typeface="Arial" panose="020B0604020202020204" pitchFamily="34" charset="0"/>
                <a:cs typeface="Arial" panose="020B0604020202020204" pitchFamily="34" charset="0"/>
              </a:rPr>
              <a:t>Always ask about assets!</a:t>
            </a:r>
          </a:p>
        </p:txBody>
      </p:sp>
    </p:spTree>
    <p:extLst>
      <p:ext uri="{BB962C8B-B14F-4D97-AF65-F5344CB8AC3E}">
        <p14:creationId xmlns:p14="http://schemas.microsoft.com/office/powerpoint/2010/main" val="20286959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3C9AD-C28C-B08F-9B85-6E5265F51C4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4F324D1-2F68-AC92-501D-3069CF2189FB}"/>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ECD0EC5D-2D1A-663C-807C-FE525C8340AB}"/>
              </a:ext>
            </a:extLst>
          </p:cNvPr>
          <p:cNvSpPr txBox="1">
            <a:spLocks/>
          </p:cNvSpPr>
          <p:nvPr/>
        </p:nvSpPr>
        <p:spPr>
          <a:xfrm>
            <a:off x="486450" y="0"/>
            <a:ext cx="6379905" cy="123080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Life Expectancy Tables</a:t>
            </a:r>
            <a:endParaRPr lang="en-US" sz="3200" dirty="0">
              <a:solidFill>
                <a:srgbClr val="343433"/>
              </a:solidFill>
            </a:endParaRPr>
          </a:p>
        </p:txBody>
      </p:sp>
      <p:grpSp>
        <p:nvGrpSpPr>
          <p:cNvPr id="6" name="Group 5">
            <a:extLst>
              <a:ext uri="{FF2B5EF4-FFF2-40B4-BE49-F238E27FC236}">
                <a16:creationId xmlns:a16="http://schemas.microsoft.com/office/drawing/2014/main" id="{3ACD7D6D-37E3-4610-C112-825A5BE4DBC9}"/>
              </a:ext>
            </a:extLst>
          </p:cNvPr>
          <p:cNvGrpSpPr/>
          <p:nvPr/>
        </p:nvGrpSpPr>
        <p:grpSpPr>
          <a:xfrm>
            <a:off x="551440" y="1205885"/>
            <a:ext cx="5566320" cy="3340716"/>
            <a:chOff x="2909094" y="1691933"/>
            <a:chExt cx="6538692" cy="3924300"/>
          </a:xfrm>
        </p:grpSpPr>
        <p:pic>
          <p:nvPicPr>
            <p:cNvPr id="7" name="Picture 6">
              <a:extLst>
                <a:ext uri="{FF2B5EF4-FFF2-40B4-BE49-F238E27FC236}">
                  <a16:creationId xmlns:a16="http://schemas.microsoft.com/office/drawing/2014/main" id="{913CBC6D-D7DA-430F-F1BB-736ABD4AD7A1}"/>
                </a:ext>
              </a:extLst>
            </p:cNvPr>
            <p:cNvPicPr>
              <a:picLocks noChangeAspect="1"/>
            </p:cNvPicPr>
            <p:nvPr/>
          </p:nvPicPr>
          <p:blipFill rotWithShape="1">
            <a:blip r:embed="rId4"/>
            <a:srcRect r="51827"/>
            <a:stretch/>
          </p:blipFill>
          <p:spPr>
            <a:xfrm>
              <a:off x="2909094" y="1691933"/>
              <a:ext cx="3069676" cy="3924300"/>
            </a:xfrm>
            <a:prstGeom prst="rect">
              <a:avLst/>
            </a:prstGeom>
          </p:spPr>
        </p:pic>
        <p:pic>
          <p:nvPicPr>
            <p:cNvPr id="8" name="Picture 7">
              <a:extLst>
                <a:ext uri="{FF2B5EF4-FFF2-40B4-BE49-F238E27FC236}">
                  <a16:creationId xmlns:a16="http://schemas.microsoft.com/office/drawing/2014/main" id="{E003DCD5-82CB-C35D-843F-5D684B0B0001}"/>
                </a:ext>
              </a:extLst>
            </p:cNvPr>
            <p:cNvPicPr>
              <a:picLocks noChangeAspect="1"/>
            </p:cNvPicPr>
            <p:nvPr/>
          </p:nvPicPr>
          <p:blipFill rotWithShape="1">
            <a:blip r:embed="rId4"/>
            <a:srcRect l="51963"/>
            <a:stretch/>
          </p:blipFill>
          <p:spPr>
            <a:xfrm>
              <a:off x="6386733" y="1691933"/>
              <a:ext cx="3061053" cy="3924300"/>
            </a:xfrm>
            <a:prstGeom prst="rect">
              <a:avLst/>
            </a:prstGeom>
          </p:spPr>
        </p:pic>
      </p:grpSp>
      <p:sp>
        <p:nvSpPr>
          <p:cNvPr id="9" name="TextBox 8">
            <a:extLst>
              <a:ext uri="{FF2B5EF4-FFF2-40B4-BE49-F238E27FC236}">
                <a16:creationId xmlns:a16="http://schemas.microsoft.com/office/drawing/2014/main" id="{35CF8C21-76DA-396E-A06D-B7747B1C60C4}"/>
              </a:ext>
            </a:extLst>
          </p:cNvPr>
          <p:cNvSpPr txBox="1"/>
          <p:nvPr/>
        </p:nvSpPr>
        <p:spPr>
          <a:xfrm>
            <a:off x="6465055" y="1230809"/>
            <a:ext cx="2127505" cy="1384995"/>
          </a:xfrm>
          <a:prstGeom prst="rect">
            <a:avLst/>
          </a:prstGeom>
          <a:solidFill>
            <a:srgbClr val="195993"/>
          </a:solidFill>
        </p:spPr>
        <p:txBody>
          <a:bodyPr wrap="square" lIns="137160" tIns="137160" rIns="137160" bIns="137160" rtlCol="0">
            <a:spAutoFit/>
          </a:bodyPr>
          <a:lstStyle/>
          <a:p>
            <a:pPr algn="ctr"/>
            <a:r>
              <a:rPr lang="en-US" sz="1800" b="1" dirty="0">
                <a:solidFill>
                  <a:schemeClr val="bg1"/>
                </a:solidFill>
              </a:rPr>
              <a:t>From the </a:t>
            </a:r>
            <a:r>
              <a:rPr lang="en-US" sz="1800" b="1" i="1" u="sng" dirty="0">
                <a:solidFill>
                  <a:schemeClr val="bg1"/>
                </a:solidFill>
                <a:hlinkClick r:id="rId5">
                  <a:extLst>
                    <a:ext uri="{A12FA001-AC4F-418D-AE19-62706E023703}">
                      <ahyp:hlinkClr xmlns:ahyp="http://schemas.microsoft.com/office/drawing/2018/hyperlinkcolor" val="tx"/>
                    </a:ext>
                  </a:extLst>
                </a:hlinkClick>
              </a:rPr>
              <a:t>US Decennial Life Tables for 1979-81</a:t>
            </a:r>
            <a:r>
              <a:rPr lang="en-US" sz="1800" b="1" u="sng" dirty="0">
                <a:solidFill>
                  <a:schemeClr val="bg1"/>
                </a:solidFill>
              </a:rPr>
              <a:t> </a:t>
            </a:r>
          </a:p>
        </p:txBody>
      </p:sp>
    </p:spTree>
    <p:extLst>
      <p:ext uri="{BB962C8B-B14F-4D97-AF65-F5344CB8AC3E}">
        <p14:creationId xmlns:p14="http://schemas.microsoft.com/office/powerpoint/2010/main" val="3515129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53D48-F531-D8DF-24CC-3C45C234252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331D95C-852F-2707-5125-36B625E55EEA}"/>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581166E1-C77E-78D0-8353-B61732D5A1B0}"/>
              </a:ext>
            </a:extLst>
          </p:cNvPr>
          <p:cNvSpPr txBox="1">
            <a:spLocks/>
          </p:cNvSpPr>
          <p:nvPr/>
        </p:nvSpPr>
        <p:spPr>
          <a:xfrm>
            <a:off x="486450" y="1"/>
            <a:ext cx="6379905" cy="87503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Credit Guidelines</a:t>
            </a:r>
            <a:endParaRPr lang="en-US" sz="3200" dirty="0">
              <a:solidFill>
                <a:srgbClr val="343433"/>
              </a:solidFill>
            </a:endParaRPr>
          </a:p>
        </p:txBody>
      </p:sp>
      <p:graphicFrame>
        <p:nvGraphicFramePr>
          <p:cNvPr id="3" name="Table 2">
            <a:extLst>
              <a:ext uri="{FF2B5EF4-FFF2-40B4-BE49-F238E27FC236}">
                <a16:creationId xmlns:a16="http://schemas.microsoft.com/office/drawing/2014/main" id="{31036EEC-B2DD-7696-1419-69AE86294675}"/>
              </a:ext>
            </a:extLst>
          </p:cNvPr>
          <p:cNvGraphicFramePr>
            <a:graphicFrameLocks noGrp="1"/>
          </p:cNvGraphicFramePr>
          <p:nvPr>
            <p:extLst>
              <p:ext uri="{D42A27DB-BD31-4B8C-83A1-F6EECF244321}">
                <p14:modId xmlns:p14="http://schemas.microsoft.com/office/powerpoint/2010/main" val="4219485555"/>
              </p:ext>
            </p:extLst>
          </p:nvPr>
        </p:nvGraphicFramePr>
        <p:xfrm>
          <a:off x="601100" y="854710"/>
          <a:ext cx="7776377" cy="3413760"/>
        </p:xfrm>
        <a:graphic>
          <a:graphicData uri="http://schemas.openxmlformats.org/drawingml/2006/table">
            <a:tbl>
              <a:tblPr firstRow="1" firstCol="1" lastRow="1" lastCol="1" bandRow="1" bandCol="1"/>
              <a:tblGrid>
                <a:gridCol w="1375575">
                  <a:extLst>
                    <a:ext uri="{9D8B030D-6E8A-4147-A177-3AD203B41FA5}">
                      <a16:colId xmlns:a16="http://schemas.microsoft.com/office/drawing/2014/main" val="2095467218"/>
                    </a:ext>
                  </a:extLst>
                </a:gridCol>
                <a:gridCol w="3200401">
                  <a:extLst>
                    <a:ext uri="{9D8B030D-6E8A-4147-A177-3AD203B41FA5}">
                      <a16:colId xmlns:a16="http://schemas.microsoft.com/office/drawing/2014/main" val="3796909574"/>
                    </a:ext>
                  </a:extLst>
                </a:gridCol>
                <a:gridCol w="3200401">
                  <a:extLst>
                    <a:ext uri="{9D8B030D-6E8A-4147-A177-3AD203B41FA5}">
                      <a16:colId xmlns:a16="http://schemas.microsoft.com/office/drawing/2014/main" val="2928064867"/>
                    </a:ext>
                  </a:extLst>
                </a:gridCol>
              </a:tblGrid>
              <a:tr h="0">
                <a:tc>
                  <a:txBody>
                    <a:bodyPr/>
                    <a:lstStyle/>
                    <a:p>
                      <a:pPr marL="0" marR="0" indent="0" algn="l">
                        <a:lnSpc>
                          <a:spcPct val="100000"/>
                        </a:lnSpc>
                        <a:spcBef>
                          <a:spcPts val="0"/>
                        </a:spcBef>
                        <a:spcAft>
                          <a:spcPts val="0"/>
                        </a:spcAft>
                      </a:pPr>
                      <a:r>
                        <a:rPr lang="en-US" sz="1200" b="1" i="0" dirty="0">
                          <a:solidFill>
                            <a:srgbClr val="FFFFFF"/>
                          </a:solidFill>
                          <a:effectLst/>
                          <a:latin typeface="Arial" panose="020B0604020202020204" pitchFamily="34" charset="0"/>
                          <a:ea typeface="Calibri" panose="020F0502020204030204" pitchFamily="34" charset="0"/>
                          <a:cs typeface="Arial" panose="020B0604020202020204" pitchFamily="34" charset="0"/>
                        </a:rPr>
                        <a:t>Liability Type</a:t>
                      </a:r>
                      <a:endParaRPr lang="en-US" sz="1200" b="1" i="0" dirty="0">
                        <a:effectLst/>
                        <a:latin typeface="Arial" panose="020B0604020202020204" pitchFamily="34" charset="0"/>
                        <a:ea typeface="Calibri" panose="020F0502020204030204" pitchFamily="34" charset="0"/>
                        <a:cs typeface="Arial" panose="020B0604020202020204" pitchFamily="34"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5993"/>
                    </a:solidFill>
                  </a:tcPr>
                </a:tc>
                <a:tc>
                  <a:txBody>
                    <a:bodyPr/>
                    <a:lstStyle/>
                    <a:p>
                      <a:pPr marL="0" marR="0" indent="0" algn="l">
                        <a:lnSpc>
                          <a:spcPct val="100000"/>
                        </a:lnSpc>
                        <a:spcBef>
                          <a:spcPts val="0"/>
                        </a:spcBef>
                        <a:spcAft>
                          <a:spcPts val="0"/>
                        </a:spcAft>
                      </a:pPr>
                      <a:r>
                        <a:rPr lang="en-US" sz="1200" b="1" i="0" dirty="0">
                          <a:solidFill>
                            <a:srgbClr val="FFFFFF"/>
                          </a:solidFill>
                          <a:effectLst/>
                          <a:latin typeface="Arial" panose="020B0604020202020204" pitchFamily="34" charset="0"/>
                          <a:ea typeface="Calibri" panose="020F0502020204030204" pitchFamily="34" charset="0"/>
                          <a:cs typeface="Arial" panose="020B0604020202020204" pitchFamily="34" charset="0"/>
                        </a:rPr>
                        <a:t>HECM</a:t>
                      </a:r>
                      <a:endParaRPr lang="en-US" sz="1200" b="1" i="0" dirty="0">
                        <a:effectLst/>
                        <a:latin typeface="Arial" panose="020B0604020202020204" pitchFamily="34" charset="0"/>
                        <a:ea typeface="Calibri" panose="020F0502020204030204" pitchFamily="34" charset="0"/>
                        <a:cs typeface="Arial" panose="020B0604020202020204" pitchFamily="34"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5993"/>
                    </a:solidFill>
                  </a:tcPr>
                </a:tc>
                <a:tc>
                  <a:txBody>
                    <a:bodyPr/>
                    <a:lstStyle/>
                    <a:p>
                      <a:pPr marL="0" marR="0" indent="0" algn="l">
                        <a:lnSpc>
                          <a:spcPct val="100000"/>
                        </a:lnSpc>
                        <a:spcBef>
                          <a:spcPts val="0"/>
                        </a:spcBef>
                        <a:spcAft>
                          <a:spcPts val="0"/>
                        </a:spcAft>
                      </a:pPr>
                      <a:r>
                        <a:rPr lang="en-US" sz="1200" b="1" i="0" dirty="0">
                          <a:solidFill>
                            <a:srgbClr val="FFFFFF"/>
                          </a:solidFill>
                          <a:effectLst/>
                          <a:latin typeface="Arial" panose="020B0604020202020204" pitchFamily="34" charset="0"/>
                          <a:ea typeface="Calibri" panose="020F0502020204030204" pitchFamily="34" charset="0"/>
                          <a:cs typeface="Arial" panose="020B0604020202020204" pitchFamily="34" charset="0"/>
                        </a:rPr>
                        <a:t>SecureEquity</a:t>
                      </a:r>
                      <a:r>
                        <a:rPr lang="en-US" sz="1200" b="1" i="0" dirty="0">
                          <a:solidFill>
                            <a:srgbClr val="FFFFFF"/>
                          </a:solidFill>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n-US" sz="1200" b="1" i="0" dirty="0">
                          <a:solidFill>
                            <a:srgbClr val="FFFFFF"/>
                          </a:solidFill>
                          <a:effectLst/>
                          <a:latin typeface="Arial" panose="020B0604020202020204" pitchFamily="34" charset="0"/>
                          <a:ea typeface="Calibri" panose="020F0502020204030204" pitchFamily="34" charset="0"/>
                          <a:cs typeface="Arial" panose="020B0604020202020204" pitchFamily="34" charset="0"/>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5993"/>
                    </a:solidFill>
                  </a:tcPr>
                </a:tc>
                <a:extLst>
                  <a:ext uri="{0D108BD9-81ED-4DB2-BD59-A6C34878D82A}">
                    <a16:rowId xmlns:a16="http://schemas.microsoft.com/office/drawing/2014/main" val="2488446110"/>
                  </a:ext>
                </a:extLst>
              </a:tr>
              <a:tr h="0">
                <a:tc>
                  <a:txBody>
                    <a:bodyPr/>
                    <a:lstStyle/>
                    <a:p>
                      <a:pPr marL="0" marR="0" indent="0" algn="l">
                        <a:lnSpc>
                          <a:spcPct val="100000"/>
                        </a:lnSpc>
                        <a:spcBef>
                          <a:spcPts val="0"/>
                        </a:spcBef>
                        <a:spcAft>
                          <a:spcPts val="0"/>
                        </a:spcAft>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FICO</a:t>
                      </a: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marR="0" lvl="0" indent="-285750" algn="l">
                        <a:lnSpc>
                          <a:spcPct val="100000"/>
                        </a:lnSpc>
                        <a:spcBef>
                          <a:spcPts val="0"/>
                        </a:spcBef>
                        <a:spcAft>
                          <a:spcPts val="0"/>
                        </a:spcAft>
                        <a:buFont typeface="Arial" panose="020B0604020202020204" pitchFamily="34" charset="0"/>
                        <a:buChar char="•"/>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N/A</a:t>
                      </a: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≤600 - LESA Required</a:t>
                      </a:r>
                    </a:p>
                    <a:p>
                      <a:pPr marL="285750" indent="-285750">
                        <a:buFont typeface="Arial" panose="020B0604020202020204" pitchFamily="34" charset="0"/>
                        <a:buChar char="•"/>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≥720 – Streamlined Financial Assessment</a:t>
                      </a: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5484323"/>
                  </a:ext>
                </a:extLst>
              </a:tr>
              <a:tr h="0">
                <a:tc>
                  <a:txBody>
                    <a:bodyPr/>
                    <a:lstStyle/>
                    <a:p>
                      <a:pPr marL="0" marR="0" indent="0" algn="l">
                        <a:lnSpc>
                          <a:spcPct val="100000"/>
                        </a:lnSpc>
                        <a:spcBef>
                          <a:spcPts val="0"/>
                        </a:spcBef>
                        <a:spcAft>
                          <a:spcPts val="0"/>
                        </a:spcAft>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Property Charges</a:t>
                      </a: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marR="0" lvl="0" indent="-285750" algn="l">
                        <a:lnSpc>
                          <a:spcPct val="100000"/>
                        </a:lnSpc>
                        <a:spcBef>
                          <a:spcPts val="0"/>
                        </a:spcBef>
                        <a:spcAft>
                          <a:spcPts val="0"/>
                        </a:spcAft>
                        <a:buFont typeface="Arial" panose="020B0604020202020204" pitchFamily="34" charset="0"/>
                        <a:buChar char="•"/>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No lates in last 24 months</a:t>
                      </a: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350" kern="1200" dirty="0">
                          <a:solidFill>
                            <a:srgbClr val="343433"/>
                          </a:solidFill>
                          <a:effectLst/>
                          <a:latin typeface="+mn-lt"/>
                          <a:ea typeface="+mn-ea"/>
                          <a:cs typeface="+mn-cs"/>
                        </a:rPr>
                        <a:t>0x30 months 0-24 months</a:t>
                      </a:r>
                    </a:p>
                    <a:p>
                      <a:pPr marL="285750" indent="-285750">
                        <a:buFont typeface="Arial" panose="020B0604020202020204" pitchFamily="34" charset="0"/>
                        <a:buChar char="•"/>
                      </a:pPr>
                      <a:r>
                        <a:rPr lang="en-US" sz="1350" kern="1200" dirty="0">
                          <a:solidFill>
                            <a:srgbClr val="343433"/>
                          </a:solidFill>
                          <a:effectLst/>
                          <a:latin typeface="+mn-lt"/>
                          <a:ea typeface="+mn-ea"/>
                          <a:cs typeface="+mn-cs"/>
                        </a:rPr>
                        <a:t>12-month lookback for credit scores ≥ 720 when taxes are current and not using Comp Factors </a:t>
                      </a:r>
                      <a:endPar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1603120"/>
                  </a:ext>
                </a:extLst>
              </a:tr>
              <a:tr h="0">
                <a:tc>
                  <a:txBody>
                    <a:bodyPr/>
                    <a:lstStyle/>
                    <a:p>
                      <a:pPr marL="0" marR="0" indent="0" algn="l">
                        <a:lnSpc>
                          <a:spcPct val="100000"/>
                        </a:lnSpc>
                        <a:spcBef>
                          <a:spcPts val="0"/>
                        </a:spcBef>
                        <a:spcAft>
                          <a:spcPts val="0"/>
                        </a:spcAft>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Mortgages</a:t>
                      </a: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marR="0" lvl="0" indent="-285750" algn="l">
                        <a:lnSpc>
                          <a:spcPct val="100000"/>
                        </a:lnSpc>
                        <a:spcBef>
                          <a:spcPts val="0"/>
                        </a:spcBef>
                        <a:spcAft>
                          <a:spcPts val="0"/>
                        </a:spcAft>
                        <a:buFont typeface="Arial" panose="020B0604020202020204" pitchFamily="34" charset="0"/>
                        <a:buChar char="•"/>
                      </a:pPr>
                      <a:r>
                        <a:rPr lang="en-US" sz="1400" kern="1200" dirty="0">
                          <a:solidFill>
                            <a:srgbClr val="343433"/>
                          </a:solidFill>
                          <a:effectLst/>
                          <a:latin typeface="+mn-lt"/>
                          <a:ea typeface="+mn-ea"/>
                          <a:cs typeface="+mn-cs"/>
                        </a:rPr>
                        <a:t>0x30 in the last 12 months, </a:t>
                      </a:r>
                    </a:p>
                    <a:p>
                      <a:pPr marL="285750" marR="0" lvl="0" indent="-285750" algn="l">
                        <a:lnSpc>
                          <a:spcPct val="100000"/>
                        </a:lnSpc>
                        <a:spcBef>
                          <a:spcPts val="0"/>
                        </a:spcBef>
                        <a:spcAft>
                          <a:spcPts val="0"/>
                        </a:spcAft>
                        <a:buFont typeface="Arial" panose="020B0604020202020204" pitchFamily="34" charset="0"/>
                        <a:buChar char="•"/>
                      </a:pPr>
                      <a:r>
                        <a:rPr lang="en-US" sz="1400" kern="1200" dirty="0">
                          <a:solidFill>
                            <a:srgbClr val="343433"/>
                          </a:solidFill>
                          <a:effectLst/>
                          <a:latin typeface="+mn-lt"/>
                          <a:ea typeface="+mn-ea"/>
                          <a:cs typeface="+mn-cs"/>
                        </a:rPr>
                        <a:t>2x30 in months 13-24</a:t>
                      </a:r>
                      <a:endPar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marR="0" lvl="0" indent="-285750" algn="l">
                        <a:lnSpc>
                          <a:spcPct val="100000"/>
                        </a:lnSpc>
                        <a:spcBef>
                          <a:spcPts val="0"/>
                        </a:spcBef>
                        <a:spcAft>
                          <a:spcPts val="0"/>
                        </a:spcAft>
                        <a:buFont typeface="Arial" panose="020B0604020202020204" pitchFamily="34" charset="0"/>
                        <a:buChar char="•"/>
                      </a:pPr>
                      <a:r>
                        <a:rPr lang="en-US" sz="1350" kern="1200" dirty="0">
                          <a:solidFill>
                            <a:srgbClr val="343433"/>
                          </a:solidFill>
                          <a:effectLst/>
                          <a:latin typeface="+mn-lt"/>
                          <a:ea typeface="+mn-ea"/>
                          <a:cs typeface="+mn-cs"/>
                        </a:rPr>
                        <a:t>0x30 in the last 12 months, </a:t>
                      </a:r>
                    </a:p>
                    <a:p>
                      <a:pPr marL="285750" marR="0" lvl="0" indent="-285750" algn="l">
                        <a:lnSpc>
                          <a:spcPct val="100000"/>
                        </a:lnSpc>
                        <a:spcBef>
                          <a:spcPts val="0"/>
                        </a:spcBef>
                        <a:spcAft>
                          <a:spcPts val="0"/>
                        </a:spcAft>
                        <a:buFont typeface="Arial" panose="020B0604020202020204" pitchFamily="34" charset="0"/>
                        <a:buChar char="•"/>
                      </a:pPr>
                      <a:r>
                        <a:rPr lang="en-US" sz="1350" kern="1200" dirty="0">
                          <a:solidFill>
                            <a:srgbClr val="343433"/>
                          </a:solidFill>
                          <a:effectLst/>
                          <a:latin typeface="+mn-lt"/>
                          <a:ea typeface="+mn-ea"/>
                          <a:cs typeface="+mn-cs"/>
                        </a:rPr>
                        <a:t>2x30 in months 13-24</a:t>
                      </a:r>
                      <a:endPar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9111786"/>
                  </a:ext>
                </a:extLst>
              </a:tr>
              <a:tr h="0">
                <a:tc>
                  <a:txBody>
                    <a:bodyPr/>
                    <a:lstStyle/>
                    <a:p>
                      <a:pPr marL="0" marR="0" indent="0" algn="l">
                        <a:lnSpc>
                          <a:spcPct val="100000"/>
                        </a:lnSpc>
                        <a:spcBef>
                          <a:spcPts val="0"/>
                        </a:spcBef>
                        <a:spcAft>
                          <a:spcPts val="0"/>
                        </a:spcAft>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Installments</a:t>
                      </a: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marR="0" lvl="0" indent="-285750" algn="l">
                        <a:lnSpc>
                          <a:spcPct val="100000"/>
                        </a:lnSpc>
                        <a:spcBef>
                          <a:spcPts val="0"/>
                        </a:spcBef>
                        <a:spcAft>
                          <a:spcPts val="0"/>
                        </a:spcAft>
                        <a:buFont typeface="Arial" panose="020B0604020202020204" pitchFamily="34" charset="0"/>
                        <a:buChar char="•"/>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No lates last 12 months</a:t>
                      </a:r>
                    </a:p>
                    <a:p>
                      <a:pPr marL="285750" marR="0" lvl="0" indent="-285750" algn="l">
                        <a:lnSpc>
                          <a:spcPct val="100000"/>
                        </a:lnSpc>
                        <a:spcBef>
                          <a:spcPts val="0"/>
                        </a:spcBef>
                        <a:spcAft>
                          <a:spcPts val="0"/>
                        </a:spcAft>
                        <a:buFont typeface="Arial" panose="020B0604020202020204" pitchFamily="34" charset="0"/>
                        <a:buChar char="•"/>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2x30 months 13-24</a:t>
                      </a: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marR="0" lvl="0" indent="-285750" algn="l">
                        <a:lnSpc>
                          <a:spcPct val="100000"/>
                        </a:lnSpc>
                        <a:spcBef>
                          <a:spcPts val="0"/>
                        </a:spcBef>
                        <a:spcAft>
                          <a:spcPts val="0"/>
                        </a:spcAft>
                        <a:buFont typeface="Arial" panose="020B0604020202020204" pitchFamily="34" charset="0"/>
                        <a:buChar char="•"/>
                      </a:pPr>
                      <a:r>
                        <a:rPr lang="en-US" sz="1350" kern="1200" dirty="0">
                          <a:solidFill>
                            <a:srgbClr val="343433"/>
                          </a:solidFill>
                          <a:effectLst/>
                          <a:latin typeface="+mn-lt"/>
                          <a:ea typeface="+mn-ea"/>
                          <a:cs typeface="+mn-cs"/>
                        </a:rPr>
                        <a:t>12-month lookback. </a:t>
                      </a:r>
                    </a:p>
                    <a:p>
                      <a:pPr marL="285750" marR="0" lvl="0" indent="-285750" algn="l">
                        <a:lnSpc>
                          <a:spcPct val="100000"/>
                        </a:lnSpc>
                        <a:spcBef>
                          <a:spcPts val="0"/>
                        </a:spcBef>
                        <a:spcAft>
                          <a:spcPts val="0"/>
                        </a:spcAft>
                        <a:buFont typeface="Arial" panose="020B0604020202020204" pitchFamily="34" charset="0"/>
                        <a:buChar char="•"/>
                      </a:pPr>
                      <a:r>
                        <a:rPr lang="en-US" sz="1350" kern="1200" dirty="0">
                          <a:solidFill>
                            <a:srgbClr val="343433"/>
                          </a:solidFill>
                          <a:effectLst/>
                          <a:latin typeface="+mn-lt"/>
                          <a:ea typeface="+mn-ea"/>
                          <a:cs typeface="+mn-cs"/>
                        </a:rPr>
                        <a:t>0x30 lates in last 12 months</a:t>
                      </a:r>
                      <a:endPar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endParaRP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1675302"/>
                  </a:ext>
                </a:extLst>
              </a:tr>
              <a:tr h="452137">
                <a:tc>
                  <a:txBody>
                    <a:bodyPr/>
                    <a:lstStyle/>
                    <a:p>
                      <a:pPr marL="0" marR="0" indent="0" algn="l">
                        <a:lnSpc>
                          <a:spcPct val="100000"/>
                        </a:lnSpc>
                        <a:spcBef>
                          <a:spcPts val="0"/>
                        </a:spcBef>
                        <a:spcAft>
                          <a:spcPts val="0"/>
                        </a:spcAft>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Revolving</a:t>
                      </a: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marR="0" lvl="0" indent="-285750" algn="l">
                        <a:lnSpc>
                          <a:spcPct val="100000"/>
                        </a:lnSpc>
                        <a:spcBef>
                          <a:spcPts val="0"/>
                        </a:spcBef>
                        <a:spcAft>
                          <a:spcPts val="0"/>
                        </a:spcAft>
                        <a:buFont typeface="Arial" panose="020B0604020202020204" pitchFamily="34" charset="0"/>
                        <a:buChar char="•"/>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No major derogatories</a:t>
                      </a:r>
                    </a:p>
                    <a:p>
                      <a:pPr marL="285750" marR="0" lvl="0" indent="-285750" algn="l">
                        <a:lnSpc>
                          <a:spcPct val="100000"/>
                        </a:lnSpc>
                        <a:spcBef>
                          <a:spcPts val="0"/>
                        </a:spcBef>
                        <a:spcAft>
                          <a:spcPts val="0"/>
                        </a:spcAft>
                        <a:buFont typeface="Arial" panose="020B0604020202020204" pitchFamily="34" charset="0"/>
                        <a:buChar char="•"/>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3 or more 60-day lates or any 90 day late in the last 12 months</a:t>
                      </a: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marR="0" lvl="0" indent="-285750" algn="l">
                        <a:lnSpc>
                          <a:spcPct val="100000"/>
                        </a:lnSpc>
                        <a:spcBef>
                          <a:spcPts val="0"/>
                        </a:spcBef>
                        <a:spcAft>
                          <a:spcPts val="0"/>
                        </a:spcAft>
                        <a:buFont typeface="Arial" panose="020B0604020202020204" pitchFamily="34" charset="0"/>
                        <a:buChar char="•"/>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No major derogatories</a:t>
                      </a:r>
                    </a:p>
                    <a:p>
                      <a:pPr marL="285750" marR="0" lvl="0" indent="-285750" algn="l">
                        <a:lnSpc>
                          <a:spcPct val="100000"/>
                        </a:lnSpc>
                        <a:spcBef>
                          <a:spcPts val="0"/>
                        </a:spcBef>
                        <a:spcAft>
                          <a:spcPts val="0"/>
                        </a:spcAft>
                        <a:buFont typeface="Arial" panose="020B0604020202020204" pitchFamily="34" charset="0"/>
                        <a:buChar char="•"/>
                      </a:pPr>
                      <a:r>
                        <a:rPr lang="en-US" sz="1400" b="0" i="0" dirty="0">
                          <a:solidFill>
                            <a:srgbClr val="343433"/>
                          </a:solidFill>
                          <a:effectLst/>
                          <a:latin typeface="Arial" panose="020B0604020202020204" pitchFamily="34" charset="0"/>
                          <a:ea typeface="Calibri" panose="020F0502020204030204" pitchFamily="34" charset="0"/>
                          <a:cs typeface="Arial" panose="020B0604020202020204" pitchFamily="34" charset="0"/>
                        </a:rPr>
                        <a:t>3 or more 60-day lates or any 90 day late in the last 12 months</a:t>
                      </a:r>
                    </a:p>
                  </a:txBody>
                  <a:tcPr marT="9144" marB="9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8400024"/>
                  </a:ext>
                </a:extLst>
              </a:tr>
            </a:tbl>
          </a:graphicData>
        </a:graphic>
      </p:graphicFrame>
    </p:spTree>
    <p:extLst>
      <p:ext uri="{BB962C8B-B14F-4D97-AF65-F5344CB8AC3E}">
        <p14:creationId xmlns:p14="http://schemas.microsoft.com/office/powerpoint/2010/main" val="3635071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0E183-31CE-FADC-1449-B9A41D5C917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A45AF5B-A59A-6D69-16FC-817D00F74E5E}"/>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E49EECC1-D9E5-073D-9146-6D98EE0F5356}"/>
              </a:ext>
            </a:extLst>
          </p:cNvPr>
          <p:cNvSpPr txBox="1">
            <a:spLocks/>
          </p:cNvSpPr>
          <p:nvPr/>
        </p:nvSpPr>
        <p:spPr>
          <a:xfrm>
            <a:off x="486452" y="0"/>
            <a:ext cx="3608894"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Peak 65 or Silver Tsunami</a:t>
            </a:r>
          </a:p>
          <a:p>
            <a:pPr marL="628650" lvl="1" indent="-285750" algn="l">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Approximately 4.1 million Americans are expected to turn 65 this year and every year through 2027.</a:t>
            </a:r>
          </a:p>
          <a:p>
            <a:pPr marL="285750" indent="-285750" algn="l">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Untapped Market</a:t>
            </a:r>
          </a:p>
          <a:p>
            <a:pPr marL="628650" lvl="1" indent="-285750" algn="l">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Only 1.3 million households have utilized a reverse mortgage since the program’s inception. </a:t>
            </a:r>
          </a:p>
          <a:p>
            <a:pPr marL="285750" indent="-285750" algn="l">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Home Equity (62+) = &gt;$14 trillion </a:t>
            </a:r>
          </a:p>
          <a:p>
            <a:pPr marL="285750" indent="-285750" algn="l">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Median Retirement Savings (65-74): $200,000</a:t>
            </a:r>
          </a:p>
        </p:txBody>
      </p:sp>
      <p:pic>
        <p:nvPicPr>
          <p:cNvPr id="3" name="Picture 2">
            <a:extLst>
              <a:ext uri="{FF2B5EF4-FFF2-40B4-BE49-F238E27FC236}">
                <a16:creationId xmlns:a16="http://schemas.microsoft.com/office/drawing/2014/main" id="{2D120C42-3EDB-3D06-8B3E-2DA624707467}"/>
              </a:ext>
            </a:extLst>
          </p:cNvPr>
          <p:cNvPicPr>
            <a:picLocks noChangeAspect="1"/>
          </p:cNvPicPr>
          <p:nvPr/>
        </p:nvPicPr>
        <p:blipFill>
          <a:blip r:embed="rId4"/>
          <a:srcRect l="201" r="1064"/>
          <a:stretch>
            <a:fillRect/>
          </a:stretch>
        </p:blipFill>
        <p:spPr>
          <a:xfrm>
            <a:off x="4221805" y="1119052"/>
            <a:ext cx="4552545" cy="2905395"/>
          </a:xfrm>
          <a:prstGeom prst="rect">
            <a:avLst/>
          </a:prstGeom>
          <a:ln w="3175">
            <a:solidFill>
              <a:srgbClr val="343433"/>
            </a:solidFill>
          </a:ln>
        </p:spPr>
      </p:pic>
      <p:sp>
        <p:nvSpPr>
          <p:cNvPr id="4" name="Title 3">
            <a:extLst>
              <a:ext uri="{FF2B5EF4-FFF2-40B4-BE49-F238E27FC236}">
                <a16:creationId xmlns:a16="http://schemas.microsoft.com/office/drawing/2014/main" id="{89D732FF-05C6-6947-6CF4-D084A1D2CEF4}"/>
              </a:ext>
            </a:extLst>
          </p:cNvPr>
          <p:cNvSpPr>
            <a:spLocks noGrp="1"/>
          </p:cNvSpPr>
          <p:nvPr>
            <p:ph type="title"/>
          </p:nvPr>
        </p:nvSpPr>
        <p:spPr>
          <a:xfrm>
            <a:off x="392475" y="362607"/>
            <a:ext cx="7886700" cy="496614"/>
          </a:xfrm>
        </p:spPr>
        <p:txBody>
          <a:bodyPr>
            <a:normAutofit fontScale="90000"/>
          </a:bodyPr>
          <a:lstStyle/>
          <a:p>
            <a:r>
              <a:rPr lang="en-US" sz="3600" b="1" dirty="0">
                <a:solidFill>
                  <a:srgbClr val="0E5993"/>
                </a:solidFill>
                <a:latin typeface="Arial Black" panose="020B0604020202020204" pitchFamily="34" charset="0"/>
                <a:cs typeface="Arial Black" panose="020B0604020202020204" pitchFamily="34" charset="0"/>
              </a:rPr>
              <a:t>House Rich Cash Poor!</a:t>
            </a:r>
            <a:endParaRPr lang="en-US" dirty="0"/>
          </a:p>
        </p:txBody>
      </p:sp>
    </p:spTree>
    <p:extLst>
      <p:ext uri="{BB962C8B-B14F-4D97-AF65-F5344CB8AC3E}">
        <p14:creationId xmlns:p14="http://schemas.microsoft.com/office/powerpoint/2010/main" val="32473137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9F55E-31A9-1AEC-D08E-8696DBC3B79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EBF084F-DB8C-DA98-E403-94E3BC491124}"/>
              </a:ext>
            </a:extLst>
          </p:cNvPr>
          <p:cNvSpPr/>
          <p:nvPr/>
        </p:nvSpPr>
        <p:spPr>
          <a:xfrm>
            <a:off x="6898888" y="4401015"/>
            <a:ext cx="2022088"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C8418AD2-87BF-8A60-FBED-34AD8D32EBDA}"/>
              </a:ext>
            </a:extLst>
          </p:cNvPr>
          <p:cNvGrpSpPr/>
          <p:nvPr/>
        </p:nvGrpSpPr>
        <p:grpSpPr>
          <a:xfrm>
            <a:off x="0" y="1"/>
            <a:ext cx="3322200" cy="5143500"/>
            <a:chOff x="0" y="1"/>
            <a:chExt cx="3322200" cy="5143500"/>
          </a:xfrm>
        </p:grpSpPr>
        <p:sp>
          <p:nvSpPr>
            <p:cNvPr id="5" name="Rectangle 4">
              <a:extLst>
                <a:ext uri="{FF2B5EF4-FFF2-40B4-BE49-F238E27FC236}">
                  <a16:creationId xmlns:a16="http://schemas.microsoft.com/office/drawing/2014/main" id="{8D15C7E8-2884-A80F-E40C-0F6B7C293BF4}"/>
                </a:ext>
              </a:extLst>
            </p:cNvPr>
            <p:cNvSpPr/>
            <p:nvPr/>
          </p:nvSpPr>
          <p:spPr>
            <a:xfrm>
              <a:off x="0" y="1"/>
              <a:ext cx="3303037"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9A48C5D2-30D5-343C-DA2E-22971DD284EB}"/>
                </a:ext>
              </a:extLst>
            </p:cNvPr>
            <p:cNvPicPr>
              <a:picLocks noChangeAspect="1"/>
            </p:cNvPicPr>
            <p:nvPr/>
          </p:nvPicPr>
          <p:blipFill rotWithShape="1">
            <a:blip r:embed="rId3"/>
            <a:srcRect l="45210" t="16897" r="22217" b="59963"/>
            <a:stretch/>
          </p:blipFill>
          <p:spPr>
            <a:xfrm rot="16200000">
              <a:off x="521851" y="2343151"/>
              <a:ext cx="5143499" cy="457199"/>
            </a:xfrm>
            <a:prstGeom prst="rect">
              <a:avLst/>
            </a:prstGeom>
            <a:ln>
              <a:noFill/>
            </a:ln>
          </p:spPr>
        </p:pic>
      </p:grpSp>
      <p:sp>
        <p:nvSpPr>
          <p:cNvPr id="2" name="Content Placeholder 1">
            <a:extLst>
              <a:ext uri="{FF2B5EF4-FFF2-40B4-BE49-F238E27FC236}">
                <a16:creationId xmlns:a16="http://schemas.microsoft.com/office/drawing/2014/main" id="{D4A2E849-17BB-0B64-6C37-196DFBE38F53}"/>
              </a:ext>
            </a:extLst>
          </p:cNvPr>
          <p:cNvSpPr txBox="1">
            <a:spLocks/>
          </p:cNvSpPr>
          <p:nvPr/>
        </p:nvSpPr>
        <p:spPr>
          <a:xfrm>
            <a:off x="447317" y="0"/>
            <a:ext cx="2721551"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Credit Documents</a:t>
            </a:r>
            <a:endParaRPr lang="en-US" sz="3200" dirty="0">
              <a:solidFill>
                <a:srgbClr val="343433"/>
              </a:solidFill>
              <a:latin typeface="Arial" panose="020B0604020202020204" pitchFamily="34" charset="0"/>
              <a:cs typeface="Arial" panose="020B0604020202020204" pitchFamily="34" charset="0"/>
            </a:endParaRPr>
          </a:p>
        </p:txBody>
      </p:sp>
      <p:sp>
        <p:nvSpPr>
          <p:cNvPr id="10" name="Content Placeholder 1">
            <a:extLst>
              <a:ext uri="{FF2B5EF4-FFF2-40B4-BE49-F238E27FC236}">
                <a16:creationId xmlns:a16="http://schemas.microsoft.com/office/drawing/2014/main" id="{1CE733B7-98D8-AC5C-63E9-A9AC920D7B44}"/>
              </a:ext>
            </a:extLst>
          </p:cNvPr>
          <p:cNvSpPr txBox="1">
            <a:spLocks/>
          </p:cNvSpPr>
          <p:nvPr/>
        </p:nvSpPr>
        <p:spPr>
          <a:xfrm>
            <a:off x="3582338" y="-1"/>
            <a:ext cx="5226382"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Credit Report – Tri-Merge or RMCR</a:t>
            </a:r>
          </a:p>
          <a:p>
            <a:pPr marL="285750" indent="-285750">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Letter of Explanation for any derogatory items on credit report</a:t>
            </a:r>
          </a:p>
          <a:p>
            <a:pPr marL="285750" indent="-285750">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1009 Addendum - # in household, all relevant income, expense, liabilities and assets</a:t>
            </a:r>
          </a:p>
          <a:p>
            <a:pPr marL="285750" indent="-285750">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Homeowners insurance dec page (current and previous year to cover 12 months history from the date of the application)</a:t>
            </a:r>
          </a:p>
          <a:p>
            <a:pPr marL="285750" indent="-285750">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Tax/insurance payments – 24 months payment history. Gather docs from HOA, title company, third party vendor or tax printouts, copies of bills and cancelled checks that evidences due/delinquent date and paid date covering the last 24 months prior to the initial application date. If taxes are escrowed, include mortgage statements.</a:t>
            </a:r>
          </a:p>
        </p:txBody>
      </p:sp>
    </p:spTree>
    <p:extLst>
      <p:ext uri="{BB962C8B-B14F-4D97-AF65-F5344CB8AC3E}">
        <p14:creationId xmlns:p14="http://schemas.microsoft.com/office/powerpoint/2010/main" val="2504100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F4EF1-F811-F2F8-C71C-1D587A830FD2}"/>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71AD6C6-45C2-28CE-52B7-7062EFB85087}"/>
              </a:ext>
            </a:extLst>
          </p:cNvPr>
          <p:cNvGrpSpPr/>
          <p:nvPr/>
        </p:nvGrpSpPr>
        <p:grpSpPr>
          <a:xfrm>
            <a:off x="0" y="1"/>
            <a:ext cx="4043560" cy="5143500"/>
            <a:chOff x="0" y="1"/>
            <a:chExt cx="4043560" cy="5143500"/>
          </a:xfrm>
        </p:grpSpPr>
        <p:sp>
          <p:nvSpPr>
            <p:cNvPr id="5" name="Rectangle 4">
              <a:extLst>
                <a:ext uri="{FF2B5EF4-FFF2-40B4-BE49-F238E27FC236}">
                  <a16:creationId xmlns:a16="http://schemas.microsoft.com/office/drawing/2014/main" id="{39B2DC3E-3C0B-28F5-7DE3-C4FEE9515860}"/>
                </a:ext>
              </a:extLst>
            </p:cNvPr>
            <p:cNvSpPr/>
            <p:nvPr/>
          </p:nvSpPr>
          <p:spPr>
            <a:xfrm>
              <a:off x="0" y="1"/>
              <a:ext cx="4023241"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0E54FC0-CB86-AF53-0353-7285A3F9045A}"/>
                </a:ext>
              </a:extLst>
            </p:cNvPr>
            <p:cNvPicPr>
              <a:picLocks noChangeAspect="1"/>
            </p:cNvPicPr>
            <p:nvPr/>
          </p:nvPicPr>
          <p:blipFill rotWithShape="1">
            <a:blip r:embed="rId3"/>
            <a:srcRect l="45210" t="16897" r="22217" b="59963"/>
            <a:stretch/>
          </p:blipFill>
          <p:spPr>
            <a:xfrm rot="16200000">
              <a:off x="1243211" y="2343151"/>
              <a:ext cx="5143499" cy="457199"/>
            </a:xfrm>
            <a:prstGeom prst="rect">
              <a:avLst/>
            </a:prstGeom>
            <a:ln>
              <a:noFill/>
            </a:ln>
          </p:spPr>
        </p:pic>
      </p:grpSp>
      <p:sp>
        <p:nvSpPr>
          <p:cNvPr id="2" name="Content Placeholder 1">
            <a:extLst>
              <a:ext uri="{FF2B5EF4-FFF2-40B4-BE49-F238E27FC236}">
                <a16:creationId xmlns:a16="http://schemas.microsoft.com/office/drawing/2014/main" id="{EA73D1A7-7240-741B-F764-BB28BE80EA48}"/>
              </a:ext>
            </a:extLst>
          </p:cNvPr>
          <p:cNvSpPr txBox="1">
            <a:spLocks/>
          </p:cNvSpPr>
          <p:nvPr/>
        </p:nvSpPr>
        <p:spPr>
          <a:xfrm>
            <a:off x="447318" y="0"/>
            <a:ext cx="3303036"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b="1" dirty="0">
                <a:solidFill>
                  <a:srgbClr val="0E5993"/>
                </a:solidFill>
                <a:latin typeface="Arial Black" panose="020B0604020202020204" pitchFamily="34" charset="0"/>
              </a:rPr>
              <a:t>Overcoming Credit Issues – Extenuating Circumstances</a:t>
            </a:r>
          </a:p>
        </p:txBody>
      </p:sp>
      <p:sp>
        <p:nvSpPr>
          <p:cNvPr id="10" name="Content Placeholder 1">
            <a:extLst>
              <a:ext uri="{FF2B5EF4-FFF2-40B4-BE49-F238E27FC236}">
                <a16:creationId xmlns:a16="http://schemas.microsoft.com/office/drawing/2014/main" id="{830B7F3E-72A0-A384-5C78-B73051365869}"/>
              </a:ext>
            </a:extLst>
          </p:cNvPr>
          <p:cNvSpPr txBox="1">
            <a:spLocks/>
          </p:cNvSpPr>
          <p:nvPr/>
        </p:nvSpPr>
        <p:spPr>
          <a:xfrm>
            <a:off x="4399438" y="-1"/>
            <a:ext cx="4409281"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Death or divorce of a spouse; </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Mortgagor’s or spouse’s unemployment, reduced work hours or furloughs, or emergency medical treatment or hospitalization</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Emergency property repairs not covered by homeowners or flood insurance </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Other causes that directly resulted in late payments of obligations</a:t>
            </a:r>
          </a:p>
        </p:txBody>
      </p:sp>
    </p:spTree>
    <p:extLst>
      <p:ext uri="{BB962C8B-B14F-4D97-AF65-F5344CB8AC3E}">
        <p14:creationId xmlns:p14="http://schemas.microsoft.com/office/powerpoint/2010/main" val="26100228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AC67A-8891-DB2E-22DC-AA020A784011}"/>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CB565487-4F64-1695-B844-E1BCFA5F6525}"/>
              </a:ext>
            </a:extLst>
          </p:cNvPr>
          <p:cNvGrpSpPr/>
          <p:nvPr/>
        </p:nvGrpSpPr>
        <p:grpSpPr>
          <a:xfrm>
            <a:off x="0" y="1"/>
            <a:ext cx="4043560" cy="5143500"/>
            <a:chOff x="0" y="1"/>
            <a:chExt cx="4043560" cy="5143500"/>
          </a:xfrm>
        </p:grpSpPr>
        <p:sp>
          <p:nvSpPr>
            <p:cNvPr id="5" name="Rectangle 4">
              <a:extLst>
                <a:ext uri="{FF2B5EF4-FFF2-40B4-BE49-F238E27FC236}">
                  <a16:creationId xmlns:a16="http://schemas.microsoft.com/office/drawing/2014/main" id="{32674D77-D9E5-0C2E-7490-D1EB4D394048}"/>
                </a:ext>
              </a:extLst>
            </p:cNvPr>
            <p:cNvSpPr/>
            <p:nvPr/>
          </p:nvSpPr>
          <p:spPr>
            <a:xfrm>
              <a:off x="0" y="1"/>
              <a:ext cx="4023241"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14D874C0-E0B5-8F16-1D9E-7373B442A31E}"/>
                </a:ext>
              </a:extLst>
            </p:cNvPr>
            <p:cNvPicPr>
              <a:picLocks noChangeAspect="1"/>
            </p:cNvPicPr>
            <p:nvPr/>
          </p:nvPicPr>
          <p:blipFill rotWithShape="1">
            <a:blip r:embed="rId3"/>
            <a:srcRect l="45210" t="16897" r="22217" b="59963"/>
            <a:stretch/>
          </p:blipFill>
          <p:spPr>
            <a:xfrm rot="16200000">
              <a:off x="1243211" y="2343151"/>
              <a:ext cx="5143499" cy="457199"/>
            </a:xfrm>
            <a:prstGeom prst="rect">
              <a:avLst/>
            </a:prstGeom>
            <a:ln>
              <a:noFill/>
            </a:ln>
          </p:spPr>
        </p:pic>
      </p:grpSp>
      <p:sp>
        <p:nvSpPr>
          <p:cNvPr id="2" name="Content Placeholder 1">
            <a:extLst>
              <a:ext uri="{FF2B5EF4-FFF2-40B4-BE49-F238E27FC236}">
                <a16:creationId xmlns:a16="http://schemas.microsoft.com/office/drawing/2014/main" id="{610D21FA-C19B-B3B9-95A3-E860D6ACC1CC}"/>
              </a:ext>
            </a:extLst>
          </p:cNvPr>
          <p:cNvSpPr txBox="1">
            <a:spLocks/>
          </p:cNvSpPr>
          <p:nvPr/>
        </p:nvSpPr>
        <p:spPr>
          <a:xfrm>
            <a:off x="447318" y="0"/>
            <a:ext cx="3683248"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b="1" dirty="0">
                <a:solidFill>
                  <a:srgbClr val="0E5993"/>
                </a:solidFill>
                <a:latin typeface="Arial Black" panose="020B0604020202020204" pitchFamily="34" charset="0"/>
              </a:rPr>
              <a:t>Validating Extenuating Circumstances</a:t>
            </a:r>
          </a:p>
        </p:txBody>
      </p:sp>
      <p:sp>
        <p:nvSpPr>
          <p:cNvPr id="10" name="Content Placeholder 1">
            <a:extLst>
              <a:ext uri="{FF2B5EF4-FFF2-40B4-BE49-F238E27FC236}">
                <a16:creationId xmlns:a16="http://schemas.microsoft.com/office/drawing/2014/main" id="{1FAD2B73-2E54-197D-45D7-07CD62EF24CC}"/>
              </a:ext>
            </a:extLst>
          </p:cNvPr>
          <p:cNvSpPr txBox="1">
            <a:spLocks/>
          </p:cNvSpPr>
          <p:nvPr/>
        </p:nvSpPr>
        <p:spPr>
          <a:xfrm>
            <a:off x="4399438" y="-1"/>
            <a:ext cx="4409281"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57175" indent="-257175">
              <a:spcBef>
                <a:spcPts val="500"/>
              </a:spcBef>
              <a:buFont typeface="+mj-lt"/>
              <a:buAutoNum type="arabicPeriod"/>
            </a:pPr>
            <a:r>
              <a:rPr lang="en-US" sz="1800" dirty="0">
                <a:solidFill>
                  <a:srgbClr val="343433"/>
                </a:solidFill>
                <a:latin typeface="Arial" panose="020B0604020202020204" pitchFamily="34" charset="0"/>
                <a:cs typeface="Arial" panose="020B0604020202020204" pitchFamily="34" charset="0"/>
              </a:rPr>
              <a:t>There is a connection between the problem and the measurable impact on the borrower’s finances.</a:t>
            </a:r>
          </a:p>
          <a:p>
            <a:pPr marL="257175" indent="-257175">
              <a:spcBef>
                <a:spcPts val="500"/>
              </a:spcBef>
              <a:buFont typeface="+mj-lt"/>
              <a:buAutoNum type="arabicPeriod"/>
            </a:pPr>
            <a:r>
              <a:rPr lang="en-US" sz="1800" dirty="0">
                <a:solidFill>
                  <a:srgbClr val="343433"/>
                </a:solidFill>
                <a:latin typeface="Arial" panose="020B0604020202020204" pitchFamily="34" charset="0"/>
                <a:cs typeface="Arial" panose="020B0604020202020204" pitchFamily="34" charset="0"/>
              </a:rPr>
              <a:t>Actions of the client did not contribute to the problem.</a:t>
            </a:r>
          </a:p>
          <a:p>
            <a:pPr marL="257175" indent="-257175">
              <a:spcBef>
                <a:spcPts val="500"/>
              </a:spcBef>
              <a:buFont typeface="+mj-lt"/>
              <a:buAutoNum type="arabicPeriod"/>
            </a:pPr>
            <a:r>
              <a:rPr lang="en-US" sz="1800" dirty="0">
                <a:solidFill>
                  <a:srgbClr val="343433"/>
                </a:solidFill>
                <a:latin typeface="Arial" panose="020B0604020202020204" pitchFamily="34" charset="0"/>
                <a:cs typeface="Arial" panose="020B0604020202020204" pitchFamily="34" charset="0"/>
              </a:rPr>
              <a:t>The problem is not likely to recur.</a:t>
            </a:r>
          </a:p>
          <a:p>
            <a:pPr marL="257175" indent="-257175">
              <a:spcBef>
                <a:spcPts val="500"/>
              </a:spcBef>
              <a:buFont typeface="+mj-lt"/>
              <a:buAutoNum type="arabicPeriod"/>
            </a:pPr>
            <a:r>
              <a:rPr lang="en-US" sz="1800" dirty="0">
                <a:solidFill>
                  <a:srgbClr val="343433"/>
                </a:solidFill>
                <a:latin typeface="Arial" panose="020B0604020202020204" pitchFamily="34" charset="0"/>
                <a:cs typeface="Arial" panose="020B0604020202020204" pitchFamily="34" charset="0"/>
              </a:rPr>
              <a:t>The client has access to financial resources that enhance the ability to meet their future financial challenges. </a:t>
            </a:r>
          </a:p>
          <a:p>
            <a:pPr>
              <a:spcBef>
                <a:spcPts val="2000"/>
              </a:spcBef>
            </a:pPr>
            <a:r>
              <a:rPr lang="en-US" sz="1800" b="1" dirty="0">
                <a:solidFill>
                  <a:srgbClr val="0E5993"/>
                </a:solidFill>
                <a:latin typeface="Arial" panose="020B0604020202020204" pitchFamily="34" charset="0"/>
                <a:cs typeface="Arial" panose="020B0604020202020204" pitchFamily="34" charset="0"/>
              </a:rPr>
              <a:t>Note: </a:t>
            </a:r>
            <a:r>
              <a:rPr lang="en-US" sz="1800" b="1" u="sng" dirty="0">
                <a:solidFill>
                  <a:srgbClr val="0E5993"/>
                </a:solidFill>
                <a:latin typeface="Arial" panose="020B0604020202020204" pitchFamily="34" charset="0"/>
                <a:cs typeface="Arial" panose="020B0604020202020204" pitchFamily="34" charset="0"/>
              </a:rPr>
              <a:t>ALL</a:t>
            </a:r>
            <a:r>
              <a:rPr lang="en-US" sz="1800" b="1" dirty="0">
                <a:solidFill>
                  <a:srgbClr val="0E5993"/>
                </a:solidFill>
                <a:latin typeface="Arial" panose="020B0604020202020204" pitchFamily="34" charset="0"/>
                <a:cs typeface="Arial" panose="020B0604020202020204" pitchFamily="34" charset="0"/>
              </a:rPr>
              <a:t> four criteria must be met</a:t>
            </a:r>
          </a:p>
        </p:txBody>
      </p:sp>
    </p:spTree>
    <p:extLst>
      <p:ext uri="{BB962C8B-B14F-4D97-AF65-F5344CB8AC3E}">
        <p14:creationId xmlns:p14="http://schemas.microsoft.com/office/powerpoint/2010/main" val="41931483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7EFF7-E2AA-6492-CB25-F1E54D5C0E2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EEB36C74-58B5-F686-4F98-15864146B62D}"/>
              </a:ext>
            </a:extLst>
          </p:cNvPr>
          <p:cNvSpPr/>
          <p:nvPr/>
        </p:nvSpPr>
        <p:spPr>
          <a:xfrm>
            <a:off x="6898888" y="4401015"/>
            <a:ext cx="2022088"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11C907D-3499-5C1A-5338-ED32CAF003D5}"/>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54CB21EE-4EF3-B3A3-ABEF-417DD820D0BA}"/>
              </a:ext>
            </a:extLst>
          </p:cNvPr>
          <p:cNvSpPr txBox="1">
            <a:spLocks/>
          </p:cNvSpPr>
          <p:nvPr/>
        </p:nvSpPr>
        <p:spPr>
          <a:xfrm>
            <a:off x="486451" y="1"/>
            <a:ext cx="8251150" cy="1425922"/>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rPr>
              <a:t>When Is A Life Expectancy </a:t>
            </a:r>
          </a:p>
          <a:p>
            <a:pPr algn="l">
              <a:lnSpc>
                <a:spcPct val="100000"/>
              </a:lnSpc>
              <a:spcBef>
                <a:spcPts val="0"/>
              </a:spcBef>
            </a:pPr>
            <a:r>
              <a:rPr lang="en-US" sz="3200" b="1" dirty="0">
                <a:solidFill>
                  <a:srgbClr val="0E5993"/>
                </a:solidFill>
                <a:latin typeface="Arial Black" panose="020B0604020202020204" pitchFamily="34" charset="0"/>
              </a:rPr>
              <a:t>Set Aside (LESA) Required?</a:t>
            </a:r>
          </a:p>
        </p:txBody>
      </p:sp>
      <p:sp>
        <p:nvSpPr>
          <p:cNvPr id="3" name="Content Placeholder 1">
            <a:extLst>
              <a:ext uri="{FF2B5EF4-FFF2-40B4-BE49-F238E27FC236}">
                <a16:creationId xmlns:a16="http://schemas.microsoft.com/office/drawing/2014/main" id="{976E0ADC-8EF6-A93A-AABB-90BB4D97F18D}"/>
              </a:ext>
            </a:extLst>
          </p:cNvPr>
          <p:cNvSpPr txBox="1">
            <a:spLocks/>
          </p:cNvSpPr>
          <p:nvPr/>
        </p:nvSpPr>
        <p:spPr bwMode="auto">
          <a:xfrm>
            <a:off x="729414" y="1315260"/>
            <a:ext cx="3292096" cy="3183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68275" indent="-168275" algn="l" defTabSz="682625" rtl="0" eaLnBrk="1" fontAlgn="base" hangingPunct="1">
              <a:lnSpc>
                <a:spcPct val="100000"/>
              </a:lnSpc>
              <a:spcBef>
                <a:spcPts val="750"/>
              </a:spcBef>
              <a:spcAft>
                <a:spcPct val="0"/>
              </a:spcAft>
              <a:buFont typeface="Arial" panose="020B0604020202020204" pitchFamily="34" charset="0"/>
              <a:buChar char="•"/>
              <a:defRPr sz="2100" kern="1200">
                <a:solidFill>
                  <a:srgbClr val="181717"/>
                </a:solidFill>
                <a:latin typeface="Arial Nova" panose="020B0504020202020204" pitchFamily="34" charset="0"/>
                <a:ea typeface="+mn-ea"/>
                <a:cs typeface="+mn-cs"/>
              </a:defRPr>
            </a:lvl1pPr>
            <a:lvl2pPr marL="511175" indent="-168275" algn="l" defTabSz="682625" rtl="0" eaLnBrk="1" fontAlgn="base" hangingPunct="1">
              <a:lnSpc>
                <a:spcPct val="100000"/>
              </a:lnSpc>
              <a:spcBef>
                <a:spcPts val="375"/>
              </a:spcBef>
              <a:spcAft>
                <a:spcPct val="0"/>
              </a:spcAft>
              <a:buFont typeface="Arial" panose="020B0604020202020204" pitchFamily="34" charset="0"/>
              <a:buChar char="•"/>
              <a:defRPr sz="1500" kern="1200">
                <a:solidFill>
                  <a:srgbClr val="181717"/>
                </a:solidFill>
                <a:latin typeface="Arial Nova" panose="020B0504020202020204" pitchFamily="34" charset="0"/>
                <a:ea typeface="+mn-ea"/>
                <a:cs typeface="+mn-cs"/>
              </a:defRPr>
            </a:lvl2pPr>
            <a:lvl3pPr marL="854075" indent="-168275" algn="l" defTabSz="682625" rtl="0" eaLnBrk="1" fontAlgn="base" hangingPunct="1">
              <a:lnSpc>
                <a:spcPct val="100000"/>
              </a:lnSpc>
              <a:spcBef>
                <a:spcPts val="375"/>
              </a:spcBef>
              <a:spcAft>
                <a:spcPct val="0"/>
              </a:spcAft>
              <a:buFont typeface="Arial" panose="020B0604020202020204" pitchFamily="34" charset="0"/>
              <a:buChar char="•"/>
              <a:defRPr kern="1200">
                <a:solidFill>
                  <a:srgbClr val="181717"/>
                </a:solidFill>
                <a:latin typeface="Arial Nova" panose="020B0504020202020204" pitchFamily="34" charset="0"/>
                <a:ea typeface="+mn-ea"/>
                <a:cs typeface="+mn-cs"/>
              </a:defRPr>
            </a:lvl3pPr>
            <a:lvl4pPr marL="1196975" indent="-168275" algn="l" defTabSz="682625" rtl="0" eaLnBrk="1" fontAlgn="base" hangingPunct="1">
              <a:lnSpc>
                <a:spcPct val="100000"/>
              </a:lnSpc>
              <a:spcBef>
                <a:spcPts val="375"/>
              </a:spcBef>
              <a:spcAft>
                <a:spcPct val="0"/>
              </a:spcAft>
              <a:buFont typeface="Arial" panose="020B0604020202020204" pitchFamily="34" charset="0"/>
              <a:buChar char="•"/>
              <a:defRPr sz="1200" kern="1200">
                <a:solidFill>
                  <a:srgbClr val="181717"/>
                </a:solidFill>
                <a:latin typeface="Arial Nova" panose="020B0504020202020204" pitchFamily="34" charset="0"/>
                <a:ea typeface="+mn-ea"/>
                <a:cs typeface="+mn-cs"/>
              </a:defRPr>
            </a:lvl4pPr>
            <a:lvl5pPr marL="1539875" indent="-168275" algn="l" defTabSz="682625" rtl="0" eaLnBrk="1" fontAlgn="base" hangingPunct="1">
              <a:lnSpc>
                <a:spcPct val="100000"/>
              </a:lnSpc>
              <a:spcBef>
                <a:spcPts val="375"/>
              </a:spcBef>
              <a:spcAft>
                <a:spcPct val="0"/>
              </a:spcAft>
              <a:buFont typeface="Arial" panose="020B0604020202020204" pitchFamily="34" charset="0"/>
              <a:buChar char="•"/>
              <a:defRPr sz="1200" kern="1200">
                <a:solidFill>
                  <a:srgbClr val="181717"/>
                </a:solidFill>
                <a:latin typeface="Arial Nova" panose="020B0504020202020204" pitchFamily="34" charset="0"/>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dirty="0">
                <a:solidFill>
                  <a:srgbClr val="343433"/>
                </a:solidFill>
                <a:latin typeface="Arial" panose="020B0604020202020204" pitchFamily="34" charset="0"/>
                <a:cs typeface="Arial" panose="020B0604020202020204" pitchFamily="34" charset="0"/>
              </a:rPr>
              <a:t>Required</a:t>
            </a:r>
          </a:p>
          <a:p>
            <a:pPr>
              <a:spcBef>
                <a:spcPts val="1000"/>
              </a:spcBef>
            </a:pPr>
            <a:r>
              <a:rPr lang="en-US" sz="1500" dirty="0"/>
              <a:t>Credit falls outside of satisfactory guidelines without sufficient extenuating circumstances</a:t>
            </a:r>
          </a:p>
          <a:p>
            <a:pPr lvl="1">
              <a:spcBef>
                <a:spcPts val="1000"/>
              </a:spcBef>
            </a:pPr>
            <a:r>
              <a:rPr lang="en-US" dirty="0"/>
              <a:t>For example: job loss, death, divorce or medical issues, etc. </a:t>
            </a:r>
          </a:p>
          <a:p>
            <a:pPr>
              <a:spcBef>
                <a:spcPts val="1000"/>
              </a:spcBef>
            </a:pPr>
            <a:r>
              <a:rPr lang="en-US" sz="1500" dirty="0"/>
              <a:t>Although rare, when credit meets guidelines, but residual income is short (and they don’t have sufficient Compensating Factors), a partially-funded would be required. </a:t>
            </a:r>
            <a:endParaRPr lang="en-US" sz="1500" dirty="0">
              <a:solidFill>
                <a:srgbClr val="343433"/>
              </a:solidFill>
              <a:latin typeface="Arial" panose="020B0604020202020204" pitchFamily="34" charset="0"/>
              <a:cs typeface="Arial" panose="020B0604020202020204" pitchFamily="34" charset="0"/>
            </a:endParaRPr>
          </a:p>
        </p:txBody>
      </p:sp>
      <p:sp>
        <p:nvSpPr>
          <p:cNvPr id="4" name="Content Placeholder 1">
            <a:extLst>
              <a:ext uri="{FF2B5EF4-FFF2-40B4-BE49-F238E27FC236}">
                <a16:creationId xmlns:a16="http://schemas.microsoft.com/office/drawing/2014/main" id="{E226D8F0-5D81-989F-D7D3-1BB465D8D707}"/>
              </a:ext>
            </a:extLst>
          </p:cNvPr>
          <p:cNvSpPr txBox="1">
            <a:spLocks/>
          </p:cNvSpPr>
          <p:nvPr/>
        </p:nvSpPr>
        <p:spPr bwMode="auto">
          <a:xfrm>
            <a:off x="5118802" y="1315259"/>
            <a:ext cx="3649279" cy="3183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68275" indent="-168275" algn="l" defTabSz="682625" rtl="0" eaLnBrk="1" fontAlgn="base" hangingPunct="1">
              <a:lnSpc>
                <a:spcPct val="100000"/>
              </a:lnSpc>
              <a:spcBef>
                <a:spcPts val="750"/>
              </a:spcBef>
              <a:spcAft>
                <a:spcPct val="0"/>
              </a:spcAft>
              <a:buFont typeface="Arial" panose="020B0604020202020204" pitchFamily="34" charset="0"/>
              <a:buChar char="•"/>
              <a:defRPr sz="2100" kern="1200">
                <a:solidFill>
                  <a:srgbClr val="181717"/>
                </a:solidFill>
                <a:latin typeface="Arial Nova" panose="020B0504020202020204" pitchFamily="34" charset="0"/>
                <a:ea typeface="+mn-ea"/>
                <a:cs typeface="+mn-cs"/>
              </a:defRPr>
            </a:lvl1pPr>
            <a:lvl2pPr marL="511175" indent="-168275" algn="l" defTabSz="682625" rtl="0" eaLnBrk="1" fontAlgn="base" hangingPunct="1">
              <a:lnSpc>
                <a:spcPct val="100000"/>
              </a:lnSpc>
              <a:spcBef>
                <a:spcPts val="375"/>
              </a:spcBef>
              <a:spcAft>
                <a:spcPct val="0"/>
              </a:spcAft>
              <a:buFont typeface="Arial" panose="020B0604020202020204" pitchFamily="34" charset="0"/>
              <a:buChar char="•"/>
              <a:defRPr sz="1500" kern="1200">
                <a:solidFill>
                  <a:srgbClr val="181717"/>
                </a:solidFill>
                <a:latin typeface="Arial Nova" panose="020B0504020202020204" pitchFamily="34" charset="0"/>
                <a:ea typeface="+mn-ea"/>
                <a:cs typeface="+mn-cs"/>
              </a:defRPr>
            </a:lvl2pPr>
            <a:lvl3pPr marL="854075" indent="-168275" algn="l" defTabSz="682625" rtl="0" eaLnBrk="1" fontAlgn="base" hangingPunct="1">
              <a:lnSpc>
                <a:spcPct val="100000"/>
              </a:lnSpc>
              <a:spcBef>
                <a:spcPts val="375"/>
              </a:spcBef>
              <a:spcAft>
                <a:spcPct val="0"/>
              </a:spcAft>
              <a:buFont typeface="Arial" panose="020B0604020202020204" pitchFamily="34" charset="0"/>
              <a:buChar char="•"/>
              <a:defRPr kern="1200">
                <a:solidFill>
                  <a:srgbClr val="181717"/>
                </a:solidFill>
                <a:latin typeface="Arial Nova" panose="020B0504020202020204" pitchFamily="34" charset="0"/>
                <a:ea typeface="+mn-ea"/>
                <a:cs typeface="+mn-cs"/>
              </a:defRPr>
            </a:lvl3pPr>
            <a:lvl4pPr marL="1196975" indent="-168275" algn="l" defTabSz="682625" rtl="0" eaLnBrk="1" fontAlgn="base" hangingPunct="1">
              <a:lnSpc>
                <a:spcPct val="100000"/>
              </a:lnSpc>
              <a:spcBef>
                <a:spcPts val="375"/>
              </a:spcBef>
              <a:spcAft>
                <a:spcPct val="0"/>
              </a:spcAft>
              <a:buFont typeface="Arial" panose="020B0604020202020204" pitchFamily="34" charset="0"/>
              <a:buChar char="•"/>
              <a:defRPr sz="1200" kern="1200">
                <a:solidFill>
                  <a:srgbClr val="181717"/>
                </a:solidFill>
                <a:latin typeface="Arial Nova" panose="020B0504020202020204" pitchFamily="34" charset="0"/>
                <a:ea typeface="+mn-ea"/>
                <a:cs typeface="+mn-cs"/>
              </a:defRPr>
            </a:lvl4pPr>
            <a:lvl5pPr marL="1539875" indent="-168275" algn="l" defTabSz="682625" rtl="0" eaLnBrk="1" fontAlgn="base" hangingPunct="1">
              <a:lnSpc>
                <a:spcPct val="100000"/>
              </a:lnSpc>
              <a:spcBef>
                <a:spcPts val="375"/>
              </a:spcBef>
              <a:spcAft>
                <a:spcPct val="0"/>
              </a:spcAft>
              <a:buFont typeface="Arial" panose="020B0604020202020204" pitchFamily="34" charset="0"/>
              <a:buChar char="•"/>
              <a:defRPr sz="1200" kern="1200">
                <a:solidFill>
                  <a:srgbClr val="181717"/>
                </a:solidFill>
                <a:latin typeface="Arial Nova" panose="020B0504020202020204" pitchFamily="34" charset="0"/>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dirty="0">
                <a:solidFill>
                  <a:srgbClr val="343433"/>
                </a:solidFill>
                <a:latin typeface="Arial" panose="020B0604020202020204" pitchFamily="34" charset="0"/>
                <a:cs typeface="Arial" panose="020B0604020202020204" pitchFamily="34" charset="0"/>
              </a:rPr>
              <a:t>Not Required</a:t>
            </a:r>
          </a:p>
          <a:p>
            <a:pPr>
              <a:spcBef>
                <a:spcPts val="1000"/>
              </a:spcBef>
            </a:pPr>
            <a:r>
              <a:rPr lang="en-US" sz="1500" dirty="0">
                <a:solidFill>
                  <a:srgbClr val="343433"/>
                </a:solidFill>
                <a:latin typeface="Arial" panose="020B0604020202020204" pitchFamily="34" charset="0"/>
                <a:cs typeface="Arial" panose="020B0604020202020204" pitchFamily="34" charset="0"/>
              </a:rPr>
              <a:t>Late payments fall WITHIN HUD’s guidelines of satisfactory credit. </a:t>
            </a:r>
          </a:p>
          <a:p>
            <a:pPr>
              <a:spcBef>
                <a:spcPts val="1000"/>
              </a:spcBef>
            </a:pPr>
            <a:r>
              <a:rPr lang="en-US" sz="1500" dirty="0">
                <a:solidFill>
                  <a:srgbClr val="343433"/>
                </a:solidFill>
                <a:latin typeface="Arial" panose="020B0604020202020204" pitchFamily="34" charset="0"/>
                <a:cs typeface="Arial" panose="020B0604020202020204" pitchFamily="34" charset="0"/>
              </a:rPr>
              <a:t>Late payments outside of guidelines WITH sufficient extenuating circumstances and a LOE discussing what caused the late payments and the reasons why the situation is unlikely to happen again. </a:t>
            </a:r>
          </a:p>
          <a:p>
            <a:pPr marL="0" indent="0">
              <a:spcBef>
                <a:spcPts val="1000"/>
              </a:spcBef>
              <a:buNone/>
            </a:pPr>
            <a:r>
              <a:rPr lang="en-US" sz="1500" b="1" dirty="0">
                <a:solidFill>
                  <a:srgbClr val="343433"/>
                </a:solidFill>
                <a:latin typeface="Arial" panose="020B0604020202020204" pitchFamily="34" charset="0"/>
                <a:cs typeface="Arial" panose="020B0604020202020204" pitchFamily="34" charset="0"/>
              </a:rPr>
              <a:t>Hint: Discussing how the HECM will free-up monthly income to ensure financial liquidity can be helpful.</a:t>
            </a:r>
          </a:p>
        </p:txBody>
      </p:sp>
      <p:cxnSp>
        <p:nvCxnSpPr>
          <p:cNvPr id="6" name="Straight Connector 5">
            <a:extLst>
              <a:ext uri="{FF2B5EF4-FFF2-40B4-BE49-F238E27FC236}">
                <a16:creationId xmlns:a16="http://schemas.microsoft.com/office/drawing/2014/main" id="{F5116B3E-09B6-943D-BC19-2649439985CA}"/>
              </a:ext>
            </a:extLst>
          </p:cNvPr>
          <p:cNvCxnSpPr>
            <a:cxnSpLocks/>
          </p:cNvCxnSpPr>
          <p:nvPr/>
        </p:nvCxnSpPr>
        <p:spPr>
          <a:xfrm>
            <a:off x="4561837" y="1425923"/>
            <a:ext cx="4154" cy="3106362"/>
          </a:xfrm>
          <a:prstGeom prst="line">
            <a:avLst/>
          </a:prstGeom>
          <a:ln>
            <a:solidFill>
              <a:srgbClr val="0E599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41904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6BA89-056B-EE8A-0492-2C4E1A4A1BC4}"/>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E232C49-98B0-4828-E2A3-B4BBD79638D7}"/>
              </a:ext>
            </a:extLst>
          </p:cNvPr>
          <p:cNvGrpSpPr/>
          <p:nvPr/>
        </p:nvGrpSpPr>
        <p:grpSpPr>
          <a:xfrm>
            <a:off x="0" y="1"/>
            <a:ext cx="4043560" cy="5143500"/>
            <a:chOff x="0" y="1"/>
            <a:chExt cx="4043560" cy="5143500"/>
          </a:xfrm>
        </p:grpSpPr>
        <p:sp>
          <p:nvSpPr>
            <p:cNvPr id="5" name="Rectangle 4">
              <a:extLst>
                <a:ext uri="{FF2B5EF4-FFF2-40B4-BE49-F238E27FC236}">
                  <a16:creationId xmlns:a16="http://schemas.microsoft.com/office/drawing/2014/main" id="{D744D96F-E99A-9EB5-D895-295747CAF35C}"/>
                </a:ext>
              </a:extLst>
            </p:cNvPr>
            <p:cNvSpPr/>
            <p:nvPr/>
          </p:nvSpPr>
          <p:spPr>
            <a:xfrm>
              <a:off x="0" y="1"/>
              <a:ext cx="4023241"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26A2BF8A-9592-4616-E94E-AC2208D2F8A9}"/>
                </a:ext>
              </a:extLst>
            </p:cNvPr>
            <p:cNvPicPr>
              <a:picLocks noChangeAspect="1"/>
            </p:cNvPicPr>
            <p:nvPr/>
          </p:nvPicPr>
          <p:blipFill rotWithShape="1">
            <a:blip r:embed="rId3"/>
            <a:srcRect l="45210" t="16897" r="22217" b="59963"/>
            <a:stretch/>
          </p:blipFill>
          <p:spPr>
            <a:xfrm rot="16200000">
              <a:off x="1243211" y="2343151"/>
              <a:ext cx="5143499" cy="457199"/>
            </a:xfrm>
            <a:prstGeom prst="rect">
              <a:avLst/>
            </a:prstGeom>
            <a:ln>
              <a:noFill/>
            </a:ln>
          </p:spPr>
        </p:pic>
      </p:grpSp>
      <p:sp>
        <p:nvSpPr>
          <p:cNvPr id="2" name="Content Placeholder 1">
            <a:extLst>
              <a:ext uri="{FF2B5EF4-FFF2-40B4-BE49-F238E27FC236}">
                <a16:creationId xmlns:a16="http://schemas.microsoft.com/office/drawing/2014/main" id="{6E2E483B-79F3-D841-2AA9-71D627E5D63C}"/>
              </a:ext>
            </a:extLst>
          </p:cNvPr>
          <p:cNvSpPr txBox="1">
            <a:spLocks/>
          </p:cNvSpPr>
          <p:nvPr/>
        </p:nvSpPr>
        <p:spPr>
          <a:xfrm>
            <a:off x="447318" y="0"/>
            <a:ext cx="3303036"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What A LESA Includes</a:t>
            </a:r>
            <a:endParaRPr lang="en-US" sz="3200" dirty="0">
              <a:solidFill>
                <a:srgbClr val="343433"/>
              </a:solidFill>
              <a:latin typeface="Arial" panose="020B0604020202020204" pitchFamily="34" charset="0"/>
              <a:cs typeface="Arial" panose="020B0604020202020204" pitchFamily="34" charset="0"/>
            </a:endParaRPr>
          </a:p>
        </p:txBody>
      </p:sp>
      <p:graphicFrame>
        <p:nvGraphicFramePr>
          <p:cNvPr id="4" name="Content Placeholder 1">
            <a:extLst>
              <a:ext uri="{FF2B5EF4-FFF2-40B4-BE49-F238E27FC236}">
                <a16:creationId xmlns:a16="http://schemas.microsoft.com/office/drawing/2014/main" id="{9A9137D6-72CA-8CE4-C1B5-33D29833D66C}"/>
              </a:ext>
            </a:extLst>
          </p:cNvPr>
          <p:cNvGraphicFramePr>
            <a:graphicFrameLocks noGrp="1"/>
          </p:cNvGraphicFramePr>
          <p:nvPr>
            <p:ph idx="1"/>
            <p:extLst>
              <p:ext uri="{D42A27DB-BD31-4B8C-83A1-F6EECF244321}">
                <p14:modId xmlns:p14="http://schemas.microsoft.com/office/powerpoint/2010/main" val="3313314022"/>
              </p:ext>
            </p:extLst>
          </p:nvPr>
        </p:nvGraphicFramePr>
        <p:xfrm>
          <a:off x="4470559" y="309969"/>
          <a:ext cx="4208493" cy="392675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117870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4FC64-61D2-EE8E-338C-305D6DB2E69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42892FA-A500-B0F9-A861-383390E80712}"/>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B2410DE9-F812-E21A-4639-1E199473B038}"/>
              </a:ext>
            </a:extLst>
          </p:cNvPr>
          <p:cNvSpPr txBox="1">
            <a:spLocks/>
          </p:cNvSpPr>
          <p:nvPr/>
        </p:nvSpPr>
        <p:spPr>
          <a:xfrm>
            <a:off x="486451" y="0"/>
            <a:ext cx="3740109"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Calculating a LESA</a:t>
            </a:r>
          </a:p>
          <a:p>
            <a:pPr marL="342900" indent="-342900" algn="l">
              <a:spcBef>
                <a:spcPts val="2000"/>
              </a:spcBef>
              <a:buFont typeface="Arial" panose="020B0604020202020204" pitchFamily="34" charset="0"/>
              <a:buChar char="•"/>
            </a:pPr>
            <a:r>
              <a:rPr lang="en-US" sz="2400" dirty="0">
                <a:solidFill>
                  <a:srgbClr val="343433"/>
                </a:solidFill>
                <a:latin typeface="Arial" panose="020B0604020202020204" pitchFamily="34" charset="0"/>
                <a:cs typeface="Arial" panose="020B0604020202020204" pitchFamily="34" charset="0"/>
              </a:rPr>
              <a:t>LESA calculations include:</a:t>
            </a:r>
          </a:p>
          <a:p>
            <a:pPr marL="685800" lvl="1" indent="-342900" algn="l">
              <a:lnSpc>
                <a:spcPct val="100000"/>
              </a:lnSpc>
              <a:spcBef>
                <a:spcPts val="500"/>
              </a:spcBef>
              <a:buFont typeface="Arial" panose="020B0604020202020204" pitchFamily="34" charset="0"/>
              <a:buChar char="•"/>
            </a:pPr>
            <a:r>
              <a:rPr lang="en-US" sz="1700" dirty="0">
                <a:solidFill>
                  <a:srgbClr val="343433"/>
                </a:solidFill>
                <a:latin typeface="Arial" panose="020B0604020202020204" pitchFamily="34" charset="0"/>
                <a:cs typeface="Arial" panose="020B0604020202020204" pitchFamily="34" charset="0"/>
              </a:rPr>
              <a:t>Life Expectancy of youngest borrower (NBS not counted)</a:t>
            </a:r>
          </a:p>
          <a:p>
            <a:pPr marL="685800" lvl="1" indent="-342900" algn="l">
              <a:lnSpc>
                <a:spcPct val="100000"/>
              </a:lnSpc>
              <a:spcBef>
                <a:spcPts val="500"/>
              </a:spcBef>
              <a:buFont typeface="Arial" panose="020B0604020202020204" pitchFamily="34" charset="0"/>
              <a:buChar char="•"/>
            </a:pPr>
            <a:r>
              <a:rPr lang="en-US" sz="1700" dirty="0">
                <a:solidFill>
                  <a:srgbClr val="343433"/>
                </a:solidFill>
                <a:latin typeface="Arial" panose="020B0604020202020204" pitchFamily="34" charset="0"/>
                <a:cs typeface="Arial" panose="020B0604020202020204" pitchFamily="34" charset="0"/>
              </a:rPr>
              <a:t>Current amount of T&amp;I + 20%</a:t>
            </a:r>
          </a:p>
          <a:p>
            <a:pPr marL="685800" lvl="1" indent="-342900" algn="l">
              <a:lnSpc>
                <a:spcPct val="100000"/>
              </a:lnSpc>
              <a:spcBef>
                <a:spcPts val="500"/>
              </a:spcBef>
              <a:buFont typeface="Arial" panose="020B0604020202020204" pitchFamily="34" charset="0"/>
              <a:buChar char="•"/>
            </a:pPr>
            <a:r>
              <a:rPr lang="en-US" sz="1700" dirty="0">
                <a:solidFill>
                  <a:srgbClr val="343433"/>
                </a:solidFill>
                <a:latin typeface="Arial" panose="020B0604020202020204" pitchFamily="34" charset="0"/>
                <a:cs typeface="Arial" panose="020B0604020202020204" pitchFamily="34" charset="0"/>
              </a:rPr>
              <a:t>Loan Growth - Expected Interest Rate + Ongoing MIP (0.5%) (HECM only)</a:t>
            </a:r>
            <a:endParaRPr lang="en-US" dirty="0">
              <a:solidFill>
                <a:srgbClr val="343433"/>
              </a:solidFill>
              <a:latin typeface="Arial" panose="020B0604020202020204" pitchFamily="34" charset="0"/>
              <a:cs typeface="Arial" panose="020B0604020202020204" pitchFamily="34" charset="0"/>
            </a:endParaRPr>
          </a:p>
        </p:txBody>
      </p:sp>
      <p:pic>
        <p:nvPicPr>
          <p:cNvPr id="3" name="Picture 2">
            <a:hlinkClick r:id="rId4"/>
            <a:extLst>
              <a:ext uri="{FF2B5EF4-FFF2-40B4-BE49-F238E27FC236}">
                <a16:creationId xmlns:a16="http://schemas.microsoft.com/office/drawing/2014/main" id="{8DF657EC-6ECF-471B-11EF-5B35D44C60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887743"/>
            <a:ext cx="4211952" cy="3368013"/>
          </a:xfrm>
          <a:prstGeom prst="rect">
            <a:avLst/>
          </a:prstGeom>
          <a:ln>
            <a:solidFill>
              <a:schemeClr val="accent6">
                <a:lumMod val="50000"/>
              </a:schemeClr>
            </a:solidFill>
          </a:ln>
        </p:spPr>
      </p:pic>
    </p:spTree>
    <p:extLst>
      <p:ext uri="{BB962C8B-B14F-4D97-AF65-F5344CB8AC3E}">
        <p14:creationId xmlns:p14="http://schemas.microsoft.com/office/powerpoint/2010/main" val="315331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E5B8A-76C5-EFE6-93E7-5F9F3D5890B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32EF880-5895-A309-71E7-D5C6A657DF3A}"/>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98423571-80FC-19E3-2D97-8858A720F44C}"/>
              </a:ext>
            </a:extLst>
          </p:cNvPr>
          <p:cNvSpPr txBox="1">
            <a:spLocks/>
          </p:cNvSpPr>
          <p:nvPr/>
        </p:nvSpPr>
        <p:spPr>
          <a:xfrm>
            <a:off x="486451" y="1"/>
            <a:ext cx="3740109" cy="11740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LESA Example</a:t>
            </a:r>
            <a:endParaRPr lang="en-US" dirty="0">
              <a:solidFill>
                <a:srgbClr val="343433"/>
              </a:solidFill>
              <a:latin typeface="Arial" panose="020B0604020202020204" pitchFamily="34" charset="0"/>
              <a:cs typeface="Arial" panose="020B0604020202020204" pitchFamily="34" charset="0"/>
            </a:endParaRPr>
          </a:p>
        </p:txBody>
      </p:sp>
      <p:graphicFrame>
        <p:nvGraphicFramePr>
          <p:cNvPr id="4" name="Table 7">
            <a:extLst>
              <a:ext uri="{FF2B5EF4-FFF2-40B4-BE49-F238E27FC236}">
                <a16:creationId xmlns:a16="http://schemas.microsoft.com/office/drawing/2014/main" id="{C4622435-8ACD-C595-B2ED-FDB852A6CB2A}"/>
              </a:ext>
            </a:extLst>
          </p:cNvPr>
          <p:cNvGraphicFramePr>
            <a:graphicFrameLocks noGrp="1"/>
          </p:cNvGraphicFramePr>
          <p:nvPr>
            <p:extLst>
              <p:ext uri="{D42A27DB-BD31-4B8C-83A1-F6EECF244321}">
                <p14:modId xmlns:p14="http://schemas.microsoft.com/office/powerpoint/2010/main" val="3910047220"/>
              </p:ext>
            </p:extLst>
          </p:nvPr>
        </p:nvGraphicFramePr>
        <p:xfrm>
          <a:off x="609772" y="899780"/>
          <a:ext cx="4506922" cy="3311803"/>
        </p:xfrm>
        <a:graphic>
          <a:graphicData uri="http://schemas.openxmlformats.org/drawingml/2006/table">
            <a:tbl>
              <a:tblPr firstRow="1" bandRow="1">
                <a:tableStyleId>{5C22544A-7EE6-4342-B048-85BDC9FD1C3A}</a:tableStyleId>
              </a:tblPr>
              <a:tblGrid>
                <a:gridCol w="2699387">
                  <a:extLst>
                    <a:ext uri="{9D8B030D-6E8A-4147-A177-3AD203B41FA5}">
                      <a16:colId xmlns:a16="http://schemas.microsoft.com/office/drawing/2014/main" val="3359884828"/>
                    </a:ext>
                  </a:extLst>
                </a:gridCol>
                <a:gridCol w="480521">
                  <a:extLst>
                    <a:ext uri="{9D8B030D-6E8A-4147-A177-3AD203B41FA5}">
                      <a16:colId xmlns:a16="http://schemas.microsoft.com/office/drawing/2014/main" val="247315708"/>
                    </a:ext>
                  </a:extLst>
                </a:gridCol>
                <a:gridCol w="1327014">
                  <a:extLst>
                    <a:ext uri="{9D8B030D-6E8A-4147-A177-3AD203B41FA5}">
                      <a16:colId xmlns:a16="http://schemas.microsoft.com/office/drawing/2014/main" val="1012493825"/>
                    </a:ext>
                  </a:extLst>
                </a:gridCol>
              </a:tblGrid>
              <a:tr h="363043">
                <a:tc gridSpan="2">
                  <a:txBody>
                    <a:bodyPr/>
                    <a:lstStyle/>
                    <a:p>
                      <a:r>
                        <a:rPr lang="en-US" sz="1600" b="0" dirty="0">
                          <a:solidFill>
                            <a:srgbClr val="343433"/>
                          </a:solidFill>
                          <a:latin typeface="Arial" panose="020B0604020202020204" pitchFamily="34" charset="0"/>
                          <a:cs typeface="Arial" panose="020B0604020202020204" pitchFamily="34" charset="0"/>
                        </a:rPr>
                        <a:t>Current Property Charges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r"/>
                      <a:r>
                        <a:rPr lang="en-US" sz="1600" b="0" dirty="0">
                          <a:solidFill>
                            <a:schemeClr val="tx1"/>
                          </a:solidFill>
                        </a:rPr>
                        <a:t>$6,000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b="0">
                          <a:solidFill>
                            <a:srgbClr val="343433"/>
                          </a:solidFill>
                          <a:latin typeface="Arial" panose="020B0604020202020204" pitchFamily="34" charset="0"/>
                          <a:cs typeface="Arial" panose="020B0604020202020204" pitchFamily="34" charset="0"/>
                        </a:rPr>
                        <a:t>$6,000</a:t>
                      </a:r>
                      <a:endParaRPr lang="en-US" sz="1600" b="0" dirty="0">
                        <a:solidFill>
                          <a:srgbClr val="343433"/>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0390738"/>
                  </a:ext>
                </a:extLst>
              </a:tr>
              <a:tr h="370840">
                <a:tc gridSpan="2">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600" b="0" dirty="0">
                          <a:solidFill>
                            <a:srgbClr val="343433"/>
                          </a:solidFill>
                          <a:latin typeface="Arial" panose="020B0604020202020204" pitchFamily="34" charset="0"/>
                          <a:cs typeface="Arial" panose="020B0604020202020204" pitchFamily="34" charset="0"/>
                        </a:rPr>
                        <a:t>Current Property Charges + 20%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r"/>
                      <a:r>
                        <a:rPr lang="en-US" sz="1600" b="0" dirty="0">
                          <a:solidFill>
                            <a:schemeClr val="tx1"/>
                          </a:solidFill>
                        </a:rPr>
                        <a:t>$7,200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b="0">
                          <a:solidFill>
                            <a:srgbClr val="343433"/>
                          </a:solidFill>
                          <a:latin typeface="Arial" panose="020B0604020202020204" pitchFamily="34" charset="0"/>
                          <a:cs typeface="Arial" panose="020B0604020202020204" pitchFamily="34" charset="0"/>
                        </a:rPr>
                        <a:t>$7,200</a:t>
                      </a:r>
                      <a:endParaRPr lang="en-US" sz="1600" b="0" dirty="0">
                        <a:solidFill>
                          <a:srgbClr val="343433"/>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2187491"/>
                  </a:ext>
                </a:extLst>
              </a:tr>
              <a:tr h="370840">
                <a:tc gridSpan="2">
                  <a:txBody>
                    <a:bodyPr/>
                    <a:lstStyle/>
                    <a:p>
                      <a:r>
                        <a:rPr lang="en-US" sz="1600" b="0" dirty="0">
                          <a:solidFill>
                            <a:srgbClr val="343433"/>
                          </a:solidFill>
                          <a:latin typeface="Arial" panose="020B0604020202020204" pitchFamily="34" charset="0"/>
                          <a:cs typeface="Arial" panose="020B0604020202020204" pitchFamily="34" charset="0"/>
                        </a:rPr>
                        <a:t>LE of Youngest Borrower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r>
                        <a:rPr lang="en-US" sz="1600" b="0" dirty="0">
                          <a:solidFill>
                            <a:schemeClr val="tx1"/>
                          </a:solidFill>
                        </a:rPr>
                        <a:t>13 years/156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rgbClr val="343433"/>
                          </a:solidFill>
                          <a:latin typeface="Arial" panose="020B0604020202020204" pitchFamily="34" charset="0"/>
                          <a:cs typeface="Arial" panose="020B0604020202020204" pitchFamily="34" charset="0"/>
                        </a:rPr>
                        <a:t>13 years/ 156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2080963"/>
                  </a:ext>
                </a:extLst>
              </a:tr>
              <a:tr h="0">
                <a:tc gridSpan="2">
                  <a:txBody>
                    <a:bodyPr/>
                    <a:lstStyle/>
                    <a:p>
                      <a:endParaRPr lang="en-US" sz="100" b="0" dirty="0">
                        <a:solidFill>
                          <a:srgbClr val="343433"/>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00"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 b="0" dirty="0">
                        <a:solidFill>
                          <a:srgbClr val="343433"/>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5877865"/>
                  </a:ext>
                </a:extLst>
              </a:tr>
              <a:tr h="370840">
                <a:tc gridSpan="3">
                  <a:txBody>
                    <a:bodyPr/>
                    <a:lstStyle/>
                    <a:p>
                      <a:pPr algn="ctr"/>
                      <a:r>
                        <a:rPr lang="en-US" sz="1600" b="1" dirty="0">
                          <a:solidFill>
                            <a:srgbClr val="343433"/>
                          </a:solidFill>
                          <a:latin typeface="Arial" panose="020B0604020202020204" pitchFamily="34" charset="0"/>
                          <a:cs typeface="Arial" panose="020B0604020202020204" pitchFamily="34" charset="0"/>
                        </a:rPr>
                        <a:t>HECM</a:t>
                      </a:r>
                      <a:endParaRPr lang="en-US" b="1" dirty="0">
                        <a:solidFill>
                          <a:srgbClr val="343433"/>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b="1"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9699806"/>
                  </a:ext>
                </a:extLst>
              </a:tr>
              <a:tr h="370840">
                <a:tc>
                  <a:txBody>
                    <a:bodyPr/>
                    <a:lstStyle/>
                    <a:p>
                      <a:r>
                        <a:rPr lang="en-US" sz="1600" b="0" dirty="0">
                          <a:solidFill>
                            <a:srgbClr val="343433"/>
                          </a:solidFill>
                          <a:latin typeface="Arial" panose="020B0604020202020204" pitchFamily="34" charset="0"/>
                          <a:cs typeface="Arial" panose="020B0604020202020204" pitchFamily="34" charset="0"/>
                        </a:rPr>
                        <a:t>Expected Rate + OMIP/12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600" b="0" dirty="0">
                          <a:solidFill>
                            <a:srgbClr val="343433"/>
                          </a:solidFill>
                          <a:latin typeface="Arial" panose="020B0604020202020204" pitchFamily="34" charset="0"/>
                          <a:cs typeface="Arial" panose="020B0604020202020204" pitchFamily="34" charset="0"/>
                        </a:rPr>
                        <a:t>0.552%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5046414"/>
                  </a:ext>
                </a:extLst>
              </a:tr>
              <a:tr h="398600">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600" b="1" dirty="0">
                          <a:solidFill>
                            <a:srgbClr val="343433"/>
                          </a:solidFill>
                          <a:latin typeface="Arial" panose="020B0604020202020204" pitchFamily="34" charset="0"/>
                          <a:cs typeface="Arial" panose="020B0604020202020204" pitchFamily="34" charset="0"/>
                        </a:rPr>
                        <a:t>Set Aside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r"/>
                      <a:r>
                        <a:rPr lang="en-US" sz="1600" b="1" dirty="0">
                          <a:solidFill>
                            <a:srgbClr val="343433"/>
                          </a:solidFill>
                          <a:latin typeface="Arial" panose="020B0604020202020204" pitchFamily="34" charset="0"/>
                          <a:cs typeface="Arial" panose="020B0604020202020204" pitchFamily="34" charset="0"/>
                        </a:rPr>
                        <a:t>$62,985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056978"/>
                  </a:ext>
                </a:extLst>
              </a:tr>
              <a:tr h="370840">
                <a:tc gridSpan="3">
                  <a:txBody>
                    <a:bodyPr/>
                    <a:lstStyle/>
                    <a:p>
                      <a:pPr algn="ctr"/>
                      <a:r>
                        <a:rPr lang="en-US" sz="1600" b="1" dirty="0">
                          <a:solidFill>
                            <a:srgbClr val="343433"/>
                          </a:solidFill>
                          <a:latin typeface="Arial" panose="020B0604020202020204" pitchFamily="34" charset="0"/>
                          <a:cs typeface="Arial" panose="020B0604020202020204" pitchFamily="34" charset="0"/>
                        </a:rPr>
                        <a:t>SecureEquity</a:t>
                      </a:r>
                      <a:r>
                        <a:rPr lang="en-US" sz="1600" b="1" baseline="30000" dirty="0">
                          <a:solidFill>
                            <a:srgbClr val="343433"/>
                          </a:solidFill>
                          <a:latin typeface="Arial" panose="020B0604020202020204" pitchFamily="34" charset="0"/>
                          <a:cs typeface="Arial" panose="020B0604020202020204" pitchFamily="34" charset="0"/>
                          <a:sym typeface="Symbol" panose="05050102010706020507" pitchFamily="18" charset="2"/>
                        </a:rPr>
                        <a:t></a:t>
                      </a:r>
                      <a:endParaRPr lang="en-US" sz="1600" b="1" baseline="30000" dirty="0">
                        <a:solidFill>
                          <a:srgbClr val="343433"/>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b="1" baseline="30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5145161"/>
                  </a:ext>
                </a:extLst>
              </a:tr>
              <a:tr h="370840">
                <a:tc>
                  <a:txBody>
                    <a:bodyPr/>
                    <a:lstStyle/>
                    <a:p>
                      <a:r>
                        <a:rPr lang="en-US" sz="1600" b="1" kern="1200" dirty="0">
                          <a:solidFill>
                            <a:srgbClr val="343433"/>
                          </a:solidFill>
                          <a:latin typeface="Arial" panose="020B0604020202020204" pitchFamily="34" charset="0"/>
                          <a:ea typeface="+mn-ea"/>
                          <a:cs typeface="Arial" panose="020B0604020202020204" pitchFamily="34" charset="0"/>
                        </a:rPr>
                        <a:t>Set Aside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r"/>
                      <a:r>
                        <a:rPr lang="en-US" sz="1600" b="1" kern="1200" dirty="0">
                          <a:solidFill>
                            <a:srgbClr val="343433"/>
                          </a:solidFill>
                          <a:latin typeface="Arial" panose="020B0604020202020204" pitchFamily="34" charset="0"/>
                          <a:ea typeface="+mn-ea"/>
                          <a:cs typeface="Arial" panose="020B0604020202020204" pitchFamily="34" charset="0"/>
                        </a:rPr>
                        <a:t>$93,600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r"/>
                      <a:endParaRPr lang="en-US" sz="1350" b="1"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91074935"/>
                  </a:ext>
                </a:extLst>
              </a:tr>
            </a:tbl>
          </a:graphicData>
        </a:graphic>
      </p:graphicFrame>
      <p:sp>
        <p:nvSpPr>
          <p:cNvPr id="6" name="TextBox 5">
            <a:extLst>
              <a:ext uri="{FF2B5EF4-FFF2-40B4-BE49-F238E27FC236}">
                <a16:creationId xmlns:a16="http://schemas.microsoft.com/office/drawing/2014/main" id="{44BF3A91-EE0D-FBF7-0CBB-F105660C305D}"/>
              </a:ext>
            </a:extLst>
          </p:cNvPr>
          <p:cNvSpPr txBox="1"/>
          <p:nvPr/>
        </p:nvSpPr>
        <p:spPr>
          <a:xfrm>
            <a:off x="5442907" y="899780"/>
            <a:ext cx="3343256" cy="3311803"/>
          </a:xfrm>
          <a:prstGeom prst="rect">
            <a:avLst/>
          </a:prstGeom>
          <a:solidFill>
            <a:srgbClr val="0E5993"/>
          </a:solidFill>
        </p:spPr>
        <p:txBody>
          <a:bodyPr wrap="square" lIns="137160" tIns="137160" rIns="137160" bIns="137160" rtlCol="0">
            <a:noAutofit/>
          </a:bodyPr>
          <a:lstStyle/>
          <a:p>
            <a:pPr algn="ctr">
              <a:spcAft>
                <a:spcPts val="0"/>
              </a:spcAft>
            </a:pPr>
            <a:r>
              <a:rPr lang="en-US" sz="1600" b="1" i="0" u="none" strike="noStrike" baseline="0" dirty="0">
                <a:solidFill>
                  <a:schemeClr val="bg1"/>
                </a:solidFill>
                <a:latin typeface="Arial" panose="020B0604020202020204" pitchFamily="34" charset="0"/>
                <a:cs typeface="Arial" panose="020B0604020202020204" pitchFamily="34" charset="0"/>
              </a:rPr>
              <a:t>WHAT IF</a:t>
            </a:r>
          </a:p>
          <a:p>
            <a:pPr algn="ctr">
              <a:spcAft>
                <a:spcPts val="0"/>
              </a:spcAft>
            </a:pPr>
            <a:r>
              <a:rPr lang="en-US" sz="1400" i="1" u="none" strike="noStrike" baseline="0" dirty="0">
                <a:solidFill>
                  <a:schemeClr val="bg1"/>
                </a:solidFill>
                <a:latin typeface="Arial" panose="020B0604020202020204" pitchFamily="34" charset="0"/>
                <a:cs typeface="Arial" panose="020B0604020202020204" pitchFamily="34" charset="0"/>
              </a:rPr>
              <a:t>Borrowers need 63K in net HECM proceeds to fund the LESA , what if they don’t?</a:t>
            </a:r>
          </a:p>
          <a:p>
            <a:pPr marL="285750" indent="-285750">
              <a:spcAft>
                <a:spcPts val="0"/>
              </a:spcAft>
              <a:buFont typeface="Arial" panose="020B0604020202020204" pitchFamily="34" charset="0"/>
              <a:buChar char="•"/>
            </a:pPr>
            <a:r>
              <a:rPr lang="en-US" sz="1400" i="1" dirty="0">
                <a:solidFill>
                  <a:schemeClr val="bg1"/>
                </a:solidFill>
                <a:latin typeface="Arial" panose="020B0604020202020204" pitchFamily="34" charset="0"/>
                <a:cs typeface="Arial" panose="020B0604020202020204" pitchFamily="34" charset="0"/>
              </a:rPr>
              <a:t>Lower margins, provide more proceeds.</a:t>
            </a:r>
          </a:p>
          <a:p>
            <a:pPr marL="285750" indent="-285750">
              <a:spcAft>
                <a:spcPts val="0"/>
              </a:spcAft>
              <a:buFont typeface="Arial" panose="020B0604020202020204" pitchFamily="34" charset="0"/>
              <a:buChar char="•"/>
            </a:pPr>
            <a:r>
              <a:rPr lang="en-US" sz="1400" i="1" u="none" strike="noStrike" baseline="0" dirty="0">
                <a:solidFill>
                  <a:schemeClr val="bg1"/>
                </a:solidFill>
                <a:latin typeface="Arial" panose="020B0604020202020204" pitchFamily="34" charset="0"/>
                <a:cs typeface="Arial" panose="020B0604020202020204" pitchFamily="34" charset="0"/>
              </a:rPr>
              <a:t>Discount Origination Fee</a:t>
            </a:r>
          </a:p>
          <a:p>
            <a:pPr marL="285750" indent="-285750">
              <a:spcAft>
                <a:spcPts val="0"/>
              </a:spcAft>
              <a:buFont typeface="Arial" panose="020B0604020202020204" pitchFamily="34" charset="0"/>
              <a:buChar char="•"/>
            </a:pPr>
            <a:r>
              <a:rPr lang="en-US" sz="1400" i="1" dirty="0">
                <a:solidFill>
                  <a:schemeClr val="bg1"/>
                </a:solidFill>
                <a:latin typeface="Arial" panose="020B0604020202020204" pitchFamily="34" charset="0"/>
                <a:cs typeface="Arial" panose="020B0604020202020204" pitchFamily="34" charset="0"/>
              </a:rPr>
              <a:t>Pay down mandatory obligations to free up proceeds.</a:t>
            </a:r>
          </a:p>
          <a:p>
            <a:pPr marL="285750" indent="-285750">
              <a:spcAft>
                <a:spcPts val="0"/>
              </a:spcAft>
              <a:buFont typeface="Arial" panose="020B0604020202020204" pitchFamily="34" charset="0"/>
              <a:buChar char="•"/>
            </a:pPr>
            <a:r>
              <a:rPr lang="en-US" sz="1400" i="1" dirty="0">
                <a:solidFill>
                  <a:schemeClr val="bg1"/>
                </a:solidFill>
                <a:latin typeface="Arial" panose="020B0604020202020204" pitchFamily="34" charset="0"/>
                <a:cs typeface="Arial" panose="020B0604020202020204" pitchFamily="34" charset="0"/>
              </a:rPr>
              <a:t>Bring verified funds to close*</a:t>
            </a:r>
          </a:p>
          <a:p>
            <a:pPr marL="285750" indent="-285750">
              <a:spcAft>
                <a:spcPts val="0"/>
              </a:spcAft>
              <a:buFont typeface="Arial" panose="020B0604020202020204" pitchFamily="34" charset="0"/>
              <a:buChar char="•"/>
            </a:pPr>
            <a:r>
              <a:rPr lang="en-US" sz="1400" i="1" dirty="0">
                <a:solidFill>
                  <a:schemeClr val="bg1"/>
                </a:solidFill>
                <a:latin typeface="Arial" panose="020B0604020202020204" pitchFamily="34" charset="0"/>
                <a:cs typeface="Arial" panose="020B0604020202020204" pitchFamily="34" charset="0"/>
              </a:rPr>
              <a:t>Get a gift*</a:t>
            </a:r>
          </a:p>
          <a:p>
            <a:pPr marL="285750" indent="-285750">
              <a:spcAft>
                <a:spcPts val="0"/>
              </a:spcAft>
              <a:buFont typeface="Arial" panose="020B0604020202020204" pitchFamily="34" charset="0"/>
              <a:buChar char="•"/>
            </a:pPr>
            <a:r>
              <a:rPr lang="en-US" sz="1400" i="1" dirty="0">
                <a:solidFill>
                  <a:schemeClr val="bg1"/>
                </a:solidFill>
                <a:latin typeface="Arial" panose="020B0604020202020204" pitchFamily="34" charset="0"/>
                <a:cs typeface="Arial" panose="020B0604020202020204" pitchFamily="34" charset="0"/>
              </a:rPr>
              <a:t>Revisit Extenuating Circumstances</a:t>
            </a:r>
          </a:p>
          <a:p>
            <a:pPr marL="285750" indent="-285750">
              <a:spcAft>
                <a:spcPts val="0"/>
              </a:spcAft>
              <a:buFont typeface="Arial" panose="020B0604020202020204" pitchFamily="34" charset="0"/>
              <a:buChar char="•"/>
            </a:pPr>
            <a:endParaRPr lang="en-US" sz="1000" i="1" dirty="0">
              <a:solidFill>
                <a:schemeClr val="bg1"/>
              </a:solidFill>
              <a:latin typeface="Arial" panose="020B0604020202020204" pitchFamily="34" charset="0"/>
              <a:cs typeface="Arial" panose="020B0604020202020204" pitchFamily="34" charset="0"/>
            </a:endParaRPr>
          </a:p>
          <a:p>
            <a:pPr>
              <a:spcAft>
                <a:spcPts val="0"/>
              </a:spcAft>
            </a:pPr>
            <a:r>
              <a:rPr lang="en-US" sz="1100" b="0" i="0" u="none" strike="noStrike" baseline="0" dirty="0">
                <a:solidFill>
                  <a:schemeClr val="bg1"/>
                </a:solidFill>
                <a:latin typeface="Arial" panose="020B0604020202020204" pitchFamily="34" charset="0"/>
                <a:cs typeface="Arial" panose="020B0604020202020204" pitchFamily="34" charset="0"/>
              </a:rPr>
              <a:t>*Funds cannot be borrowed</a:t>
            </a:r>
          </a:p>
        </p:txBody>
      </p:sp>
    </p:spTree>
    <p:extLst>
      <p:ext uri="{BB962C8B-B14F-4D97-AF65-F5344CB8AC3E}">
        <p14:creationId xmlns:p14="http://schemas.microsoft.com/office/powerpoint/2010/main" val="14421488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B7549-805C-9A88-4214-A55C0DCE3A2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D19D342-53DA-1143-5D75-9F2E3BA391B1}"/>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D2B9C6C0-8F9B-1463-D170-3F62B424ACB9}"/>
              </a:ext>
            </a:extLst>
          </p:cNvPr>
          <p:cNvSpPr txBox="1">
            <a:spLocks/>
          </p:cNvSpPr>
          <p:nvPr/>
        </p:nvSpPr>
        <p:spPr>
          <a:xfrm>
            <a:off x="486451" y="0"/>
            <a:ext cx="8240990"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Selling a LESA</a:t>
            </a: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Selling Tool #1 – Eliminates not only principal and interest monthly payment, but also taxes and insurance.</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Selling Tool #2 – Greater Piece of Mind!</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No worries about saving for taxes and insurance, knowing where to pay and when their due </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Great sales tool for borrowers who are paying off a mortgage with an escrow account </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Selling Tool #3 – Growth (HECMs only)</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Funds in a LESA grow just like the LOC</a:t>
            </a:r>
          </a:p>
          <a:p>
            <a:pPr marL="628650" lvl="1"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Funds only increase loan balance when drawn</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Taxes and Insurance may again be the responsibility of the borrowers if funds are exhausted.</a:t>
            </a:r>
          </a:p>
        </p:txBody>
      </p:sp>
    </p:spTree>
    <p:extLst>
      <p:ext uri="{BB962C8B-B14F-4D97-AF65-F5344CB8AC3E}">
        <p14:creationId xmlns:p14="http://schemas.microsoft.com/office/powerpoint/2010/main" val="25991724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FB1EE-6A0C-5608-20E4-52FB6B1593E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1996259-CDE9-E15B-D707-73EA117C5067}"/>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F73D8E57-D411-995A-14AE-1DF44499E62D}"/>
              </a:ext>
            </a:extLst>
          </p:cNvPr>
          <p:cNvSpPr txBox="1">
            <a:spLocks/>
          </p:cNvSpPr>
          <p:nvPr/>
        </p:nvSpPr>
        <p:spPr>
          <a:xfrm>
            <a:off x="486451" y="0"/>
            <a:ext cx="4583389"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Letters of Explanation (LOE/LOX)</a:t>
            </a:r>
          </a:p>
          <a:p>
            <a:pPr algn="l">
              <a:lnSpc>
                <a:spcPct val="100000"/>
              </a:lnSpc>
              <a:spcBef>
                <a:spcPts val="2000"/>
              </a:spcBef>
            </a:pPr>
            <a:r>
              <a:rPr lang="en-US" b="1" dirty="0">
                <a:solidFill>
                  <a:srgbClr val="343433"/>
                </a:solidFill>
                <a:latin typeface="Arial" panose="020B0604020202020204" pitchFamily="34" charset="0"/>
                <a:cs typeface="Arial" panose="020B0604020202020204" pitchFamily="34" charset="0"/>
              </a:rPr>
              <a:t>Letters of explanation are required for the following:</a:t>
            </a:r>
          </a:p>
          <a:p>
            <a:pPr marL="342900" indent="-34290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Any derogatory credit on the credit report (any credit HUD does not consider satisfactory).</a:t>
            </a:r>
          </a:p>
          <a:p>
            <a:pPr marL="342900" indent="-34290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Any delinquent property charge payments within 24 months prior to app.</a:t>
            </a:r>
          </a:p>
          <a:p>
            <a:pPr marL="342900" indent="-34290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Any foreclosure or bankruptcy within 36 months prior to app.</a:t>
            </a:r>
          </a:p>
          <a:p>
            <a:pPr marL="342900" indent="-34290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Any collection account or charge off appearing on the credit report. If disputed, LOE and documentation needed</a:t>
            </a:r>
          </a:p>
          <a:p>
            <a:pPr marL="342900" indent="-34290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All credit inquiries within last 90 days</a:t>
            </a:r>
          </a:p>
        </p:txBody>
      </p:sp>
      <p:sp>
        <p:nvSpPr>
          <p:cNvPr id="3" name="TextBox 2">
            <a:extLst>
              <a:ext uri="{FF2B5EF4-FFF2-40B4-BE49-F238E27FC236}">
                <a16:creationId xmlns:a16="http://schemas.microsoft.com/office/drawing/2014/main" id="{673BCBCD-E6A8-0498-234F-3558BAFBC93B}"/>
              </a:ext>
            </a:extLst>
          </p:cNvPr>
          <p:cNvSpPr txBox="1"/>
          <p:nvPr/>
        </p:nvSpPr>
        <p:spPr>
          <a:xfrm>
            <a:off x="5398247" y="890244"/>
            <a:ext cx="3399152" cy="3331665"/>
          </a:xfrm>
          <a:prstGeom prst="rect">
            <a:avLst/>
          </a:prstGeom>
          <a:solidFill>
            <a:srgbClr val="0E5993"/>
          </a:solidFill>
        </p:spPr>
        <p:txBody>
          <a:bodyPr wrap="square" lIns="137160" tIns="137160" rIns="137160" bIns="137160" rtlCol="0" anchor="ctr">
            <a:noAutofit/>
          </a:bodyPr>
          <a:lstStyle/>
          <a:p>
            <a:pPr algn="ctr">
              <a:spcAft>
                <a:spcPts val="0"/>
              </a:spcAft>
            </a:pPr>
            <a:r>
              <a:rPr lang="en-US" sz="1600" b="1" i="0" u="none" strike="noStrike" baseline="0" dirty="0">
                <a:solidFill>
                  <a:schemeClr val="bg1"/>
                </a:solidFill>
                <a:latin typeface="Arial" panose="020B0604020202020204" pitchFamily="34" charset="0"/>
                <a:cs typeface="Arial" panose="020B0604020202020204" pitchFamily="34" charset="0"/>
              </a:rPr>
              <a:t>LOE REMINDERS</a:t>
            </a:r>
          </a:p>
          <a:p>
            <a:pPr marL="117475" indent="-117475">
              <a:spcBef>
                <a:spcPts val="1000"/>
              </a:spcBef>
              <a:spcAft>
                <a:spcPts val="0"/>
              </a:spcAft>
              <a:buFont typeface="Arial" panose="020B0604020202020204" pitchFamily="34" charset="0"/>
              <a:buChar char="•"/>
            </a:pPr>
            <a:r>
              <a:rPr lang="en-US" sz="1400" b="0" i="0" u="none" strike="noStrike" baseline="0" dirty="0">
                <a:solidFill>
                  <a:schemeClr val="bg1"/>
                </a:solidFill>
                <a:latin typeface="Arial" panose="020B0604020202020204" pitchFamily="34" charset="0"/>
                <a:cs typeface="Arial" panose="020B0604020202020204" pitchFamily="34" charset="0"/>
              </a:rPr>
              <a:t>Should be written in the 1</a:t>
            </a:r>
            <a:r>
              <a:rPr lang="en-US" sz="1400" b="0" i="0" u="none" strike="noStrike" baseline="30000" dirty="0">
                <a:solidFill>
                  <a:schemeClr val="bg1"/>
                </a:solidFill>
                <a:latin typeface="Arial" panose="020B0604020202020204" pitchFamily="34" charset="0"/>
                <a:cs typeface="Arial" panose="020B0604020202020204" pitchFamily="34" charset="0"/>
              </a:rPr>
              <a:t>st</a:t>
            </a:r>
            <a:r>
              <a:rPr lang="en-US" sz="1400" b="0" i="0" u="none" strike="noStrike" baseline="0" dirty="0">
                <a:solidFill>
                  <a:schemeClr val="bg1"/>
                </a:solidFill>
                <a:latin typeface="Arial" panose="020B0604020202020204" pitchFamily="34" charset="0"/>
                <a:cs typeface="Arial" panose="020B0604020202020204" pitchFamily="34" charset="0"/>
              </a:rPr>
              <a:t> person</a:t>
            </a:r>
          </a:p>
          <a:p>
            <a:pPr marL="117475" indent="-117475">
              <a:spcAft>
                <a:spcPts val="0"/>
              </a:spcAft>
              <a:buFont typeface="Arial" panose="020B0604020202020204" pitchFamily="34" charset="0"/>
              <a:buChar char="•"/>
            </a:pPr>
            <a:r>
              <a:rPr lang="en-US" sz="1400" b="0" i="0" u="none" strike="noStrike" baseline="0" dirty="0">
                <a:solidFill>
                  <a:schemeClr val="bg1"/>
                </a:solidFill>
                <a:latin typeface="Arial" panose="020B0604020202020204" pitchFamily="34" charset="0"/>
                <a:cs typeface="Arial" panose="020B0604020202020204" pitchFamily="34" charset="0"/>
              </a:rPr>
              <a:t>Do not use mortgage jargon or language a borrower would generally not use or understand</a:t>
            </a:r>
          </a:p>
          <a:p>
            <a:pPr marL="117475" indent="-117475">
              <a:spcAft>
                <a:spcPts val="0"/>
              </a:spcAft>
              <a:buFont typeface="Arial" panose="020B0604020202020204" pitchFamily="34" charset="0"/>
              <a:buChar char="•"/>
            </a:pPr>
            <a:r>
              <a:rPr lang="en-US" sz="1400" b="0" i="0" u="none" strike="noStrike" baseline="0" dirty="0">
                <a:solidFill>
                  <a:schemeClr val="bg1"/>
                </a:solidFill>
                <a:latin typeface="Arial" panose="020B0604020202020204" pitchFamily="34" charset="0"/>
                <a:cs typeface="Arial" panose="020B0604020202020204" pitchFamily="34" charset="0"/>
              </a:rPr>
              <a:t>Must acknowledge they knew of the account or late payments or include supporting documentation if fraud exists</a:t>
            </a:r>
          </a:p>
          <a:p>
            <a:pPr marL="117475" indent="-117475">
              <a:spcAft>
                <a:spcPts val="0"/>
              </a:spcAft>
              <a:buFont typeface="Arial" panose="020B0604020202020204" pitchFamily="34" charset="0"/>
              <a:buChar char="•"/>
            </a:pPr>
            <a:r>
              <a:rPr lang="en-US" sz="1400" b="0" i="0" u="none" strike="noStrike" baseline="0" dirty="0">
                <a:solidFill>
                  <a:schemeClr val="bg1"/>
                </a:solidFill>
                <a:latin typeface="Arial" panose="020B0604020202020204" pitchFamily="34" charset="0"/>
                <a:cs typeface="Arial" panose="020B0604020202020204" pitchFamily="34" charset="0"/>
              </a:rPr>
              <a:t>All LOEs should be written by and/or reviewed by the borrower</a:t>
            </a:r>
          </a:p>
          <a:p>
            <a:pPr marL="117475" indent="-117475">
              <a:spcAft>
                <a:spcPts val="0"/>
              </a:spcAft>
              <a:buFont typeface="Arial" panose="020B0604020202020204" pitchFamily="34" charset="0"/>
              <a:buChar char="•"/>
            </a:pPr>
            <a:r>
              <a:rPr lang="en-US" sz="1400" b="0" i="0" u="none" strike="noStrike" baseline="0" dirty="0">
                <a:solidFill>
                  <a:schemeClr val="bg1"/>
                </a:solidFill>
                <a:latin typeface="Arial" panose="020B0604020202020204" pitchFamily="34" charset="0"/>
                <a:cs typeface="Arial" panose="020B0604020202020204" pitchFamily="34" charset="0"/>
              </a:rPr>
              <a:t>Include supporting documentation that ties directly to the LOE</a:t>
            </a:r>
          </a:p>
        </p:txBody>
      </p:sp>
    </p:spTree>
    <p:extLst>
      <p:ext uri="{BB962C8B-B14F-4D97-AF65-F5344CB8AC3E}">
        <p14:creationId xmlns:p14="http://schemas.microsoft.com/office/powerpoint/2010/main" val="404046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54997-48E6-E80B-9132-163EE7EE3F5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9D2E2D2-2AE4-D03F-278D-6EFFB23A4A35}"/>
              </a:ext>
            </a:extLst>
          </p:cNvPr>
          <p:cNvPicPr>
            <a:picLocks noChangeAspect="1"/>
          </p:cNvPicPr>
          <p:nvPr/>
        </p:nvPicPr>
        <p:blipFill>
          <a:blip r:embed="rId2"/>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93CE0D50-8E51-75D4-DEC8-7BA82AFE549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2D31CCD1-1D4E-E6A8-8207-5CE4B7F84705}"/>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79</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0031FB80-D946-5407-8723-54AE4D18ABC4}"/>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A856A023-5ED5-F496-8AC0-02B9ED33C76E}"/>
              </a:ext>
            </a:extLst>
          </p:cNvPr>
          <p:cNvSpPr txBox="1"/>
          <p:nvPr/>
        </p:nvSpPr>
        <p:spPr>
          <a:xfrm>
            <a:off x="174391" y="9564"/>
            <a:ext cx="8795218" cy="5124372"/>
          </a:xfrm>
          <a:prstGeom prst="rect">
            <a:avLst/>
          </a:prstGeom>
          <a:noFill/>
          <a:ln>
            <a:noFill/>
          </a:ln>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COUNSELING</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668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2FADB-3F48-9DE4-9818-087BA4A345C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FDEE62B-3B0D-77FC-8442-6CD397C1766F}"/>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7D3AC83F-5F12-2CFE-1075-79E83D8C68F5}"/>
              </a:ext>
            </a:extLst>
          </p:cNvPr>
          <p:cNvSpPr txBox="1">
            <a:spLocks/>
          </p:cNvSpPr>
          <p:nvPr/>
        </p:nvSpPr>
        <p:spPr>
          <a:xfrm>
            <a:off x="4455273" y="0"/>
            <a:ext cx="4328192"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Reverse Mortgage Market Penetration</a:t>
            </a:r>
          </a:p>
          <a:p>
            <a:pPr algn="l">
              <a:spcBef>
                <a:spcPts val="2000"/>
              </a:spcBef>
              <a:buClr>
                <a:srgbClr val="343433"/>
              </a:buClr>
              <a:buSzPct val="100000"/>
              <a:defRPr/>
            </a:pPr>
            <a:r>
              <a:rPr lang="en-US" b="1" kern="0" dirty="0">
                <a:solidFill>
                  <a:srgbClr val="343433"/>
                </a:solidFill>
                <a:latin typeface="Arial" panose="020B0604020202020204" pitchFamily="34" charset="0"/>
                <a:cs typeface="Arial" panose="020B0604020202020204" pitchFamily="34" charset="0"/>
              </a:rPr>
              <a:t>Total</a:t>
            </a:r>
            <a:r>
              <a:rPr lang="en-US" kern="0" dirty="0">
                <a:solidFill>
                  <a:srgbClr val="343433"/>
                </a:solidFill>
                <a:latin typeface="Arial" panose="020B0604020202020204" pitchFamily="34" charset="0"/>
                <a:cs typeface="Arial" panose="020B0604020202020204" pitchFamily="34" charset="0"/>
              </a:rPr>
              <a:t> Market Penetration</a:t>
            </a:r>
          </a:p>
          <a:p>
            <a:pPr algn="l">
              <a:spcBef>
                <a:spcPts val="500"/>
              </a:spcBef>
              <a:buClr>
                <a:srgbClr val="343433"/>
              </a:buClr>
              <a:buSzPct val="100000"/>
              <a:defRPr/>
            </a:pPr>
            <a:r>
              <a:rPr lang="en-US" b="1" kern="0" dirty="0">
                <a:solidFill>
                  <a:srgbClr val="0E5993"/>
                </a:solidFill>
                <a:latin typeface="Arial" panose="020B0604020202020204" pitchFamily="34" charset="0"/>
                <a:cs typeface="Arial" panose="020B0604020202020204" pitchFamily="34" charset="0"/>
              </a:rPr>
              <a:t>600K Units / 20MM = 3%</a:t>
            </a:r>
          </a:p>
          <a:p>
            <a:pPr algn="l">
              <a:spcBef>
                <a:spcPts val="2000"/>
              </a:spcBef>
              <a:buClr>
                <a:srgbClr val="343433"/>
              </a:buClr>
              <a:buSzPct val="100000"/>
              <a:defRPr/>
            </a:pPr>
            <a:r>
              <a:rPr lang="en-US" b="1" kern="0" dirty="0">
                <a:solidFill>
                  <a:srgbClr val="343433"/>
                </a:solidFill>
                <a:latin typeface="Arial" panose="020B0604020202020204" pitchFamily="34" charset="0"/>
                <a:cs typeface="Arial" panose="020B0604020202020204" pitchFamily="34" charset="0"/>
              </a:rPr>
              <a:t>Annual</a:t>
            </a:r>
            <a:r>
              <a:rPr lang="en-US" kern="0" dirty="0">
                <a:solidFill>
                  <a:srgbClr val="343433"/>
                </a:solidFill>
                <a:latin typeface="Arial" panose="020B0604020202020204" pitchFamily="34" charset="0"/>
                <a:cs typeface="Arial" panose="020B0604020202020204" pitchFamily="34" charset="0"/>
              </a:rPr>
              <a:t> Market Penetration</a:t>
            </a:r>
          </a:p>
          <a:p>
            <a:pPr algn="l">
              <a:spcBef>
                <a:spcPts val="500"/>
              </a:spcBef>
              <a:buClr>
                <a:srgbClr val="343433"/>
              </a:buClr>
              <a:buSzPct val="100000"/>
              <a:defRPr/>
            </a:pPr>
            <a:r>
              <a:rPr lang="en-US" b="1" kern="0" dirty="0">
                <a:solidFill>
                  <a:srgbClr val="0E5993"/>
                </a:solidFill>
                <a:latin typeface="Arial" panose="020B0604020202020204" pitchFamily="34" charset="0"/>
                <a:cs typeface="Arial" panose="020B0604020202020204" pitchFamily="34" charset="0"/>
              </a:rPr>
              <a:t>50K Units / 20MM = .2%</a:t>
            </a:r>
          </a:p>
        </p:txBody>
      </p:sp>
      <p:graphicFrame>
        <p:nvGraphicFramePr>
          <p:cNvPr id="4" name="Content Placeholder 5">
            <a:extLst>
              <a:ext uri="{FF2B5EF4-FFF2-40B4-BE49-F238E27FC236}">
                <a16:creationId xmlns:a16="http://schemas.microsoft.com/office/drawing/2014/main" id="{1C20767B-F764-C0B3-4277-423B0934F2D6}"/>
              </a:ext>
            </a:extLst>
          </p:cNvPr>
          <p:cNvGraphicFramePr>
            <a:graphicFrameLocks/>
          </p:cNvGraphicFramePr>
          <p:nvPr>
            <p:extLst>
              <p:ext uri="{D42A27DB-BD31-4B8C-83A1-F6EECF244321}">
                <p14:modId xmlns:p14="http://schemas.microsoft.com/office/powerpoint/2010/main" val="1478575134"/>
              </p:ext>
            </p:extLst>
          </p:nvPr>
        </p:nvGraphicFramePr>
        <p:xfrm>
          <a:off x="467548" y="745003"/>
          <a:ext cx="3744531" cy="36534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93CB4056-DAC1-5217-21D5-B35E0BEA01EB}"/>
              </a:ext>
            </a:extLst>
          </p:cNvPr>
          <p:cNvSpPr txBox="1"/>
          <p:nvPr/>
        </p:nvSpPr>
        <p:spPr>
          <a:xfrm>
            <a:off x="1474051" y="807395"/>
            <a:ext cx="1731523" cy="430887"/>
          </a:xfrm>
          <a:prstGeom prst="rect">
            <a:avLst/>
          </a:prstGeom>
          <a:noFill/>
        </p:spPr>
        <p:txBody>
          <a:bodyPr wrap="square" rtlCol="0">
            <a:spAutoFit/>
          </a:bodyPr>
          <a:lstStyle/>
          <a:p>
            <a:pPr algn="ctr"/>
            <a:r>
              <a:rPr lang="en-US" sz="1100" b="1" dirty="0">
                <a:solidFill>
                  <a:schemeClr val="bg1"/>
                </a:solidFill>
                <a:latin typeface="Arial" panose="020B0604020202020204" pitchFamily="34" charset="0"/>
                <a:cs typeface="Arial" panose="020B0604020202020204" pitchFamily="34" charset="0"/>
              </a:rPr>
              <a:t>40MM</a:t>
            </a:r>
          </a:p>
          <a:p>
            <a:pPr algn="ctr"/>
            <a:r>
              <a:rPr lang="en-US" sz="1100" b="1" dirty="0">
                <a:solidFill>
                  <a:schemeClr val="bg1"/>
                </a:solidFill>
                <a:latin typeface="Arial" panose="020B0604020202020204" pitchFamily="34" charset="0"/>
                <a:cs typeface="Arial" panose="020B0604020202020204" pitchFamily="34" charset="0"/>
              </a:rPr>
              <a:t>62+ Households</a:t>
            </a:r>
          </a:p>
        </p:txBody>
      </p:sp>
      <p:sp>
        <p:nvSpPr>
          <p:cNvPr id="7" name="TextBox 6">
            <a:extLst>
              <a:ext uri="{FF2B5EF4-FFF2-40B4-BE49-F238E27FC236}">
                <a16:creationId xmlns:a16="http://schemas.microsoft.com/office/drawing/2014/main" id="{08878E0D-7013-9E87-43B7-4EAA2408BD91}"/>
              </a:ext>
            </a:extLst>
          </p:cNvPr>
          <p:cNvSpPr txBox="1"/>
          <p:nvPr/>
        </p:nvSpPr>
        <p:spPr>
          <a:xfrm>
            <a:off x="1474050" y="1361871"/>
            <a:ext cx="1731523" cy="430887"/>
          </a:xfrm>
          <a:prstGeom prst="rect">
            <a:avLst/>
          </a:prstGeom>
          <a:noFill/>
        </p:spPr>
        <p:txBody>
          <a:bodyPr wrap="square" rtlCol="0">
            <a:spAutoFit/>
          </a:bodyPr>
          <a:lstStyle/>
          <a:p>
            <a:pPr algn="ctr"/>
            <a:r>
              <a:rPr lang="en-US" sz="1100" b="1" dirty="0">
                <a:solidFill>
                  <a:schemeClr val="bg1"/>
                </a:solidFill>
                <a:latin typeface="Arial" panose="020B0604020202020204" pitchFamily="34" charset="0"/>
                <a:cs typeface="Arial" panose="020B0604020202020204" pitchFamily="34" charset="0"/>
              </a:rPr>
              <a:t>26MM</a:t>
            </a:r>
          </a:p>
          <a:p>
            <a:pPr algn="ctr"/>
            <a:r>
              <a:rPr lang="en-US" sz="1100" b="1" dirty="0">
                <a:solidFill>
                  <a:schemeClr val="bg1"/>
                </a:solidFill>
                <a:latin typeface="Arial" panose="020B0604020202020204" pitchFamily="34" charset="0"/>
                <a:cs typeface="Arial" panose="020B0604020202020204" pitchFamily="34" charset="0"/>
              </a:rPr>
              <a:t>Homeowners</a:t>
            </a:r>
          </a:p>
        </p:txBody>
      </p:sp>
      <p:sp>
        <p:nvSpPr>
          <p:cNvPr id="8" name="TextBox 7">
            <a:extLst>
              <a:ext uri="{FF2B5EF4-FFF2-40B4-BE49-F238E27FC236}">
                <a16:creationId xmlns:a16="http://schemas.microsoft.com/office/drawing/2014/main" id="{19A27459-5E8A-0E13-75F5-557D7FAECDBF}"/>
              </a:ext>
            </a:extLst>
          </p:cNvPr>
          <p:cNvSpPr txBox="1"/>
          <p:nvPr/>
        </p:nvSpPr>
        <p:spPr>
          <a:xfrm>
            <a:off x="1474049" y="1970171"/>
            <a:ext cx="1731523" cy="600164"/>
          </a:xfrm>
          <a:prstGeom prst="rect">
            <a:avLst/>
          </a:prstGeom>
          <a:noFill/>
        </p:spPr>
        <p:txBody>
          <a:bodyPr wrap="square" rtlCol="0">
            <a:spAutoFit/>
          </a:bodyPr>
          <a:lstStyle/>
          <a:p>
            <a:pPr algn="ctr"/>
            <a:r>
              <a:rPr lang="en-US" sz="1100" b="1" dirty="0">
                <a:solidFill>
                  <a:schemeClr val="bg1"/>
                </a:solidFill>
                <a:latin typeface="Arial" panose="020B0604020202020204" pitchFamily="34" charset="0"/>
                <a:cs typeface="Arial" panose="020B0604020202020204" pitchFamily="34" charset="0"/>
              </a:rPr>
              <a:t>20MM</a:t>
            </a:r>
          </a:p>
          <a:p>
            <a:pPr algn="ctr"/>
            <a:r>
              <a:rPr lang="en-US" sz="1100" b="1" dirty="0">
                <a:solidFill>
                  <a:schemeClr val="bg1"/>
                </a:solidFill>
                <a:latin typeface="Arial" panose="020B0604020202020204" pitchFamily="34" charset="0"/>
                <a:cs typeface="Arial" panose="020B0604020202020204" pitchFamily="34" charset="0"/>
              </a:rPr>
              <a:t>Equity &amp; Property Qualified</a:t>
            </a:r>
          </a:p>
        </p:txBody>
      </p:sp>
      <p:sp>
        <p:nvSpPr>
          <p:cNvPr id="9" name="TextBox 8">
            <a:extLst>
              <a:ext uri="{FF2B5EF4-FFF2-40B4-BE49-F238E27FC236}">
                <a16:creationId xmlns:a16="http://schemas.microsoft.com/office/drawing/2014/main" id="{D6D0AB14-C005-BB98-1C93-5D4286D14E28}"/>
              </a:ext>
            </a:extLst>
          </p:cNvPr>
          <p:cNvSpPr txBox="1"/>
          <p:nvPr/>
        </p:nvSpPr>
        <p:spPr>
          <a:xfrm>
            <a:off x="1851150" y="2986393"/>
            <a:ext cx="977319" cy="600164"/>
          </a:xfrm>
          <a:prstGeom prst="rect">
            <a:avLst/>
          </a:prstGeom>
          <a:noFill/>
        </p:spPr>
        <p:txBody>
          <a:bodyPr wrap="square" rtlCol="0">
            <a:spAutoFit/>
          </a:bodyPr>
          <a:lstStyle/>
          <a:p>
            <a:pPr algn="ctr"/>
            <a:r>
              <a:rPr lang="en-US" sz="1100" b="1" dirty="0">
                <a:solidFill>
                  <a:schemeClr val="bg1"/>
                </a:solidFill>
                <a:latin typeface="Arial" panose="020B0604020202020204" pitchFamily="34" charset="0"/>
                <a:cs typeface="Arial" panose="020B0604020202020204" pitchFamily="34" charset="0"/>
              </a:rPr>
              <a:t>14MM</a:t>
            </a:r>
          </a:p>
          <a:p>
            <a:pPr algn="ctr"/>
            <a:r>
              <a:rPr lang="en-US" sz="1100" b="1" dirty="0">
                <a:solidFill>
                  <a:schemeClr val="bg1"/>
                </a:solidFill>
                <a:latin typeface="Arial" panose="020B0604020202020204" pitchFamily="34" charset="0"/>
                <a:cs typeface="Arial" panose="020B0604020202020204" pitchFamily="34" charset="0"/>
              </a:rPr>
              <a:t>Mortgage Free</a:t>
            </a:r>
          </a:p>
        </p:txBody>
      </p:sp>
      <p:sp>
        <p:nvSpPr>
          <p:cNvPr id="10" name="TextBox 9">
            <a:extLst>
              <a:ext uri="{FF2B5EF4-FFF2-40B4-BE49-F238E27FC236}">
                <a16:creationId xmlns:a16="http://schemas.microsoft.com/office/drawing/2014/main" id="{5AD827F0-68A9-4CE3-6F09-5504C9195FBE}"/>
              </a:ext>
            </a:extLst>
          </p:cNvPr>
          <p:cNvSpPr txBox="1"/>
          <p:nvPr/>
        </p:nvSpPr>
        <p:spPr>
          <a:xfrm>
            <a:off x="1474047" y="3905218"/>
            <a:ext cx="1731523" cy="430887"/>
          </a:xfrm>
          <a:prstGeom prst="rect">
            <a:avLst/>
          </a:prstGeom>
          <a:noFill/>
        </p:spPr>
        <p:txBody>
          <a:bodyPr wrap="square" rtlCol="0">
            <a:spAutoFit/>
          </a:bodyPr>
          <a:lstStyle/>
          <a:p>
            <a:pPr algn="ctr"/>
            <a:r>
              <a:rPr lang="en-US" sz="1100" b="1" dirty="0">
                <a:solidFill>
                  <a:schemeClr val="bg1"/>
                </a:solidFill>
                <a:latin typeface="Arial" panose="020B0604020202020204" pitchFamily="34" charset="0"/>
                <a:cs typeface="Arial" panose="020B0604020202020204" pitchFamily="34" charset="0"/>
              </a:rPr>
              <a:t>600k</a:t>
            </a:r>
          </a:p>
          <a:p>
            <a:pPr algn="ctr"/>
            <a:r>
              <a:rPr lang="en-US" sz="1100" b="1" dirty="0">
                <a:solidFill>
                  <a:schemeClr val="bg1"/>
                </a:solidFill>
                <a:latin typeface="Arial" panose="020B0604020202020204" pitchFamily="34" charset="0"/>
                <a:cs typeface="Arial" panose="020B0604020202020204" pitchFamily="34" charset="0"/>
              </a:rPr>
              <a:t>RM</a:t>
            </a:r>
          </a:p>
        </p:txBody>
      </p:sp>
    </p:spTree>
    <p:extLst>
      <p:ext uri="{BB962C8B-B14F-4D97-AF65-F5344CB8AC3E}">
        <p14:creationId xmlns:p14="http://schemas.microsoft.com/office/powerpoint/2010/main" val="848646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graphicEl>
                                              <a:dgm id="{7836DFE6-6D9C-4A2F-9A41-3C3759360B67}"/>
                                            </p:graphicEl>
                                          </p:spTgt>
                                        </p:tgtEl>
                                        <p:attrNameLst>
                                          <p:attrName>style.visibility</p:attrName>
                                        </p:attrNameLst>
                                      </p:cBhvr>
                                      <p:to>
                                        <p:strVal val="visible"/>
                                      </p:to>
                                    </p:set>
                                    <p:animEffect transition="in" filter="fade">
                                      <p:cBhvr>
                                        <p:cTn id="7" dur="250"/>
                                        <p:tgtEl>
                                          <p:spTgt spid="4">
                                            <p:graphicEl>
                                              <a:dgm id="{7836DFE6-6D9C-4A2F-9A41-3C3759360B67}"/>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C16C6571-ACB8-414A-8FD1-55900F1CA3C7}"/>
                                            </p:graphicEl>
                                          </p:spTgt>
                                        </p:tgtEl>
                                        <p:attrNameLst>
                                          <p:attrName>style.visibility</p:attrName>
                                        </p:attrNameLst>
                                      </p:cBhvr>
                                      <p:to>
                                        <p:strVal val="visible"/>
                                      </p:to>
                                    </p:set>
                                    <p:animEffect transition="in" filter="fade">
                                      <p:cBhvr>
                                        <p:cTn id="10" dur="250"/>
                                        <p:tgtEl>
                                          <p:spTgt spid="4">
                                            <p:graphicEl>
                                              <a:dgm id="{C16C6571-ACB8-414A-8FD1-55900F1CA3C7}"/>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graphicEl>
                                              <a:dgm id="{83541CC2-D5B9-4E54-85F2-76DA1EC284D1}"/>
                                            </p:graphicEl>
                                          </p:spTgt>
                                        </p:tgtEl>
                                        <p:attrNameLst>
                                          <p:attrName>style.visibility</p:attrName>
                                        </p:attrNameLst>
                                      </p:cBhvr>
                                      <p:to>
                                        <p:strVal val="visible"/>
                                      </p:to>
                                    </p:set>
                                    <p:animEffect transition="in" filter="fade">
                                      <p:cBhvr>
                                        <p:cTn id="13" dur="250"/>
                                        <p:tgtEl>
                                          <p:spTgt spid="4">
                                            <p:graphicEl>
                                              <a:dgm id="{83541CC2-D5B9-4E54-85F2-76DA1EC284D1}"/>
                                            </p:graphic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graphicEl>
                                              <a:dgm id="{6B54A849-4FDC-416E-B98D-730C0A5DA02F}"/>
                                            </p:graphicEl>
                                          </p:spTgt>
                                        </p:tgtEl>
                                        <p:attrNameLst>
                                          <p:attrName>style.visibility</p:attrName>
                                        </p:attrNameLst>
                                      </p:cBhvr>
                                      <p:to>
                                        <p:strVal val="visible"/>
                                      </p:to>
                                    </p:set>
                                    <p:animEffect transition="in" filter="fade">
                                      <p:cBhvr>
                                        <p:cTn id="16" dur="250"/>
                                        <p:tgtEl>
                                          <p:spTgt spid="4">
                                            <p:graphicEl>
                                              <a:dgm id="{6B54A849-4FDC-416E-B98D-730C0A5DA02F}"/>
                                            </p:graphic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graphicEl>
                                              <a:dgm id="{BDFAB73D-0080-49CB-A532-8D72D71B3768}"/>
                                            </p:graphicEl>
                                          </p:spTgt>
                                        </p:tgtEl>
                                        <p:attrNameLst>
                                          <p:attrName>style.visibility</p:attrName>
                                        </p:attrNameLst>
                                      </p:cBhvr>
                                      <p:to>
                                        <p:strVal val="visible"/>
                                      </p:to>
                                    </p:set>
                                    <p:animEffect transition="in" filter="fade">
                                      <p:cBhvr>
                                        <p:cTn id="19" dur="250"/>
                                        <p:tgtEl>
                                          <p:spTgt spid="4">
                                            <p:graphicEl>
                                              <a:dgm id="{BDFAB73D-0080-49CB-A532-8D72D71B376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16591-12B5-CA5E-023C-947A11C2682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5FF6EE1-9DC9-BA3F-F840-B7F66107974F}"/>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1BFB0CEF-658E-E25E-8CFA-8BC48F717159}"/>
              </a:ext>
            </a:extLst>
          </p:cNvPr>
          <p:cNvSpPr txBox="1">
            <a:spLocks/>
          </p:cNvSpPr>
          <p:nvPr/>
        </p:nvSpPr>
        <p:spPr>
          <a:xfrm>
            <a:off x="486451" y="0"/>
            <a:ext cx="6198829" cy="5143499"/>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HECM Counseling</a:t>
            </a:r>
          </a:p>
          <a:p>
            <a:pPr marL="285750" indent="-285750" algn="l">
              <a:lnSpc>
                <a:spcPct val="110000"/>
              </a:lnSpc>
              <a:spcBef>
                <a:spcPts val="20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All borrowers, non-borrowing spouses, non-borrowing owners and POAs must be counseled as well as beneficiaries of a trust, conservators and guardians. </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Counseling must be performed by a HUD approved HECM Counselor.</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A list of 5 local counseling agencies and the national agencies that receive grant funds from HUD each year. </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Lenders, or third-party originators CANNOT pay for counseling.</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That list cannot steer a borrower to any agency.</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Counseling should be done prior to application. No services can be ordered, including an FHA Case Number until counseling has been completed.</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Some states have additional guidelines regarding counseling.</a:t>
            </a:r>
          </a:p>
        </p:txBody>
      </p:sp>
      <p:sp>
        <p:nvSpPr>
          <p:cNvPr id="4" name="TextBox 3">
            <a:extLst>
              <a:ext uri="{FF2B5EF4-FFF2-40B4-BE49-F238E27FC236}">
                <a16:creationId xmlns:a16="http://schemas.microsoft.com/office/drawing/2014/main" id="{99ADA492-848C-3A66-9B64-09D6ADC75330}"/>
              </a:ext>
            </a:extLst>
          </p:cNvPr>
          <p:cNvSpPr txBox="1"/>
          <p:nvPr/>
        </p:nvSpPr>
        <p:spPr>
          <a:xfrm>
            <a:off x="6741644" y="283875"/>
            <a:ext cx="1998493" cy="3916457"/>
          </a:xfrm>
          <a:prstGeom prst="rect">
            <a:avLst/>
          </a:prstGeom>
          <a:solidFill>
            <a:srgbClr val="0064A8"/>
          </a:solidFill>
        </p:spPr>
        <p:txBody>
          <a:bodyPr wrap="square" lIns="137160" tIns="137160" rIns="137160" bIns="137160" rtlCol="0">
            <a:spAutoFit/>
          </a:bodyPr>
          <a:lstStyle/>
          <a:p>
            <a:pPr algn="ctr"/>
            <a:r>
              <a:rPr lang="en-US" sz="1400" b="1" dirty="0" err="1">
                <a:solidFill>
                  <a:schemeClr val="bg1"/>
                </a:solidFill>
                <a:latin typeface="Arial" panose="020B0604020202020204" pitchFamily="34" charset="0"/>
                <a:cs typeface="Arial" panose="020B0604020202020204" pitchFamily="34" charset="0"/>
              </a:rPr>
              <a:t>SecureEquity</a:t>
            </a:r>
            <a:r>
              <a:rPr lang="en-US" sz="1400" b="1" baseline="30000" dirty="0">
                <a:solidFill>
                  <a:schemeClr val="bg1"/>
                </a:solidFill>
                <a:latin typeface="Arial" panose="020B0604020202020204" pitchFamily="34" charset="0"/>
                <a:cs typeface="Arial" panose="020B0604020202020204" pitchFamily="34" charset="0"/>
                <a:sym typeface="Symbol" panose="05050102010706020507" pitchFamily="18" charset="2"/>
              </a:rPr>
              <a:t></a:t>
            </a:r>
            <a:endParaRPr lang="en-US" sz="1400" b="1" dirty="0">
              <a:solidFill>
                <a:schemeClr val="bg1"/>
              </a:solidFill>
              <a:latin typeface="Arial" panose="020B0604020202020204" pitchFamily="34" charset="0"/>
              <a:cs typeface="Arial" panose="020B0604020202020204" pitchFamily="34" charset="0"/>
            </a:endParaRPr>
          </a:p>
          <a:p>
            <a:pPr marL="168275" indent="-168275">
              <a:spcBef>
                <a:spcPts val="1500"/>
              </a:spcBef>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Proprietary reverse mortgages have similar guidelines to HECMs and must still follow state guidelines.</a:t>
            </a:r>
          </a:p>
          <a:p>
            <a:pPr marL="168275" indent="-168275">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SEQ allows borrowers to use other proprietary certs including HECM certs.</a:t>
            </a:r>
          </a:p>
          <a:p>
            <a:pPr marL="168275" indent="-168275">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All borrowers, non-borrowers and POAs must be counseled. </a:t>
            </a:r>
          </a:p>
        </p:txBody>
      </p:sp>
    </p:spTree>
    <p:extLst>
      <p:ext uri="{BB962C8B-B14F-4D97-AF65-F5344CB8AC3E}">
        <p14:creationId xmlns:p14="http://schemas.microsoft.com/office/powerpoint/2010/main" val="17245040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6FB48-038A-C3A7-BE7D-F590B1E6DF6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0AADBA5-C5D1-1451-B4D0-C603CB0D3117}"/>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91E8E183-42F9-F7F4-BB0A-7D39430E85C1}"/>
              </a:ext>
            </a:extLst>
          </p:cNvPr>
          <p:cNvSpPr txBox="1">
            <a:spLocks/>
          </p:cNvSpPr>
          <p:nvPr/>
        </p:nvSpPr>
        <p:spPr>
          <a:xfrm>
            <a:off x="486450" y="1"/>
            <a:ext cx="8397667" cy="141224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SecureEquity® Counseling</a:t>
            </a:r>
            <a:endParaRPr lang="en-US" dirty="0">
              <a:solidFill>
                <a:srgbClr val="343433"/>
              </a:solidFill>
              <a:latin typeface="Arial" panose="020B0604020202020204" pitchFamily="34" charset="0"/>
              <a:cs typeface="Arial" panose="020B0604020202020204" pitchFamily="34" charset="0"/>
            </a:endParaRPr>
          </a:p>
        </p:txBody>
      </p:sp>
      <p:graphicFrame>
        <p:nvGraphicFramePr>
          <p:cNvPr id="16" name="Content Placeholder 2">
            <a:extLst>
              <a:ext uri="{FF2B5EF4-FFF2-40B4-BE49-F238E27FC236}">
                <a16:creationId xmlns:a16="http://schemas.microsoft.com/office/drawing/2014/main" id="{92F8806D-FBF4-59B9-DAA2-2334B63C15B8}"/>
              </a:ext>
            </a:extLst>
          </p:cNvPr>
          <p:cNvGraphicFramePr>
            <a:graphicFrameLocks/>
          </p:cNvGraphicFramePr>
          <p:nvPr>
            <p:extLst>
              <p:ext uri="{D42A27DB-BD31-4B8C-83A1-F6EECF244321}">
                <p14:modId xmlns:p14="http://schemas.microsoft.com/office/powerpoint/2010/main" val="1496913518"/>
              </p:ext>
            </p:extLst>
          </p:nvPr>
        </p:nvGraphicFramePr>
        <p:xfrm>
          <a:off x="461740" y="833909"/>
          <a:ext cx="8447086" cy="41046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841981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0C794-1C3E-6AE4-4C6C-5FACDA7CC88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72EEEDA-905D-E517-29BA-5801CF58D51C}"/>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5D740D59-481B-49DB-E131-8C0F6F227CF3}"/>
              </a:ext>
            </a:extLst>
          </p:cNvPr>
          <p:cNvSpPr txBox="1">
            <a:spLocks/>
          </p:cNvSpPr>
          <p:nvPr/>
        </p:nvSpPr>
        <p:spPr>
          <a:xfrm>
            <a:off x="486450" y="1"/>
            <a:ext cx="8397667" cy="9651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Who Must Be Counseled</a:t>
            </a:r>
            <a:endParaRPr lang="en-US" sz="2000" dirty="0">
              <a:solidFill>
                <a:srgbClr val="343433"/>
              </a:solidFill>
              <a:latin typeface="Arial" panose="020B0604020202020204" pitchFamily="34" charset="0"/>
              <a:cs typeface="Arial" panose="020B0604020202020204" pitchFamily="34" charset="0"/>
            </a:endParaRPr>
          </a:p>
        </p:txBody>
      </p:sp>
      <p:graphicFrame>
        <p:nvGraphicFramePr>
          <p:cNvPr id="3" name="Table 8">
            <a:extLst>
              <a:ext uri="{FF2B5EF4-FFF2-40B4-BE49-F238E27FC236}">
                <a16:creationId xmlns:a16="http://schemas.microsoft.com/office/drawing/2014/main" id="{628A9F2A-9C60-BBD7-1221-1C37A0FF61EF}"/>
              </a:ext>
            </a:extLst>
          </p:cNvPr>
          <p:cNvGraphicFramePr>
            <a:graphicFrameLocks/>
          </p:cNvGraphicFramePr>
          <p:nvPr>
            <p:extLst>
              <p:ext uri="{D42A27DB-BD31-4B8C-83A1-F6EECF244321}">
                <p14:modId xmlns:p14="http://schemas.microsoft.com/office/powerpoint/2010/main" val="1269589152"/>
              </p:ext>
            </p:extLst>
          </p:nvPr>
        </p:nvGraphicFramePr>
        <p:xfrm>
          <a:off x="569411" y="965200"/>
          <a:ext cx="6156509" cy="3697730"/>
        </p:xfrm>
        <a:graphic>
          <a:graphicData uri="http://schemas.openxmlformats.org/drawingml/2006/table">
            <a:tbl>
              <a:tblPr firstRow="1" bandRow="1">
                <a:tableStyleId>{5C22544A-7EE6-4342-B048-85BDC9FD1C3A}</a:tableStyleId>
              </a:tblPr>
              <a:tblGrid>
                <a:gridCol w="3833463">
                  <a:extLst>
                    <a:ext uri="{9D8B030D-6E8A-4147-A177-3AD203B41FA5}">
                      <a16:colId xmlns:a16="http://schemas.microsoft.com/office/drawing/2014/main" val="3195810883"/>
                    </a:ext>
                  </a:extLst>
                </a:gridCol>
                <a:gridCol w="1150393">
                  <a:extLst>
                    <a:ext uri="{9D8B030D-6E8A-4147-A177-3AD203B41FA5}">
                      <a16:colId xmlns:a16="http://schemas.microsoft.com/office/drawing/2014/main" val="893522050"/>
                    </a:ext>
                  </a:extLst>
                </a:gridCol>
                <a:gridCol w="1172653">
                  <a:extLst>
                    <a:ext uri="{9D8B030D-6E8A-4147-A177-3AD203B41FA5}">
                      <a16:colId xmlns:a16="http://schemas.microsoft.com/office/drawing/2014/main" val="1011031877"/>
                    </a:ext>
                  </a:extLst>
                </a:gridCol>
              </a:tblGrid>
              <a:tr h="409003">
                <a:tc>
                  <a:txBody>
                    <a:bodyPr/>
                    <a:lstStyle/>
                    <a:p>
                      <a:r>
                        <a:rPr lang="en-US" sz="1100" i="1" dirty="0">
                          <a:latin typeface="Arial" panose="020B0604020202020204" pitchFamily="34" charset="0"/>
                          <a:cs typeface="Arial" panose="020B0604020202020204" pitchFamily="34" charset="0"/>
                        </a:rPr>
                        <a:t>Parties to the Transaction</a:t>
                      </a:r>
                    </a:p>
                  </a:txBody>
                  <a:tcPr marL="77713" marR="77713" marT="38856" marB="38856" anchor="ctr">
                    <a:solidFill>
                      <a:srgbClr val="0E5993"/>
                    </a:solidFill>
                  </a:tcPr>
                </a:tc>
                <a:tc>
                  <a:txBody>
                    <a:bodyPr/>
                    <a:lstStyle/>
                    <a:p>
                      <a:pPr algn="ctr"/>
                      <a:r>
                        <a:rPr lang="en-US" sz="1100" i="1" dirty="0">
                          <a:latin typeface="Arial" panose="020B0604020202020204" pitchFamily="34" charset="0"/>
                          <a:cs typeface="Arial" panose="020B0604020202020204" pitchFamily="34" charset="0"/>
                        </a:rPr>
                        <a:t>Counseling Required</a:t>
                      </a:r>
                    </a:p>
                  </a:txBody>
                  <a:tcPr marL="77713" marR="77713" marT="38856" marB="38856">
                    <a:solidFill>
                      <a:srgbClr val="0E599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i="1" dirty="0">
                          <a:latin typeface="Arial" panose="020B0604020202020204" pitchFamily="34" charset="0"/>
                          <a:cs typeface="Arial" panose="020B0604020202020204" pitchFamily="34" charset="0"/>
                        </a:rPr>
                        <a:t>Counseling Recommended</a:t>
                      </a:r>
                    </a:p>
                  </a:txBody>
                  <a:tcPr marL="77713" marR="77713" marT="38856" marB="38856">
                    <a:solidFill>
                      <a:srgbClr val="0E5993"/>
                    </a:solidFill>
                  </a:tcPr>
                </a:tc>
                <a:extLst>
                  <a:ext uri="{0D108BD9-81ED-4DB2-BD59-A6C34878D82A}">
                    <a16:rowId xmlns:a16="http://schemas.microsoft.com/office/drawing/2014/main" val="1308394621"/>
                  </a:ext>
                </a:extLst>
              </a:tr>
              <a:tr h="267930">
                <a:tc>
                  <a:txBody>
                    <a:bodyPr/>
                    <a:lstStyle/>
                    <a:p>
                      <a:r>
                        <a:rPr lang="en-US" sz="1100" dirty="0">
                          <a:latin typeface="Arial" panose="020B0604020202020204" pitchFamily="34" charset="0"/>
                          <a:cs typeface="Arial" panose="020B0604020202020204" pitchFamily="34" charset="0"/>
                        </a:rPr>
                        <a:t>Borrowers</a:t>
                      </a:r>
                    </a:p>
                  </a:txBody>
                  <a:tcPr marL="77713" marR="77713" marT="38856" marB="38856"/>
                </a:tc>
                <a:tc>
                  <a:txBody>
                    <a:bodyPr/>
                    <a:lstStyle/>
                    <a:p>
                      <a:pPr algn="ctr"/>
                      <a:r>
                        <a:rPr lang="en-US" sz="1100" b="1" dirty="0">
                          <a:latin typeface="Arial" panose="020B0604020202020204" pitchFamily="34" charset="0"/>
                          <a:cs typeface="Arial" panose="020B0604020202020204" pitchFamily="34" charset="0"/>
                          <a:sym typeface="Wingdings" panose="05000000000000000000" pitchFamily="2" charset="2"/>
                        </a:rPr>
                        <a:t></a:t>
                      </a:r>
                      <a:endParaRPr lang="en-US" sz="1100" b="1" dirty="0">
                        <a:latin typeface="Arial" panose="020B0604020202020204" pitchFamily="34" charset="0"/>
                        <a:cs typeface="Arial" panose="020B0604020202020204" pitchFamily="34" charset="0"/>
                      </a:endParaRPr>
                    </a:p>
                  </a:txBody>
                  <a:tcPr marL="77713" marR="77713" marT="38856" marB="38856"/>
                </a:tc>
                <a:tc>
                  <a:txBody>
                    <a:bodyPr/>
                    <a:lstStyle/>
                    <a:p>
                      <a:pPr algn="ctr"/>
                      <a:endParaRPr lang="en-US" sz="1100" b="1" dirty="0">
                        <a:latin typeface="Arial" panose="020B0604020202020204" pitchFamily="34" charset="0"/>
                        <a:cs typeface="Arial" panose="020B0604020202020204" pitchFamily="34" charset="0"/>
                      </a:endParaRPr>
                    </a:p>
                  </a:txBody>
                  <a:tcPr marL="77713" marR="77713" marT="38856" marB="38856"/>
                </a:tc>
                <a:extLst>
                  <a:ext uri="{0D108BD9-81ED-4DB2-BD59-A6C34878D82A}">
                    <a16:rowId xmlns:a16="http://schemas.microsoft.com/office/drawing/2014/main" val="1724771053"/>
                  </a:ext>
                </a:extLst>
              </a:tr>
              <a:tr h="267930">
                <a:tc>
                  <a:txBody>
                    <a:bodyPr/>
                    <a:lstStyle/>
                    <a:p>
                      <a:r>
                        <a:rPr lang="en-US" sz="1100" dirty="0">
                          <a:latin typeface="Arial" panose="020B0604020202020204" pitchFamily="34" charset="0"/>
                          <a:cs typeface="Arial" panose="020B0604020202020204" pitchFamily="34" charset="0"/>
                        </a:rPr>
                        <a:t>Non-Borrowing Spouses (all)</a:t>
                      </a:r>
                    </a:p>
                  </a:txBody>
                  <a:tcPr marL="77713" marR="77713" marT="38856" marB="38856"/>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lang="en-US" sz="1100" b="1">
                          <a:latin typeface="Arial" panose="020B0604020202020204" pitchFamily="34" charset="0"/>
                          <a:cs typeface="Arial" panose="020B0604020202020204" pitchFamily="34" charset="0"/>
                          <a:sym typeface="Wingdings" panose="05000000000000000000" pitchFamily="2" charset="2"/>
                        </a:rPr>
                        <a:t></a:t>
                      </a:r>
                      <a:endParaRPr lang="en-US" sz="1100">
                        <a:latin typeface="Arial" panose="020B0604020202020204" pitchFamily="34" charset="0"/>
                        <a:cs typeface="Arial" panose="020B0604020202020204" pitchFamily="34" charset="0"/>
                      </a:endParaRPr>
                    </a:p>
                  </a:txBody>
                  <a:tcPr marL="77713" marR="77713" marT="38856" marB="38856"/>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txBody>
                  <a:tcPr marL="77713" marR="77713" marT="38856" marB="38856"/>
                </a:tc>
                <a:extLst>
                  <a:ext uri="{0D108BD9-81ED-4DB2-BD59-A6C34878D82A}">
                    <a16:rowId xmlns:a16="http://schemas.microsoft.com/office/drawing/2014/main" val="1945215115"/>
                  </a:ext>
                </a:extLst>
              </a:tr>
              <a:tr h="267930">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Non-Borrowing Owners/ Life Estate Remaindermen</a:t>
                      </a:r>
                    </a:p>
                  </a:txBody>
                  <a:tcPr marL="77713" marR="77713" marT="38856" marB="38856"/>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lang="en-US" sz="1100" b="1">
                          <a:latin typeface="Arial" panose="020B0604020202020204" pitchFamily="34" charset="0"/>
                          <a:cs typeface="Arial" panose="020B0604020202020204" pitchFamily="34" charset="0"/>
                          <a:sym typeface="Wingdings" panose="05000000000000000000" pitchFamily="2" charset="2"/>
                        </a:rPr>
                        <a:t></a:t>
                      </a:r>
                      <a:endParaRPr lang="en-US" sz="1100">
                        <a:latin typeface="Arial" panose="020B0604020202020204" pitchFamily="34" charset="0"/>
                        <a:cs typeface="Arial" panose="020B0604020202020204" pitchFamily="34" charset="0"/>
                      </a:endParaRPr>
                    </a:p>
                  </a:txBody>
                  <a:tcPr marL="77713" marR="77713" marT="38856" marB="38856"/>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endParaRPr lang="en-US" sz="1100">
                        <a:latin typeface="Arial" panose="020B0604020202020204" pitchFamily="34" charset="0"/>
                        <a:cs typeface="Arial" panose="020B0604020202020204" pitchFamily="34" charset="0"/>
                      </a:endParaRPr>
                    </a:p>
                  </a:txBody>
                  <a:tcPr marL="77713" marR="77713" marT="38856" marB="38856"/>
                </a:tc>
                <a:extLst>
                  <a:ext uri="{0D108BD9-81ED-4DB2-BD59-A6C34878D82A}">
                    <a16:rowId xmlns:a16="http://schemas.microsoft.com/office/drawing/2014/main" val="1000666138"/>
                  </a:ext>
                </a:extLst>
              </a:tr>
              <a:tr h="267930">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Non-Borrowing Household Members</a:t>
                      </a:r>
                    </a:p>
                  </a:txBody>
                  <a:tcPr marL="77713" marR="77713" marT="38856" marB="38856"/>
                </a:tc>
                <a:tc>
                  <a:txBody>
                    <a:bodyPr/>
                    <a:lstStyle/>
                    <a:p>
                      <a:pPr algn="ctr"/>
                      <a:endParaRPr lang="en-US" sz="1100" dirty="0">
                        <a:latin typeface="Arial" panose="020B0604020202020204" pitchFamily="34" charset="0"/>
                        <a:cs typeface="Arial" panose="020B0604020202020204" pitchFamily="34" charset="0"/>
                      </a:endParaRPr>
                    </a:p>
                  </a:txBody>
                  <a:tcPr marL="77713" marR="77713" marT="38856" marB="38856"/>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sym typeface="Wingdings" panose="05000000000000000000" pitchFamily="2" charset="2"/>
                        </a:rPr>
                        <a:t></a:t>
                      </a:r>
                      <a:endParaRPr lang="en-US" sz="1100" dirty="0">
                        <a:latin typeface="Arial" panose="020B0604020202020204" pitchFamily="34" charset="0"/>
                        <a:cs typeface="Arial" panose="020B0604020202020204" pitchFamily="34" charset="0"/>
                      </a:endParaRPr>
                    </a:p>
                  </a:txBody>
                  <a:tcPr marL="77713" marR="77713" marT="38856" marB="38856"/>
                </a:tc>
                <a:extLst>
                  <a:ext uri="{0D108BD9-81ED-4DB2-BD59-A6C34878D82A}">
                    <a16:rowId xmlns:a16="http://schemas.microsoft.com/office/drawing/2014/main" val="2354068273"/>
                  </a:ext>
                </a:extLst>
              </a:tr>
              <a:tr h="267930">
                <a:tc>
                  <a:txBody>
                    <a:bodyPr/>
                    <a:lstStyle/>
                    <a:p>
                      <a:r>
                        <a:rPr lang="en-US" sz="1100" dirty="0">
                          <a:latin typeface="Arial" panose="020B0604020202020204" pitchFamily="34" charset="0"/>
                          <a:cs typeface="Arial" panose="020B0604020202020204" pitchFamily="34" charset="0"/>
                        </a:rPr>
                        <a:t>Conservators and Guardians</a:t>
                      </a:r>
                    </a:p>
                  </a:txBody>
                  <a:tcPr marL="77713" marR="77713" marT="38856" marB="38856"/>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sym typeface="Wingdings" panose="05000000000000000000" pitchFamily="2" charset="2"/>
                        </a:rPr>
                        <a:t></a:t>
                      </a:r>
                      <a:endParaRPr lang="en-US" sz="1100" dirty="0">
                        <a:latin typeface="Arial" panose="020B0604020202020204" pitchFamily="34" charset="0"/>
                        <a:cs typeface="Arial" panose="020B0604020202020204" pitchFamily="34" charset="0"/>
                      </a:endParaRPr>
                    </a:p>
                  </a:txBody>
                  <a:tcPr marL="77713" marR="77713" marT="38856" marB="38856"/>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txBody>
                  <a:tcPr marL="77713" marR="77713" marT="38856" marB="38856"/>
                </a:tc>
                <a:extLst>
                  <a:ext uri="{0D108BD9-81ED-4DB2-BD59-A6C34878D82A}">
                    <a16:rowId xmlns:a16="http://schemas.microsoft.com/office/drawing/2014/main" val="3425479691"/>
                  </a:ext>
                </a:extLst>
              </a:tr>
              <a:tr h="1219012">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Power of Attorney (POA)</a:t>
                      </a:r>
                    </a:p>
                    <a:p>
                      <a:pPr marL="228600" marR="0" lvl="0" indent="-182880" algn="l" defTabSz="6857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Incompetent Borrower(s)</a:t>
                      </a:r>
                    </a:p>
                    <a:p>
                      <a:pPr marL="228600" marR="0" lvl="0" indent="-182880" algn="l" defTabSz="6857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Competent Borrower(s)/signing closing docs only</a:t>
                      </a:r>
                    </a:p>
                    <a:p>
                      <a:pPr marL="228600" marR="0" lvl="0" indent="-182880" algn="l" defTabSz="6857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POA signs app AND closing docs (regardless of competency)</a:t>
                      </a:r>
                    </a:p>
                    <a:p>
                      <a:pPr marL="228600" marR="0" lvl="0" indent="-182880" algn="l" defTabSz="6857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Competent/Physically incapable</a:t>
                      </a:r>
                    </a:p>
                  </a:txBody>
                  <a:tcPr marL="77713" marR="77713" marT="38856" marB="38856"/>
                </a:tc>
                <a:tc>
                  <a:txBody>
                    <a:bodyPr/>
                    <a:lstStyle/>
                    <a:p>
                      <a:pPr algn="ctr"/>
                      <a:endParaRPr lang="en-US" sz="1100" dirty="0">
                        <a:latin typeface="Arial" panose="020B0604020202020204" pitchFamily="34" charset="0"/>
                        <a:cs typeface="Arial" panose="020B0604020202020204" pitchFamily="34" charset="0"/>
                      </a:endParaRPr>
                    </a:p>
                    <a:p>
                      <a:pPr marL="0" marR="0" lvl="0" indent="0" algn="ctr" defTabSz="685766"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sym typeface="Wingdings" panose="05000000000000000000" pitchFamily="2" charset="2"/>
                        </a:rPr>
                        <a:t></a:t>
                      </a:r>
                      <a:endParaRPr lang="en-US" sz="1100" b="1" dirty="0">
                        <a:latin typeface="Arial" panose="020B0604020202020204" pitchFamily="34" charset="0"/>
                        <a:cs typeface="Arial" panose="020B0604020202020204" pitchFamily="34" charset="0"/>
                      </a:endParaRPr>
                    </a:p>
                    <a:p>
                      <a:pPr marL="0" marR="0" lvl="0" indent="0" algn="ctr" defTabSz="685766"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sym typeface="Wingdings" panose="05000000000000000000" pitchFamily="2" charset="2"/>
                        </a:rPr>
                        <a:t></a:t>
                      </a:r>
                      <a:endParaRPr lang="en-US" sz="1100" b="1" dirty="0">
                        <a:latin typeface="Arial" panose="020B0604020202020204" pitchFamily="34" charset="0"/>
                        <a:cs typeface="Arial" panose="020B0604020202020204" pitchFamily="34" charset="0"/>
                      </a:endParaRPr>
                    </a:p>
                    <a:p>
                      <a:pPr marL="0" marR="0" lvl="0" indent="0" algn="ctr" defTabSz="685766"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sym typeface="Wingdings" panose="05000000000000000000" pitchFamily="2" charset="2"/>
                        </a:rPr>
                        <a:t></a:t>
                      </a:r>
                      <a:endParaRPr lang="en-US" sz="1100" b="1" dirty="0">
                        <a:latin typeface="Arial" panose="020B0604020202020204" pitchFamily="34" charset="0"/>
                        <a:cs typeface="Arial" panose="020B0604020202020204" pitchFamily="34" charset="0"/>
                      </a:endParaRPr>
                    </a:p>
                    <a:p>
                      <a:pPr marL="0" marR="0" lvl="0" indent="0" algn="ctr" defTabSz="685766" rtl="0" eaLnBrk="1" fontAlgn="auto" latinLnBrk="0" hangingPunct="1">
                        <a:lnSpc>
                          <a:spcPct val="100000"/>
                        </a:lnSpc>
                        <a:spcBef>
                          <a:spcPts val="0"/>
                        </a:spcBef>
                        <a:spcAft>
                          <a:spcPts val="0"/>
                        </a:spcAft>
                        <a:buClrTx/>
                        <a:buSzTx/>
                        <a:buFontTx/>
                        <a:buNone/>
                        <a:tabLst/>
                        <a:defRPr/>
                      </a:pPr>
                      <a:endParaRPr lang="en-US" sz="1100" b="1" dirty="0">
                        <a:latin typeface="Arial" panose="020B0604020202020204" pitchFamily="34" charset="0"/>
                        <a:cs typeface="Arial" panose="020B0604020202020204" pitchFamily="34" charset="0"/>
                        <a:sym typeface="Wingdings" panose="05000000000000000000" pitchFamily="2" charset="2"/>
                      </a:endParaRPr>
                    </a:p>
                    <a:p>
                      <a:pPr marL="0" marR="0" lvl="0" indent="0" algn="ctr" defTabSz="685766"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sym typeface="Wingdings" panose="05000000000000000000" pitchFamily="2" charset="2"/>
                        </a:rPr>
                        <a:t></a:t>
                      </a:r>
                      <a:endParaRPr lang="en-US" sz="1100" dirty="0">
                        <a:latin typeface="Arial" panose="020B0604020202020204" pitchFamily="34" charset="0"/>
                        <a:cs typeface="Arial" panose="020B0604020202020204" pitchFamily="34" charset="0"/>
                      </a:endParaRPr>
                    </a:p>
                  </a:txBody>
                  <a:tcPr marL="77713" marR="77713" marT="38856" marB="38856"/>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ctr" defTabSz="685766"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ctr" defTabSz="685766"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txBody>
                  <a:tcPr marL="77713" marR="77713" marT="38856" marB="38856"/>
                </a:tc>
                <a:extLst>
                  <a:ext uri="{0D108BD9-81ED-4DB2-BD59-A6C34878D82A}">
                    <a16:rowId xmlns:a16="http://schemas.microsoft.com/office/drawing/2014/main" val="343306529"/>
                  </a:ext>
                </a:extLst>
              </a:tr>
              <a:tr h="458146">
                <a:tc>
                  <a:txBody>
                    <a:bodyPr/>
                    <a:lstStyle/>
                    <a:p>
                      <a:pPr marL="0" marR="0" lvl="0" indent="-457200" algn="l" defTabSz="685766"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a:latin typeface="Arial" panose="020B0604020202020204" pitchFamily="34" charset="0"/>
                          <a:cs typeface="Arial" panose="020B0604020202020204" pitchFamily="34" charset="0"/>
                        </a:rPr>
                        <a:t>Trustees and Trust Beneficiaries (that are not eligible borrowers)</a:t>
                      </a:r>
                    </a:p>
                  </a:txBody>
                  <a:tcPr marL="77713" marR="77713" marT="38856" marB="38856"/>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txBody>
                  <a:tcPr marL="77713" marR="77713" marT="38856" marB="38856"/>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sym typeface="Wingdings" panose="05000000000000000000" pitchFamily="2" charset="2"/>
                        </a:rPr>
                        <a:t></a:t>
                      </a:r>
                      <a:endParaRPr lang="en-US" sz="1100" dirty="0">
                        <a:latin typeface="Arial" panose="020B0604020202020204" pitchFamily="34" charset="0"/>
                        <a:cs typeface="Arial" panose="020B0604020202020204" pitchFamily="34" charset="0"/>
                      </a:endParaRPr>
                    </a:p>
                  </a:txBody>
                  <a:tcPr marL="77713" marR="77713" marT="38856" marB="38856"/>
                </a:tc>
                <a:extLst>
                  <a:ext uri="{0D108BD9-81ED-4DB2-BD59-A6C34878D82A}">
                    <a16:rowId xmlns:a16="http://schemas.microsoft.com/office/drawing/2014/main" val="523049162"/>
                  </a:ext>
                </a:extLst>
              </a:tr>
              <a:tr h="267930">
                <a:tc>
                  <a:txBody>
                    <a:bodyPr/>
                    <a:lstStyle/>
                    <a:p>
                      <a:pPr marL="0" marR="0" lvl="0" indent="0" algn="l" defTabSz="685766"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a:latin typeface="Arial" panose="020B0604020202020204" pitchFamily="34" charset="0"/>
                          <a:cs typeface="Arial" panose="020B0604020202020204" pitchFamily="34" charset="0"/>
                        </a:rPr>
                        <a:t>Trusted Advisors/Other Family Members</a:t>
                      </a:r>
                    </a:p>
                  </a:txBody>
                  <a:tcPr marL="77713" marR="77713" marT="38856" marB="38856"/>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txBody>
                  <a:tcPr marL="77713" marR="77713" marT="38856" marB="38856"/>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sym typeface="Wingdings" panose="05000000000000000000" pitchFamily="2" charset="2"/>
                        </a:rPr>
                        <a:t></a:t>
                      </a:r>
                      <a:endParaRPr lang="en-US" sz="1100" dirty="0">
                        <a:latin typeface="Arial" panose="020B0604020202020204" pitchFamily="34" charset="0"/>
                        <a:cs typeface="Arial" panose="020B0604020202020204" pitchFamily="34" charset="0"/>
                      </a:endParaRPr>
                    </a:p>
                  </a:txBody>
                  <a:tcPr marL="77713" marR="77713" marT="38856" marB="38856"/>
                </a:tc>
                <a:extLst>
                  <a:ext uri="{0D108BD9-81ED-4DB2-BD59-A6C34878D82A}">
                    <a16:rowId xmlns:a16="http://schemas.microsoft.com/office/drawing/2014/main" val="3403861164"/>
                  </a:ext>
                </a:extLst>
              </a:tr>
            </a:tbl>
          </a:graphicData>
        </a:graphic>
      </p:graphicFrame>
      <p:sp>
        <p:nvSpPr>
          <p:cNvPr id="4" name="TextBox 3">
            <a:extLst>
              <a:ext uri="{FF2B5EF4-FFF2-40B4-BE49-F238E27FC236}">
                <a16:creationId xmlns:a16="http://schemas.microsoft.com/office/drawing/2014/main" id="{FE1C892E-2C7F-4695-2635-A8B1653EA26E}"/>
              </a:ext>
            </a:extLst>
          </p:cNvPr>
          <p:cNvSpPr txBox="1"/>
          <p:nvPr/>
        </p:nvSpPr>
        <p:spPr>
          <a:xfrm>
            <a:off x="7048124" y="1532758"/>
            <a:ext cx="1738201" cy="1882567"/>
          </a:xfrm>
          <a:prstGeom prst="rect">
            <a:avLst/>
          </a:prstGeom>
          <a:solidFill>
            <a:srgbClr val="0E5993"/>
          </a:solidFill>
        </p:spPr>
        <p:txBody>
          <a:bodyPr wrap="square" lIns="137160" tIns="137160" rIns="137160" bIns="137160" rtlCol="0" anchor="ctr">
            <a:noAutofit/>
          </a:bodyPr>
          <a:lstStyle/>
          <a:p>
            <a:pPr algn="ctr" defTabSz="528066">
              <a:spcAft>
                <a:spcPts val="450"/>
              </a:spcAft>
            </a:pPr>
            <a:r>
              <a:rPr lang="en-US" sz="1200" b="1" dirty="0">
                <a:solidFill>
                  <a:schemeClr val="bg1"/>
                </a:solidFill>
                <a:latin typeface="Arial" panose="020B0604020202020204" pitchFamily="34" charset="0"/>
                <a:cs typeface="Arial" panose="020B0604020202020204" pitchFamily="34" charset="0"/>
              </a:rPr>
              <a:t>Prohibited From Attending</a:t>
            </a:r>
          </a:p>
          <a:p>
            <a:pPr marL="214313" indent="-214313" defTabSz="528066">
              <a:spcAft>
                <a:spcPts val="450"/>
              </a:spcAft>
              <a:buFont typeface="Arial" panose="020B0604020202020204" pitchFamily="34" charset="0"/>
              <a:buChar char="•"/>
            </a:pPr>
            <a:r>
              <a:rPr lang="en-US" sz="1200" i="1" dirty="0">
                <a:solidFill>
                  <a:schemeClr val="bg1"/>
                </a:solidFill>
                <a:latin typeface="Arial" panose="020B0604020202020204" pitchFamily="34" charset="0"/>
                <a:cs typeface="Arial" panose="020B0604020202020204" pitchFamily="34" charset="0"/>
              </a:rPr>
              <a:t>Reps of lenders or anyone involved in processing</a:t>
            </a:r>
          </a:p>
          <a:p>
            <a:pPr marL="214313" indent="-214313" defTabSz="528066">
              <a:spcAft>
                <a:spcPts val="450"/>
              </a:spcAft>
              <a:buFont typeface="Arial" panose="020B0604020202020204" pitchFamily="34" charset="0"/>
              <a:buChar char="•"/>
            </a:pPr>
            <a:r>
              <a:rPr lang="en-US" sz="1200" i="1" dirty="0">
                <a:solidFill>
                  <a:schemeClr val="bg1"/>
                </a:solidFill>
                <a:latin typeface="Arial" panose="020B0604020202020204" pitchFamily="34" charset="0"/>
                <a:cs typeface="Arial" panose="020B0604020202020204" pitchFamily="34" charset="0"/>
              </a:rPr>
              <a:t>Anyone with financial interest in the transaction.</a:t>
            </a:r>
            <a:endParaRPr lang="en-US" sz="1800" i="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92836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8245A-E42F-3D84-0618-0766B3D9BBBB}"/>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DD4A0049-0153-A2F1-C9D8-C330579C3DCC}"/>
              </a:ext>
            </a:extLst>
          </p:cNvPr>
          <p:cNvSpPr/>
          <p:nvPr/>
        </p:nvSpPr>
        <p:spPr>
          <a:xfrm>
            <a:off x="6898888" y="4401015"/>
            <a:ext cx="2022088"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1C1C25C-69DA-DA78-D91A-4667C7D557C8}"/>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2C990F2D-25CB-6A19-092A-489C8A209A03}"/>
              </a:ext>
            </a:extLst>
          </p:cNvPr>
          <p:cNvSpPr txBox="1">
            <a:spLocks/>
          </p:cNvSpPr>
          <p:nvPr/>
        </p:nvSpPr>
        <p:spPr>
          <a:xfrm>
            <a:off x="373167" y="1"/>
            <a:ext cx="8449753" cy="78339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HECM Counseling</a:t>
            </a:r>
            <a:endParaRPr lang="en-US" dirty="0">
              <a:solidFill>
                <a:srgbClr val="343433"/>
              </a:solidFill>
              <a:latin typeface="Arial" panose="020B0604020202020204" pitchFamily="34" charset="0"/>
              <a:cs typeface="Arial" panose="020B0604020202020204" pitchFamily="34" charset="0"/>
            </a:endParaRPr>
          </a:p>
        </p:txBody>
      </p:sp>
      <p:graphicFrame>
        <p:nvGraphicFramePr>
          <p:cNvPr id="10" name="Table 9">
            <a:extLst>
              <a:ext uri="{FF2B5EF4-FFF2-40B4-BE49-F238E27FC236}">
                <a16:creationId xmlns:a16="http://schemas.microsoft.com/office/drawing/2014/main" id="{7C1E7BC9-9F18-1340-5FC7-E531560FB11D}"/>
              </a:ext>
            </a:extLst>
          </p:cNvPr>
          <p:cNvGraphicFramePr>
            <a:graphicFrameLocks noGrp="1"/>
          </p:cNvGraphicFramePr>
          <p:nvPr>
            <p:extLst>
              <p:ext uri="{D42A27DB-BD31-4B8C-83A1-F6EECF244321}">
                <p14:modId xmlns:p14="http://schemas.microsoft.com/office/powerpoint/2010/main" val="592044423"/>
              </p:ext>
            </p:extLst>
          </p:nvPr>
        </p:nvGraphicFramePr>
        <p:xfrm>
          <a:off x="373167" y="783391"/>
          <a:ext cx="8325081" cy="4023360"/>
        </p:xfrm>
        <a:graphic>
          <a:graphicData uri="http://schemas.openxmlformats.org/drawingml/2006/table">
            <a:tbl>
              <a:tblPr bandRow="1">
                <a:tableStyleId>{5C22544A-7EE6-4342-B048-85BDC9FD1C3A}</a:tableStyleId>
              </a:tblPr>
              <a:tblGrid>
                <a:gridCol w="1218241">
                  <a:extLst>
                    <a:ext uri="{9D8B030D-6E8A-4147-A177-3AD203B41FA5}">
                      <a16:colId xmlns:a16="http://schemas.microsoft.com/office/drawing/2014/main" val="3315803917"/>
                    </a:ext>
                  </a:extLst>
                </a:gridCol>
                <a:gridCol w="7106840">
                  <a:extLst>
                    <a:ext uri="{9D8B030D-6E8A-4147-A177-3AD203B41FA5}">
                      <a16:colId xmlns:a16="http://schemas.microsoft.com/office/drawing/2014/main" val="2494612594"/>
                    </a:ext>
                  </a:extLst>
                </a:gridCol>
              </a:tblGrid>
              <a:tr h="822960">
                <a:tc rowSpan="2">
                  <a:txBody>
                    <a:bodyPr/>
                    <a:lstStyle/>
                    <a:p>
                      <a:pPr algn="ctr"/>
                      <a:r>
                        <a:rPr lang="en-US" sz="1000" b="1" dirty="0">
                          <a:solidFill>
                            <a:schemeClr val="bg1"/>
                          </a:solidFill>
                          <a:latin typeface="Arial" panose="020B0604020202020204" pitchFamily="34" charset="0"/>
                          <a:cs typeface="Arial" panose="020B0604020202020204" pitchFamily="34" charset="0"/>
                        </a:rPr>
                        <a:t>The Counseling List</a:t>
                      </a:r>
                    </a:p>
                  </a:txBody>
                  <a:tcPr marL="120087" marR="120087" marT="60044" marB="60044" anchor="ctr">
                    <a:solidFill>
                      <a:srgbClr val="0E5993"/>
                    </a:solidFill>
                  </a:tcPr>
                </a:tc>
                <a:tc>
                  <a:txBody>
                    <a:bodyPr/>
                    <a:lstStyle/>
                    <a:p>
                      <a:pPr algn="l"/>
                      <a:r>
                        <a:rPr lang="en-US" sz="1000" dirty="0">
                          <a:solidFill>
                            <a:srgbClr val="343433"/>
                          </a:solidFill>
                          <a:latin typeface="Arial" panose="020B0604020202020204" pitchFamily="34" charset="0"/>
                          <a:cs typeface="Arial" panose="020B0604020202020204" pitchFamily="34" charset="0"/>
                        </a:rPr>
                        <a:t>A list of HUD approved counselors must be provided to a potential borrower. HUD updates their list of national intermediaries from time to time. The current list of intermediaries can be found </a:t>
                      </a:r>
                      <a:r>
                        <a:rPr lang="en-US" sz="1000" b="1" u="sng" dirty="0">
                          <a:solidFill>
                            <a:srgbClr val="343433"/>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HERE</a:t>
                      </a:r>
                      <a:r>
                        <a:rPr lang="en-US" sz="1000" b="0" u="none" dirty="0">
                          <a:solidFill>
                            <a:srgbClr val="343433"/>
                          </a:solidFill>
                          <a:latin typeface="Arial" panose="020B0604020202020204" pitchFamily="34" charset="0"/>
                          <a:cs typeface="Arial" panose="020B0604020202020204" pitchFamily="34" charset="0"/>
                        </a:rPr>
                        <a:t>. </a:t>
                      </a:r>
                      <a:r>
                        <a:rPr lang="en-US" sz="1000" dirty="0">
                          <a:solidFill>
                            <a:srgbClr val="343433"/>
                          </a:solidFill>
                          <a:latin typeface="Arial" panose="020B0604020202020204" pitchFamily="34" charset="0"/>
                          <a:cs typeface="Arial" panose="020B0604020202020204" pitchFamily="34" charset="0"/>
                        </a:rPr>
                        <a:t>In addition to those intermediaries, the list must include 5 agencies in the borrower’s home state. States where there are less then 5 agencies may include agencies from neighboring states; at least one agency must be drivable.</a:t>
                      </a:r>
                    </a:p>
                  </a:txBody>
                  <a:tcPr marL="120087" marR="120087" marT="60044" marB="60044" anchor="ctr"/>
                </a:tc>
                <a:extLst>
                  <a:ext uri="{0D108BD9-81ED-4DB2-BD59-A6C34878D82A}">
                    <a16:rowId xmlns:a16="http://schemas.microsoft.com/office/drawing/2014/main" val="437379594"/>
                  </a:ext>
                </a:extLst>
              </a:tr>
              <a:tr h="320040">
                <a:tc vMerge="1">
                  <a:txBody>
                    <a:bodyPr/>
                    <a:lstStyle/>
                    <a:p>
                      <a:endParaRPr lang="en-US" sz="1800" dirty="0">
                        <a:solidFill>
                          <a:schemeClr val="bg1"/>
                        </a:solidFill>
                      </a:endParaRPr>
                    </a:p>
                  </a:txBody>
                  <a:tcPr marL="123292" marR="123292" marT="61646" marB="61646">
                    <a:solidFill>
                      <a:srgbClr val="0E5993"/>
                    </a:solidFill>
                  </a:tcPr>
                </a:tc>
                <a:tc>
                  <a:txBody>
                    <a:bodyPr/>
                    <a:lstStyle/>
                    <a:p>
                      <a:pPr algn="l"/>
                      <a:r>
                        <a:rPr lang="en-US" sz="1000" b="1" dirty="0">
                          <a:solidFill>
                            <a:srgbClr val="156B62"/>
                          </a:solidFill>
                          <a:latin typeface="Arial" panose="020B0604020202020204" pitchFamily="34" charset="0"/>
                          <a:cs typeface="Arial" panose="020B0604020202020204" pitchFamily="34" charset="0"/>
                        </a:rPr>
                        <a:t>Recommendation: Use the counseling list that comes from your LOS (QR or RV).</a:t>
                      </a:r>
                    </a:p>
                  </a:txBody>
                  <a:tcPr marL="120087" marR="120087" marT="60044" marB="60044" anchor="ctr"/>
                </a:tc>
                <a:extLst>
                  <a:ext uri="{0D108BD9-81ED-4DB2-BD59-A6C34878D82A}">
                    <a16:rowId xmlns:a16="http://schemas.microsoft.com/office/drawing/2014/main" val="2257365888"/>
                  </a:ext>
                </a:extLst>
              </a:tr>
              <a:tr h="822960">
                <a:tc rowSpan="2">
                  <a:txBody>
                    <a:bodyPr/>
                    <a:lstStyle/>
                    <a:p>
                      <a:pPr algn="ctr"/>
                      <a:r>
                        <a:rPr lang="en-US" sz="1000" b="1" dirty="0">
                          <a:solidFill>
                            <a:schemeClr val="bg1"/>
                          </a:solidFill>
                          <a:latin typeface="Arial" panose="020B0604020202020204" pitchFamily="34" charset="0"/>
                          <a:cs typeface="Arial" panose="020B0604020202020204" pitchFamily="34" charset="0"/>
                        </a:rPr>
                        <a:t>Steering</a:t>
                      </a:r>
                    </a:p>
                  </a:txBody>
                  <a:tcPr marL="120087" marR="120087" marT="60044" marB="60044" anchor="ctr">
                    <a:solidFill>
                      <a:srgbClr val="0E5993"/>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dirty="0">
                          <a:solidFill>
                            <a:srgbClr val="343433"/>
                          </a:solidFill>
                          <a:latin typeface="Arial" panose="020B0604020202020204" pitchFamily="34" charset="0"/>
                          <a:cs typeface="Arial" panose="020B0604020202020204" pitchFamily="34" charset="0"/>
                        </a:rPr>
                        <a:t>The list CANNOT steer the borrower to any agency in any way. This includes using a larger or different font, circling, highlighting, listing pricing for counseling sessions or anything else that could be considered steering. Originators may not make the counseling appointment for the borrower. When the counseling is complete, with the borrower’s permission, the counselor may provide a copy of the certificate to the originator.</a:t>
                      </a:r>
                    </a:p>
                  </a:txBody>
                  <a:tcPr marL="120087" marR="120087" marT="60044" marB="60044" anchor="ctr"/>
                </a:tc>
                <a:extLst>
                  <a:ext uri="{0D108BD9-81ED-4DB2-BD59-A6C34878D82A}">
                    <a16:rowId xmlns:a16="http://schemas.microsoft.com/office/drawing/2014/main" val="239529756"/>
                  </a:ext>
                </a:extLst>
              </a:tr>
              <a:tr h="457200">
                <a:tc vMerge="1">
                  <a:txBody>
                    <a:bodyPr/>
                    <a:lstStyle/>
                    <a:p>
                      <a:endParaRPr lang="en-US" sz="1800" dirty="0">
                        <a:solidFill>
                          <a:schemeClr val="bg1"/>
                        </a:solidFill>
                      </a:endParaRPr>
                    </a:p>
                  </a:txBody>
                  <a:tcPr marL="123292" marR="123292" marT="61646" marB="61646">
                    <a:solidFill>
                      <a:srgbClr val="0E5993"/>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1" dirty="0">
                          <a:solidFill>
                            <a:srgbClr val="156B62"/>
                          </a:solidFill>
                          <a:latin typeface="Arial" panose="020B0604020202020204" pitchFamily="34" charset="0"/>
                          <a:cs typeface="Arial" panose="020B0604020202020204" pitchFamily="34" charset="0"/>
                        </a:rPr>
                        <a:t>Although originators cannot recommend an agency or counselor, inevitably you are asked, “Who should I call?” What you CAN say…“Call a few agencies, fees and scheduling for counseling can vary.”</a:t>
                      </a:r>
                    </a:p>
                  </a:txBody>
                  <a:tcPr marL="120087" marR="120087" marT="60044" marB="60044" anchor="ctr"/>
                </a:tc>
                <a:extLst>
                  <a:ext uri="{0D108BD9-81ED-4DB2-BD59-A6C34878D82A}">
                    <a16:rowId xmlns:a16="http://schemas.microsoft.com/office/drawing/2014/main" val="3842272213"/>
                  </a:ext>
                </a:extLst>
              </a:tr>
              <a:tr h="1143000">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b="1" dirty="0">
                          <a:solidFill>
                            <a:schemeClr val="bg1"/>
                          </a:solidFill>
                          <a:latin typeface="Arial" panose="020B0604020202020204" pitchFamily="34" charset="0"/>
                          <a:cs typeface="Arial" panose="020B0604020202020204" pitchFamily="34" charset="0"/>
                        </a:rPr>
                        <a:t>Before Counseling</a:t>
                      </a:r>
                    </a:p>
                  </a:txBody>
                  <a:tcPr marL="120087" marR="120087" marT="60044" marB="60044" anchor="ctr">
                    <a:solidFill>
                      <a:srgbClr val="0E5993"/>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dirty="0">
                          <a:solidFill>
                            <a:srgbClr val="343433"/>
                          </a:solidFill>
                          <a:latin typeface="Arial" panose="020B0604020202020204" pitchFamily="34" charset="0"/>
                          <a:cs typeface="Arial" panose="020B0604020202020204" pitchFamily="34" charset="0"/>
                        </a:rPr>
                        <a:t>Borrowers often receive “pre-application” packages which include the following documents: (Loan Comparison, TALC, Amortization Schedule, How to Prepare for a Counseling Session, Using Your Home to Stay at Home). Some agencies require that THEY deliver those documents prior to the session being conducted. Prior to counseling, a borrower’s credit report may be run, although if the loan does not close, the borrower cannot be charged. An AVM and preliminary title search may also be ordered prior to counseling, but if the loan does not close, those costs can also not be charged to the borrower.</a:t>
                      </a:r>
                    </a:p>
                  </a:txBody>
                  <a:tcPr marL="120087" marR="120087" marT="60044" marB="60044" anchor="ctr"/>
                </a:tc>
                <a:extLst>
                  <a:ext uri="{0D108BD9-81ED-4DB2-BD59-A6C34878D82A}">
                    <a16:rowId xmlns:a16="http://schemas.microsoft.com/office/drawing/2014/main" val="975390437"/>
                  </a:ext>
                </a:extLst>
              </a:tr>
              <a:tr h="457200">
                <a:tc vMerge="1">
                  <a:txBody>
                    <a:bodyPr/>
                    <a:lstStyle/>
                    <a:p>
                      <a:endParaRPr lang="en-US" sz="1800" dirty="0">
                        <a:solidFill>
                          <a:schemeClr val="bg1"/>
                        </a:solidFill>
                      </a:endParaRPr>
                    </a:p>
                  </a:txBody>
                  <a:tcPr marL="123292" marR="123292" marT="61646" marB="61646">
                    <a:solidFill>
                      <a:srgbClr val="0E5993"/>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1" dirty="0">
                          <a:solidFill>
                            <a:srgbClr val="156B62"/>
                          </a:solidFill>
                          <a:latin typeface="Arial" panose="020B0604020202020204" pitchFamily="34" charset="0"/>
                          <a:cs typeface="Arial" panose="020B0604020202020204" pitchFamily="34" charset="0"/>
                        </a:rPr>
                        <a:t>A Counseling Access Code is part of the Proposal Package, so the counselor has access to the same numbers as the borrower.</a:t>
                      </a:r>
                    </a:p>
                  </a:txBody>
                  <a:tcPr marL="120087" marR="120087" marT="60044" marB="60044" anchor="ctr"/>
                </a:tc>
                <a:extLst>
                  <a:ext uri="{0D108BD9-81ED-4DB2-BD59-A6C34878D82A}">
                    <a16:rowId xmlns:a16="http://schemas.microsoft.com/office/drawing/2014/main" val="3484007932"/>
                  </a:ext>
                </a:extLst>
              </a:tr>
            </a:tbl>
          </a:graphicData>
        </a:graphic>
      </p:graphicFrame>
    </p:spTree>
    <p:extLst>
      <p:ext uri="{BB962C8B-B14F-4D97-AF65-F5344CB8AC3E}">
        <p14:creationId xmlns:p14="http://schemas.microsoft.com/office/powerpoint/2010/main" val="46376165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73CBE-4031-A994-F6D0-E900C807FB82}"/>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5C0D3174-E1A1-66E8-F41F-5868D8D90B7A}"/>
              </a:ext>
            </a:extLst>
          </p:cNvPr>
          <p:cNvSpPr/>
          <p:nvPr/>
        </p:nvSpPr>
        <p:spPr>
          <a:xfrm>
            <a:off x="6898888" y="4401015"/>
            <a:ext cx="2022088"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0CD4391-5459-019D-9D4F-AAF9DC4DCF46}"/>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EE019F2D-A4A7-3875-5DD8-BBD64E7A1E2E}"/>
              </a:ext>
            </a:extLst>
          </p:cNvPr>
          <p:cNvSpPr txBox="1">
            <a:spLocks/>
          </p:cNvSpPr>
          <p:nvPr/>
        </p:nvSpPr>
        <p:spPr>
          <a:xfrm>
            <a:off x="373167" y="1"/>
            <a:ext cx="8449753" cy="897686"/>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HECM Counseling</a:t>
            </a:r>
            <a:endParaRPr lang="en-US" dirty="0">
              <a:solidFill>
                <a:srgbClr val="343433"/>
              </a:solidFill>
              <a:latin typeface="Arial" panose="020B0604020202020204" pitchFamily="34" charset="0"/>
              <a:cs typeface="Arial" panose="020B0604020202020204" pitchFamily="34" charset="0"/>
            </a:endParaRPr>
          </a:p>
        </p:txBody>
      </p:sp>
      <p:graphicFrame>
        <p:nvGraphicFramePr>
          <p:cNvPr id="10" name="Table 9">
            <a:extLst>
              <a:ext uri="{FF2B5EF4-FFF2-40B4-BE49-F238E27FC236}">
                <a16:creationId xmlns:a16="http://schemas.microsoft.com/office/drawing/2014/main" id="{AAB63493-5EC9-0C84-36AE-18CCB2D6E63D}"/>
              </a:ext>
            </a:extLst>
          </p:cNvPr>
          <p:cNvGraphicFramePr>
            <a:graphicFrameLocks noGrp="1"/>
          </p:cNvGraphicFramePr>
          <p:nvPr>
            <p:extLst>
              <p:ext uri="{D42A27DB-BD31-4B8C-83A1-F6EECF244321}">
                <p14:modId xmlns:p14="http://schemas.microsoft.com/office/powerpoint/2010/main" val="3728568157"/>
              </p:ext>
            </p:extLst>
          </p:nvPr>
        </p:nvGraphicFramePr>
        <p:xfrm>
          <a:off x="373167" y="897687"/>
          <a:ext cx="8397666" cy="3886200"/>
        </p:xfrm>
        <a:graphic>
          <a:graphicData uri="http://schemas.openxmlformats.org/drawingml/2006/table">
            <a:tbl>
              <a:tblPr bandRow="1">
                <a:tableStyleId>{5C22544A-7EE6-4342-B048-85BDC9FD1C3A}</a:tableStyleId>
              </a:tblPr>
              <a:tblGrid>
                <a:gridCol w="1218241">
                  <a:extLst>
                    <a:ext uri="{9D8B030D-6E8A-4147-A177-3AD203B41FA5}">
                      <a16:colId xmlns:a16="http://schemas.microsoft.com/office/drawing/2014/main" val="3315803917"/>
                    </a:ext>
                  </a:extLst>
                </a:gridCol>
                <a:gridCol w="7179425">
                  <a:extLst>
                    <a:ext uri="{9D8B030D-6E8A-4147-A177-3AD203B41FA5}">
                      <a16:colId xmlns:a16="http://schemas.microsoft.com/office/drawing/2014/main" val="2494612594"/>
                    </a:ext>
                  </a:extLst>
                </a:gridCol>
              </a:tblGrid>
              <a:tr h="914400">
                <a:tc rowSpan="2">
                  <a:txBody>
                    <a:bodyPr/>
                    <a:lstStyle/>
                    <a:p>
                      <a:pPr algn="ctr"/>
                      <a:r>
                        <a:rPr lang="en-US" sz="1000" b="1" dirty="0">
                          <a:solidFill>
                            <a:schemeClr val="bg1"/>
                          </a:solidFill>
                          <a:latin typeface="Arial" panose="020B0604020202020204" pitchFamily="34" charset="0"/>
                          <a:cs typeface="Arial" panose="020B0604020202020204" pitchFamily="34" charset="0"/>
                        </a:rPr>
                        <a:t>Who Must Be Counseled and When?</a:t>
                      </a:r>
                    </a:p>
                  </a:txBody>
                  <a:tcPr marL="120087" marR="120087" marT="60044" marB="60044" anchor="ctr">
                    <a:solidFill>
                      <a:srgbClr val="0E5993"/>
                    </a:solidFill>
                  </a:tcPr>
                </a:tc>
                <a:tc>
                  <a:txBody>
                    <a:bodyPr/>
                    <a:lstStyle/>
                    <a:p>
                      <a:pPr algn="l"/>
                      <a:r>
                        <a:rPr lang="en-US" sz="1000" dirty="0">
                          <a:solidFill>
                            <a:srgbClr val="343433"/>
                          </a:solidFill>
                          <a:latin typeface="Arial" panose="020B0604020202020204" pitchFamily="34" charset="0"/>
                          <a:cs typeface="Arial" panose="020B0604020202020204" pitchFamily="34" charset="0"/>
                        </a:rPr>
                        <a:t>The following parties must be counseled:</a:t>
                      </a:r>
                    </a:p>
                    <a:p>
                      <a:pPr marL="171450" indent="-171450" algn="l">
                        <a:buFont typeface="Arial" panose="020B0604020202020204" pitchFamily="34" charset="0"/>
                        <a:buChar char="•"/>
                      </a:pPr>
                      <a:r>
                        <a:rPr lang="en-US" sz="1000" dirty="0">
                          <a:solidFill>
                            <a:srgbClr val="343433"/>
                          </a:solidFill>
                          <a:latin typeface="Arial" panose="020B0604020202020204" pitchFamily="34" charset="0"/>
                          <a:cs typeface="Arial" panose="020B0604020202020204" pitchFamily="34" charset="0"/>
                        </a:rPr>
                        <a:t>All borrowers, non-borrowing spouses (both eligible and ineligible), and non-borrowing owners</a:t>
                      </a:r>
                    </a:p>
                    <a:p>
                      <a:pPr marL="171450" indent="-171450" algn="l">
                        <a:buFont typeface="Arial" panose="020B0604020202020204" pitchFamily="34" charset="0"/>
                        <a:buChar char="•"/>
                      </a:pPr>
                      <a:r>
                        <a:rPr lang="en-US" sz="1000" dirty="0">
                          <a:solidFill>
                            <a:srgbClr val="343433"/>
                          </a:solidFill>
                          <a:latin typeface="Arial" panose="020B0604020202020204" pitchFamily="34" charset="0"/>
                          <a:cs typeface="Arial" panose="020B0604020202020204" pitchFamily="34" charset="0"/>
                        </a:rPr>
                        <a:t>Guardians, Conservators or POAs</a:t>
                      </a:r>
                    </a:p>
                    <a:p>
                      <a:pPr marL="171450" indent="-171450" algn="l">
                        <a:buFont typeface="Arial" panose="020B0604020202020204" pitchFamily="34" charset="0"/>
                        <a:buChar char="•"/>
                      </a:pPr>
                      <a:r>
                        <a:rPr lang="en-US" sz="1000" dirty="0">
                          <a:solidFill>
                            <a:srgbClr val="343433"/>
                          </a:solidFill>
                          <a:latin typeface="Arial" panose="020B0604020202020204" pitchFamily="34" charset="0"/>
                          <a:cs typeface="Arial" panose="020B0604020202020204" pitchFamily="34" charset="0"/>
                        </a:rPr>
                        <a:t>Vested owners at time of application (including children of HECM borrowers coming off title)</a:t>
                      </a:r>
                    </a:p>
                    <a:p>
                      <a:pPr marL="171450" indent="-171450" algn="l">
                        <a:buFont typeface="Arial" panose="020B0604020202020204" pitchFamily="34" charset="0"/>
                        <a:buChar char="•"/>
                      </a:pPr>
                      <a:r>
                        <a:rPr lang="en-US" sz="1000" dirty="0">
                          <a:solidFill>
                            <a:srgbClr val="343433"/>
                          </a:solidFill>
                          <a:latin typeface="Arial" panose="020B0604020202020204" pitchFamily="34" charset="0"/>
                          <a:cs typeface="Arial" panose="020B0604020202020204" pitchFamily="34" charset="0"/>
                        </a:rPr>
                        <a:t>All vested owners including Remaindermen</a:t>
                      </a:r>
                    </a:p>
                  </a:txBody>
                  <a:tcPr marL="120087" marR="120087" marT="60044" marB="60044" anchor="ctr"/>
                </a:tc>
                <a:extLst>
                  <a:ext uri="{0D108BD9-81ED-4DB2-BD59-A6C34878D82A}">
                    <a16:rowId xmlns:a16="http://schemas.microsoft.com/office/drawing/2014/main" val="437379594"/>
                  </a:ext>
                </a:extLst>
              </a:tr>
              <a:tr h="320040">
                <a:tc vMerge="1">
                  <a:txBody>
                    <a:bodyPr/>
                    <a:lstStyle/>
                    <a:p>
                      <a:endParaRPr lang="en-US" sz="1800" dirty="0">
                        <a:solidFill>
                          <a:schemeClr val="bg1"/>
                        </a:solidFill>
                      </a:endParaRPr>
                    </a:p>
                  </a:txBody>
                  <a:tcPr marL="123292" marR="123292" marT="61646" marB="61646">
                    <a:solidFill>
                      <a:srgbClr val="0E5993"/>
                    </a:solidFill>
                  </a:tcPr>
                </a:tc>
                <a:tc>
                  <a:txBody>
                    <a:bodyPr/>
                    <a:lstStyle/>
                    <a:p>
                      <a:pPr algn="l"/>
                      <a:r>
                        <a:rPr lang="en-US" sz="1000" b="1" dirty="0">
                          <a:solidFill>
                            <a:srgbClr val="156B62"/>
                          </a:solidFill>
                          <a:latin typeface="Arial" panose="020B0604020202020204" pitchFamily="34" charset="0"/>
                          <a:cs typeface="Arial" panose="020B0604020202020204" pitchFamily="34" charset="0"/>
                        </a:rPr>
                        <a:t>Recommendation: If in doubt, get them counseled!</a:t>
                      </a:r>
                    </a:p>
                  </a:txBody>
                  <a:tcPr marL="120087" marR="120087" marT="60044" marB="60044" anchor="ctr"/>
                </a:tc>
                <a:extLst>
                  <a:ext uri="{0D108BD9-81ED-4DB2-BD59-A6C34878D82A}">
                    <a16:rowId xmlns:a16="http://schemas.microsoft.com/office/drawing/2014/main" val="2257365888"/>
                  </a:ext>
                </a:extLst>
              </a:tr>
              <a:tr h="640080">
                <a:tc rowSpan="2">
                  <a:txBody>
                    <a:bodyPr/>
                    <a:lstStyle/>
                    <a:p>
                      <a:pPr algn="ctr"/>
                      <a:r>
                        <a:rPr lang="en-US" sz="1000" b="1" dirty="0">
                          <a:solidFill>
                            <a:schemeClr val="bg1"/>
                          </a:solidFill>
                          <a:latin typeface="Arial" panose="020B0604020202020204" pitchFamily="34" charset="0"/>
                          <a:cs typeface="Arial" panose="020B0604020202020204" pitchFamily="34" charset="0"/>
                        </a:rPr>
                        <a:t>Paying for Counseling</a:t>
                      </a:r>
                    </a:p>
                  </a:txBody>
                  <a:tcPr marL="120087" marR="120087" marT="60044" marB="60044" anchor="ctr">
                    <a:solidFill>
                      <a:srgbClr val="0E5993"/>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dirty="0">
                          <a:solidFill>
                            <a:srgbClr val="343433"/>
                          </a:solidFill>
                          <a:latin typeface="Arial" panose="020B0604020202020204" pitchFamily="34" charset="0"/>
                          <a:cs typeface="Arial" panose="020B0604020202020204" pitchFamily="34" charset="0"/>
                        </a:rPr>
                        <a:t>Counseling cannot be paid by an originator, broker, or lender. Typically, it is paid at the time of counseling . If the borrower does not have funds, the fee can be paid on the HUD-1 directly to the counseling agency at closing; the counseling certificate MUST indicate that the session was “financed.” Counseling sessions generally cost from $0-$200.</a:t>
                      </a:r>
                    </a:p>
                  </a:txBody>
                  <a:tcPr marL="120087" marR="120087" marT="60044" marB="60044" anchor="ctr"/>
                </a:tc>
                <a:extLst>
                  <a:ext uri="{0D108BD9-81ED-4DB2-BD59-A6C34878D82A}">
                    <a16:rowId xmlns:a16="http://schemas.microsoft.com/office/drawing/2014/main" val="239529756"/>
                  </a:ext>
                </a:extLst>
              </a:tr>
              <a:tr h="457200">
                <a:tc vMerge="1">
                  <a:txBody>
                    <a:bodyPr/>
                    <a:lstStyle/>
                    <a:p>
                      <a:endParaRPr lang="en-US" sz="1800" dirty="0">
                        <a:solidFill>
                          <a:schemeClr val="bg1"/>
                        </a:solidFill>
                      </a:endParaRPr>
                    </a:p>
                  </a:txBody>
                  <a:tcPr marL="123292" marR="123292" marT="61646" marB="61646">
                    <a:solidFill>
                      <a:srgbClr val="0E5993"/>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1" dirty="0">
                          <a:solidFill>
                            <a:srgbClr val="156B62"/>
                          </a:solidFill>
                          <a:latin typeface="Arial" panose="020B0604020202020204" pitchFamily="34" charset="0"/>
                          <a:cs typeface="Arial" panose="020B0604020202020204" pitchFamily="34" charset="0"/>
                        </a:rPr>
                        <a:t>Some agencies may offer free or discounted counseling. Originators cannot include prices on the Counseling List, nor can they tell borrowers prices offered by counseling agencies.</a:t>
                      </a:r>
                    </a:p>
                  </a:txBody>
                  <a:tcPr marL="120087" marR="120087" marT="60044" marB="60044" anchor="ctr"/>
                </a:tc>
                <a:extLst>
                  <a:ext uri="{0D108BD9-81ED-4DB2-BD59-A6C34878D82A}">
                    <a16:rowId xmlns:a16="http://schemas.microsoft.com/office/drawing/2014/main" val="3842272213"/>
                  </a:ext>
                </a:extLst>
              </a:tr>
              <a:tr h="109728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b="1" dirty="0">
                          <a:solidFill>
                            <a:schemeClr val="bg1"/>
                          </a:solidFill>
                          <a:latin typeface="Arial" panose="020B0604020202020204" pitchFamily="34" charset="0"/>
                          <a:cs typeface="Arial" panose="020B0604020202020204" pitchFamily="34" charset="0"/>
                        </a:rPr>
                        <a:t>Completing the Counseling Session</a:t>
                      </a:r>
                    </a:p>
                  </a:txBody>
                  <a:tcPr marL="120087" marR="120087" marT="60044" marB="60044" anchor="ctr">
                    <a:solidFill>
                      <a:srgbClr val="0E5993"/>
                    </a:solidFill>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solidFill>
                            <a:srgbClr val="343433"/>
                          </a:solidFill>
                          <a:latin typeface="Arial" panose="020B0604020202020204" pitchFamily="34" charset="0"/>
                          <a:cs typeface="Arial" panose="020B0604020202020204" pitchFamily="34" charset="0"/>
                        </a:rPr>
                        <a:t>Counseling is completed via telephone or performed face-to-face</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solidFill>
                            <a:srgbClr val="343433"/>
                          </a:solidFill>
                          <a:latin typeface="Arial" panose="020B0604020202020204" pitchFamily="34" charset="0"/>
                          <a:cs typeface="Arial" panose="020B0604020202020204" pitchFamily="34" charset="0"/>
                        </a:rPr>
                        <a:t>Some agencies may have counselors that speak other languages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solidFill>
                            <a:srgbClr val="343433"/>
                          </a:solidFill>
                          <a:latin typeface="Arial" panose="020B0604020202020204" pitchFamily="34" charset="0"/>
                          <a:cs typeface="Arial" panose="020B0604020202020204" pitchFamily="34" charset="0"/>
                        </a:rPr>
                        <a:t>HECM Counseling Certs expire in 180 days; must receive a case number prior to expiration</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solidFill>
                            <a:srgbClr val="343433"/>
                          </a:solidFill>
                          <a:latin typeface="Arial" panose="020B0604020202020204" pitchFamily="34" charset="0"/>
                          <a:cs typeface="Arial" panose="020B0604020202020204" pitchFamily="34" charset="0"/>
                        </a:rPr>
                        <a:t>Counseling MUST always be done prior to ordering an FHA Case Number</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solidFill>
                            <a:srgbClr val="343433"/>
                          </a:solidFill>
                          <a:latin typeface="Arial" panose="020B0604020202020204" pitchFamily="34" charset="0"/>
                          <a:cs typeface="Arial" panose="020B0604020202020204" pitchFamily="34" charset="0"/>
                        </a:rPr>
                        <a:t>Generally, three copies of the certificate are provided, one to sign and return, one to provide to the lender, and one for the borrower’s records.</a:t>
                      </a:r>
                    </a:p>
                  </a:txBody>
                  <a:tcPr marL="120087" marR="120087" marT="60044" marB="60044" anchor="ctr"/>
                </a:tc>
                <a:extLst>
                  <a:ext uri="{0D108BD9-81ED-4DB2-BD59-A6C34878D82A}">
                    <a16:rowId xmlns:a16="http://schemas.microsoft.com/office/drawing/2014/main" val="975390437"/>
                  </a:ext>
                </a:extLst>
              </a:tr>
              <a:tr h="4572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b="1" dirty="0">
                          <a:solidFill>
                            <a:schemeClr val="bg1"/>
                          </a:solidFill>
                          <a:latin typeface="Arial" panose="020B0604020202020204" pitchFamily="34" charset="0"/>
                          <a:cs typeface="Arial" panose="020B0604020202020204" pitchFamily="34" charset="0"/>
                        </a:rPr>
                        <a:t>Know Your State</a:t>
                      </a:r>
                    </a:p>
                  </a:txBody>
                  <a:tcPr marL="120087" marR="120087" marT="60044" marB="60044" anchor="ctr">
                    <a:solidFill>
                      <a:srgbClr val="0E5993"/>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rgbClr val="343433"/>
                          </a:solidFill>
                          <a:latin typeface="Arial" panose="020B0604020202020204" pitchFamily="34" charset="0"/>
                          <a:cs typeface="Arial" panose="020B0604020202020204" pitchFamily="34" charset="0"/>
                        </a:rPr>
                        <a:t>Many states have rules around counseling including timing, cooling –off periods, expiration timeframes, and restrictions on counseling waivers for reverse refinances. See our Underwriting Guides for details.</a:t>
                      </a:r>
                    </a:p>
                  </a:txBody>
                  <a:tcPr marL="120087" marR="120087" marT="60044" marB="60044" anchor="ctr"/>
                </a:tc>
                <a:extLst>
                  <a:ext uri="{0D108BD9-81ED-4DB2-BD59-A6C34878D82A}">
                    <a16:rowId xmlns:a16="http://schemas.microsoft.com/office/drawing/2014/main" val="1902697968"/>
                  </a:ext>
                </a:extLst>
              </a:tr>
            </a:tbl>
          </a:graphicData>
        </a:graphic>
      </p:graphicFrame>
    </p:spTree>
    <p:extLst>
      <p:ext uri="{BB962C8B-B14F-4D97-AF65-F5344CB8AC3E}">
        <p14:creationId xmlns:p14="http://schemas.microsoft.com/office/powerpoint/2010/main" val="33002762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A0DD9-1B00-581E-92E6-373E3335DA2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91817D0-92BA-E926-067C-C43530F5FB11}"/>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61490F81-8BA8-D6F9-F40B-9A98A380700C}"/>
              </a:ext>
            </a:extLst>
          </p:cNvPr>
          <p:cNvSpPr txBox="1">
            <a:spLocks/>
          </p:cNvSpPr>
          <p:nvPr/>
        </p:nvSpPr>
        <p:spPr>
          <a:xfrm>
            <a:off x="486451" y="0"/>
            <a:ext cx="4745950"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What Is Covered?</a:t>
            </a:r>
          </a:p>
          <a:p>
            <a:pPr marL="285750" indent="-285750" algn="l">
              <a:lnSpc>
                <a:spcPct val="100000"/>
              </a:lnSpc>
              <a:spcBef>
                <a:spcPts val="0"/>
              </a:spcBef>
              <a:spcAft>
                <a:spcPts val="600"/>
              </a:spcAft>
              <a:buFont typeface="Arial" panose="020B0604020202020204" pitchFamily="34" charset="0"/>
              <a:buChar char="•"/>
            </a:pPr>
            <a:endParaRPr lang="en-US" sz="1600" dirty="0">
              <a:solidFill>
                <a:srgbClr val="343433"/>
              </a:solidFill>
              <a:latin typeface="Arial" panose="020B0604020202020204" pitchFamily="34" charset="0"/>
              <a:cs typeface="Arial" panose="020B0604020202020204" pitchFamily="34" charset="0"/>
            </a:endParaRPr>
          </a:p>
          <a:p>
            <a:pPr marL="285750" indent="-285750" algn="l">
              <a:lnSpc>
                <a:spcPct val="100000"/>
              </a:lnSpc>
              <a:spcBef>
                <a:spcPts val="0"/>
              </a:spcBef>
              <a:spcAft>
                <a:spcPts val="600"/>
              </a:spcAft>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Explain the role of counselor</a:t>
            </a:r>
          </a:p>
          <a:p>
            <a:pPr marL="285750" indent="-285750" algn="l">
              <a:lnSpc>
                <a:spcPct val="100000"/>
              </a:lnSpc>
              <a:spcBef>
                <a:spcPts val="0"/>
              </a:spcBef>
              <a:spcAft>
                <a:spcPts val="600"/>
              </a:spcAft>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Questionnaire and household budget</a:t>
            </a:r>
          </a:p>
          <a:p>
            <a:pPr marL="285750" indent="-285750" algn="l">
              <a:lnSpc>
                <a:spcPct val="100000"/>
              </a:lnSpc>
              <a:spcBef>
                <a:spcPts val="0"/>
              </a:spcBef>
              <a:spcAft>
                <a:spcPts val="600"/>
              </a:spcAft>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Reverse mortgage features</a:t>
            </a:r>
          </a:p>
          <a:p>
            <a:pPr marL="285750" indent="-285750" algn="l">
              <a:lnSpc>
                <a:spcPct val="100000"/>
              </a:lnSpc>
              <a:spcBef>
                <a:spcPts val="0"/>
              </a:spcBef>
              <a:spcAft>
                <a:spcPts val="600"/>
              </a:spcAft>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Repayment requirements, borrower obligations, fees, non-recourse, remaining equity, loan limits, impact on public benefits, retention of title, NBS (if app.)</a:t>
            </a:r>
          </a:p>
          <a:p>
            <a:pPr marL="285750" indent="-285750" algn="l">
              <a:lnSpc>
                <a:spcPct val="100000"/>
              </a:lnSpc>
              <a:spcBef>
                <a:spcPts val="0"/>
              </a:spcBef>
              <a:spcAft>
                <a:spcPts val="600"/>
              </a:spcAft>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Reverse mortgage costs</a:t>
            </a:r>
          </a:p>
          <a:p>
            <a:pPr marL="285750" indent="-285750" algn="l">
              <a:lnSpc>
                <a:spcPct val="100000"/>
              </a:lnSpc>
              <a:spcBef>
                <a:spcPts val="0"/>
              </a:spcBef>
              <a:spcAft>
                <a:spcPts val="600"/>
              </a:spcAft>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Borrower obligations after Closing</a:t>
            </a:r>
          </a:p>
          <a:p>
            <a:pPr marL="285750" indent="-285750" algn="l">
              <a:lnSpc>
                <a:spcPct val="100000"/>
              </a:lnSpc>
              <a:spcBef>
                <a:spcPts val="0"/>
              </a:spcBef>
              <a:spcAft>
                <a:spcPts val="600"/>
              </a:spcAft>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Alternatives to a reverse mortgage</a:t>
            </a:r>
          </a:p>
          <a:p>
            <a:pPr marL="285750" indent="-285750" algn="l">
              <a:lnSpc>
                <a:spcPct val="100000"/>
              </a:lnSpc>
              <a:spcBef>
                <a:spcPts val="0"/>
              </a:spcBef>
              <a:spcAft>
                <a:spcPts val="600"/>
              </a:spcAft>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Discuss purchasing an annuity</a:t>
            </a:r>
          </a:p>
          <a:p>
            <a:pPr marL="285750" indent="-285750" algn="l">
              <a:lnSpc>
                <a:spcPct val="100000"/>
              </a:lnSpc>
              <a:spcBef>
                <a:spcPts val="0"/>
              </a:spcBef>
              <a:spcAft>
                <a:spcPts val="600"/>
              </a:spcAft>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Review understanding, answer questions, discuss next steps</a:t>
            </a:r>
          </a:p>
        </p:txBody>
      </p:sp>
      <p:sp>
        <p:nvSpPr>
          <p:cNvPr id="3" name="TextBox 4">
            <a:extLst>
              <a:ext uri="{FF2B5EF4-FFF2-40B4-BE49-F238E27FC236}">
                <a16:creationId xmlns:a16="http://schemas.microsoft.com/office/drawing/2014/main" id="{4D7AC3B1-38D9-EB13-BDB4-19689D5D6180}"/>
              </a:ext>
            </a:extLst>
          </p:cNvPr>
          <p:cNvSpPr txBox="1"/>
          <p:nvPr/>
        </p:nvSpPr>
        <p:spPr>
          <a:xfrm>
            <a:off x="5471645" y="247757"/>
            <a:ext cx="3434230" cy="4101123"/>
          </a:xfrm>
          <a:prstGeom prst="rect">
            <a:avLst/>
          </a:prstGeom>
          <a:solidFill>
            <a:srgbClr val="F2F2F1"/>
          </a:solidFill>
          <a:ln>
            <a:noFill/>
          </a:ln>
        </p:spPr>
        <p:txBody>
          <a:bodyPr wrap="square" lIns="137160" tIns="137160" rIns="137160" bIns="13716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21792">
              <a:spcBef>
                <a:spcPts val="500"/>
              </a:spcBef>
              <a:spcAft>
                <a:spcPts val="600"/>
              </a:spcAft>
            </a:pPr>
            <a:r>
              <a:rPr lang="en-US" sz="1400" b="1" dirty="0">
                <a:solidFill>
                  <a:srgbClr val="0E5993"/>
                </a:solidFill>
                <a:latin typeface="Arial" panose="020B0604020202020204" pitchFamily="34" charset="0"/>
                <a:cs typeface="Arial" panose="020B0604020202020204" pitchFamily="34" charset="0"/>
              </a:rPr>
              <a:t>Setting the Appointment</a:t>
            </a:r>
          </a:p>
          <a:p>
            <a:pPr defTabSz="621792">
              <a:spcBef>
                <a:spcPts val="500"/>
              </a:spcBef>
            </a:pPr>
            <a:r>
              <a:rPr lang="en-US" sz="1200" kern="1200" dirty="0">
                <a:latin typeface="Arial" panose="020B0604020202020204" pitchFamily="34" charset="0"/>
                <a:cs typeface="Arial" panose="020B0604020202020204" pitchFamily="34" charset="0"/>
              </a:rPr>
              <a:t>Depending on call volume and availability, sessions are often scheduled within 24-48 hours. When borrower calls to book an appointment, an Intake interview is performed. The following questions are generally asked:</a:t>
            </a:r>
          </a:p>
          <a:p>
            <a:pPr marL="155444" indent="-155444" defTabSz="621792">
              <a:spcBef>
                <a:spcPts val="500"/>
              </a:spcBef>
              <a:spcAft>
                <a:spcPts val="0"/>
              </a:spcAft>
              <a:buFont typeface="Arial" panose="020B0604020202020204" pitchFamily="34" charset="0"/>
              <a:buChar char="•"/>
            </a:pPr>
            <a:r>
              <a:rPr lang="en-US" sz="1200" kern="1200" dirty="0">
                <a:latin typeface="Arial" panose="020B0604020202020204" pitchFamily="34" charset="0"/>
                <a:cs typeface="Arial" panose="020B0604020202020204" pitchFamily="34" charset="0"/>
              </a:rPr>
              <a:t>Names of all borrowers, eligible and ineligible NBS and NBOs</a:t>
            </a:r>
          </a:p>
          <a:p>
            <a:pPr marL="155444" indent="-155444" defTabSz="621792">
              <a:spcBef>
                <a:spcPts val="500"/>
              </a:spcBef>
              <a:spcAft>
                <a:spcPts val="0"/>
              </a:spcAft>
              <a:buFont typeface="Arial" panose="020B0604020202020204" pitchFamily="34" charset="0"/>
              <a:buChar char="•"/>
            </a:pPr>
            <a:r>
              <a:rPr lang="en-US" sz="1200" kern="1200" dirty="0">
                <a:latin typeface="Arial" panose="020B0604020202020204" pitchFamily="34" charset="0"/>
                <a:cs typeface="Arial" panose="020B0604020202020204" pitchFamily="34" charset="0"/>
              </a:rPr>
              <a:t>Household income and demographics</a:t>
            </a:r>
          </a:p>
          <a:p>
            <a:pPr marL="155444" indent="-155444" defTabSz="621792">
              <a:spcBef>
                <a:spcPts val="500"/>
              </a:spcBef>
              <a:spcAft>
                <a:spcPts val="0"/>
              </a:spcAft>
              <a:buFont typeface="Arial" panose="020B0604020202020204" pitchFamily="34" charset="0"/>
              <a:buChar char="•"/>
            </a:pPr>
            <a:r>
              <a:rPr lang="en-US" sz="1200" kern="1200" dirty="0">
                <a:latin typeface="Arial" panose="020B0604020202020204" pitchFamily="34" charset="0"/>
                <a:cs typeface="Arial" panose="020B0604020202020204" pitchFamily="34" charset="0"/>
              </a:rPr>
              <a:t>Estimated home value and existing mortgage</a:t>
            </a:r>
          </a:p>
          <a:p>
            <a:pPr marL="155444" indent="-155444" defTabSz="621792">
              <a:spcBef>
                <a:spcPts val="500"/>
              </a:spcBef>
              <a:spcAft>
                <a:spcPts val="0"/>
              </a:spcAft>
              <a:buFont typeface="Arial" panose="020B0604020202020204" pitchFamily="34" charset="0"/>
              <a:buChar char="•"/>
            </a:pPr>
            <a:r>
              <a:rPr lang="en-US" sz="1200" kern="1200" dirty="0">
                <a:latin typeface="Arial" panose="020B0604020202020204" pitchFamily="34" charset="0"/>
                <a:cs typeface="Arial" panose="020B0604020202020204" pitchFamily="34" charset="0"/>
              </a:rPr>
              <a:t>Reason(s) for investigating reverse mortgages</a:t>
            </a:r>
          </a:p>
          <a:p>
            <a:pPr marL="155444" indent="-155444" defTabSz="621792">
              <a:spcBef>
                <a:spcPts val="500"/>
              </a:spcBef>
              <a:spcAft>
                <a:spcPts val="0"/>
              </a:spcAft>
              <a:buFont typeface="Arial" panose="020B0604020202020204" pitchFamily="34" charset="0"/>
              <a:buChar char="•"/>
            </a:pPr>
            <a:r>
              <a:rPr lang="en-US" sz="1200" kern="1200" dirty="0">
                <a:latin typeface="Arial" panose="020B0604020202020204" pitchFamily="34" charset="0"/>
                <a:cs typeface="Arial" panose="020B0604020202020204" pitchFamily="34" charset="0"/>
              </a:rPr>
              <a:t>Access Code or LO contact info to get a copy of their loan proposal</a:t>
            </a:r>
          </a:p>
          <a:p>
            <a:pPr marL="155444" indent="-155444" defTabSz="621792">
              <a:spcBef>
                <a:spcPts val="500"/>
              </a:spcBef>
              <a:spcAft>
                <a:spcPts val="0"/>
              </a:spcAft>
              <a:buFont typeface="Arial" panose="020B0604020202020204" pitchFamily="34" charset="0"/>
              <a:buChar char="•"/>
            </a:pPr>
            <a:r>
              <a:rPr lang="en-US" sz="1200" kern="1200" dirty="0">
                <a:latin typeface="Arial" panose="020B0604020202020204" pitchFamily="34" charset="0"/>
                <a:cs typeface="Arial" panose="020B0604020202020204" pitchFamily="34" charset="0"/>
              </a:rPr>
              <a:t>Disclose the fee for services and determine if it will be paid up front or financed.</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423895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2AF7E-DD38-F6C6-BBDA-97D49276336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6D777AE-DE01-E865-BE1B-FF760348EBC7}"/>
              </a:ext>
            </a:extLst>
          </p:cNvPr>
          <p:cNvSpPr/>
          <p:nvPr/>
        </p:nvSpPr>
        <p:spPr>
          <a:xfrm>
            <a:off x="0" y="2"/>
            <a:ext cx="9144000" cy="5143498"/>
          </a:xfrm>
          <a:prstGeom prst="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10;&#10;Description automatically generated">
            <a:extLst>
              <a:ext uri="{FF2B5EF4-FFF2-40B4-BE49-F238E27FC236}">
                <a16:creationId xmlns:a16="http://schemas.microsoft.com/office/drawing/2014/main" id="{3DA31B9B-94D7-2E58-6F54-FDB13981BEB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0" y="1053027"/>
            <a:ext cx="3967701" cy="3037441"/>
          </a:xfrm>
          <a:prstGeom prst="rect">
            <a:avLst/>
          </a:prstGeom>
        </p:spPr>
      </p:pic>
      <p:sp>
        <p:nvSpPr>
          <p:cNvPr id="2" name="Slide Number Placeholder 5">
            <a:extLst>
              <a:ext uri="{FF2B5EF4-FFF2-40B4-BE49-F238E27FC236}">
                <a16:creationId xmlns:a16="http://schemas.microsoft.com/office/drawing/2014/main" id="{2236BCCC-5BAF-A76B-7603-4B7229C3B032}"/>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rgbClr val="343433"/>
                </a:solidFill>
                <a:latin typeface="Arial" panose="020B0604020202020204" pitchFamily="34" charset="0"/>
                <a:cs typeface="Arial" panose="020B0604020202020204" pitchFamily="34" charset="0"/>
              </a:rPr>
              <a:pPr/>
              <a:t>86</a:t>
            </a:fld>
            <a:endParaRPr lang="en-US" sz="900" dirty="0">
              <a:solidFill>
                <a:srgbClr val="343433"/>
              </a:solidFill>
              <a:latin typeface="Arial" panose="020B0604020202020204" pitchFamily="34" charset="0"/>
              <a:cs typeface="Arial" panose="020B0604020202020204" pitchFamily="34" charset="0"/>
            </a:endParaRPr>
          </a:p>
        </p:txBody>
      </p:sp>
      <p:pic>
        <p:nvPicPr>
          <p:cNvPr id="8" name="Picture 7" descr="A black and blue text&#10;&#10;AI-generated content may be incorrect.">
            <a:extLst>
              <a:ext uri="{FF2B5EF4-FFF2-40B4-BE49-F238E27FC236}">
                <a16:creationId xmlns:a16="http://schemas.microsoft.com/office/drawing/2014/main" id="{A96193AF-32CF-FBC6-424E-7C4C63483F32}"/>
              </a:ext>
            </a:extLst>
          </p:cNvPr>
          <p:cNvPicPr>
            <a:picLocks noChangeAspect="1"/>
          </p:cNvPicPr>
          <p:nvPr/>
        </p:nvPicPr>
        <p:blipFill>
          <a:blip r:embed="rId3"/>
          <a:stretch>
            <a:fillRect/>
          </a:stretch>
        </p:blipFill>
        <p:spPr>
          <a:xfrm>
            <a:off x="6966113" y="4501827"/>
            <a:ext cx="1938646" cy="405370"/>
          </a:xfrm>
          <a:prstGeom prst="rect">
            <a:avLst/>
          </a:prstGeom>
        </p:spPr>
      </p:pic>
      <p:sp>
        <p:nvSpPr>
          <p:cNvPr id="11" name="Content Placeholder 5">
            <a:extLst>
              <a:ext uri="{FF2B5EF4-FFF2-40B4-BE49-F238E27FC236}">
                <a16:creationId xmlns:a16="http://schemas.microsoft.com/office/drawing/2014/main" id="{2914BB46-B8DD-BBD8-722B-AC481AD46043}"/>
              </a:ext>
            </a:extLst>
          </p:cNvPr>
          <p:cNvSpPr txBox="1">
            <a:spLocks/>
          </p:cNvSpPr>
          <p:nvPr/>
        </p:nvSpPr>
        <p:spPr>
          <a:xfrm>
            <a:off x="4445198" y="0"/>
            <a:ext cx="4248574" cy="51435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dirty="0">
                <a:solidFill>
                  <a:srgbClr val="343433"/>
                </a:solidFill>
                <a:latin typeface="Arial" panose="020B0604020202020204" pitchFamily="34" charset="0"/>
                <a:cs typeface="Arial" panose="020B0604020202020204" pitchFamily="34" charset="0"/>
              </a:rPr>
              <a:t>Which one of the below statements are true about HECM Counseling?</a:t>
            </a:r>
          </a:p>
          <a:p>
            <a:pPr marL="342900" indent="-34290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Counseling can be done at anytime during the process</a:t>
            </a:r>
          </a:p>
          <a:p>
            <a:pPr marL="342900" indent="-34290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The counseling list cannot steer in any way.</a:t>
            </a:r>
          </a:p>
          <a:p>
            <a:pPr marL="342900" indent="-34290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Counseling only talks about the benefits of reverse mortgages</a:t>
            </a:r>
          </a:p>
          <a:p>
            <a:pPr marL="342900" indent="-34290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You can pay for the session if you wish.</a:t>
            </a:r>
          </a:p>
          <a:p>
            <a:pPr algn="l">
              <a:lnSpc>
                <a:spcPct val="100000"/>
              </a:lnSpc>
              <a:spcBef>
                <a:spcPts val="2000"/>
              </a:spcBef>
            </a:pPr>
            <a:r>
              <a:rPr lang="en-US" b="1" dirty="0">
                <a:solidFill>
                  <a:srgbClr val="0E5993"/>
                </a:solidFill>
                <a:latin typeface="Arial" panose="020B0604020202020204" pitchFamily="34" charset="0"/>
                <a:cs typeface="Arial" panose="020B0604020202020204" pitchFamily="34" charset="0"/>
              </a:rPr>
              <a:t>The counseling list cannot steer in any way.</a:t>
            </a:r>
          </a:p>
        </p:txBody>
      </p:sp>
      <p:pic>
        <p:nvPicPr>
          <p:cNvPr id="9" name="Picture 8" descr="A clipboard and pen on a white circle&#10;&#10;AI-generated content may be incorrect.">
            <a:extLst>
              <a:ext uri="{FF2B5EF4-FFF2-40B4-BE49-F238E27FC236}">
                <a16:creationId xmlns:a16="http://schemas.microsoft.com/office/drawing/2014/main" id="{5D9B60B7-F16B-B47F-E243-9DE3DB8F425F}"/>
              </a:ext>
            </a:extLst>
          </p:cNvPr>
          <p:cNvPicPr>
            <a:picLocks noChangeAspect="1"/>
          </p:cNvPicPr>
          <p:nvPr/>
        </p:nvPicPr>
        <p:blipFill>
          <a:blip r:embed="rId4"/>
          <a:stretch>
            <a:fillRect/>
          </a:stretch>
        </p:blipFill>
        <p:spPr>
          <a:xfrm>
            <a:off x="931660" y="1697142"/>
            <a:ext cx="1747498" cy="1747498"/>
          </a:xfrm>
          <a:prstGeom prst="rect">
            <a:avLst/>
          </a:prstGeom>
        </p:spPr>
      </p:pic>
    </p:spTree>
    <p:extLst>
      <p:ext uri="{BB962C8B-B14F-4D97-AF65-F5344CB8AC3E}">
        <p14:creationId xmlns:p14="http://schemas.microsoft.com/office/powerpoint/2010/main" val="333055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A493F-BF82-72F3-3968-7DD4209ABB9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49ED42D-E666-608F-704A-DED8A657B112}"/>
              </a:ext>
            </a:extLst>
          </p:cNvPr>
          <p:cNvPicPr>
            <a:picLocks noChangeAspect="1"/>
          </p:cNvPicPr>
          <p:nvPr/>
        </p:nvPicPr>
        <p:blipFill>
          <a:blip r:embed="rId2"/>
          <a:stretch>
            <a:fillRect/>
          </a:stretch>
        </p:blipFill>
        <p:spPr>
          <a:xfrm>
            <a:off x="0" y="335"/>
            <a:ext cx="9158108" cy="5151436"/>
          </a:xfrm>
          <a:prstGeom prst="rect">
            <a:avLst/>
          </a:prstGeom>
        </p:spPr>
      </p:pic>
      <p:pic>
        <p:nvPicPr>
          <p:cNvPr id="12" name="Picture 11" descr="A picture containing silhouette, night sky&#10;&#10;Description automatically generated">
            <a:extLst>
              <a:ext uri="{FF2B5EF4-FFF2-40B4-BE49-F238E27FC236}">
                <a16:creationId xmlns:a16="http://schemas.microsoft.com/office/drawing/2014/main" id="{52274DC6-8DF1-75E5-D828-0255DB16D65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0"/>
            <a:ext cx="2421653" cy="764876"/>
          </a:xfrm>
          <a:prstGeom prst="rect">
            <a:avLst/>
          </a:prstGeom>
        </p:spPr>
      </p:pic>
      <p:sp>
        <p:nvSpPr>
          <p:cNvPr id="3" name="Slide Number Placeholder 5">
            <a:extLst>
              <a:ext uri="{FF2B5EF4-FFF2-40B4-BE49-F238E27FC236}">
                <a16:creationId xmlns:a16="http://schemas.microsoft.com/office/drawing/2014/main" id="{CD48AC2A-9744-895F-8751-40584E61CF3E}"/>
              </a:ext>
            </a:extLst>
          </p:cNvPr>
          <p:cNvSpPr txBox="1">
            <a:spLocks/>
          </p:cNvSpPr>
          <p:nvPr/>
        </p:nvSpPr>
        <p:spPr>
          <a:xfrm>
            <a:off x="8874680" y="4860128"/>
            <a:ext cx="210987" cy="273808"/>
          </a:xfrm>
          <a:prstGeom prst="rect">
            <a:avLst/>
          </a:prstGeom>
        </p:spPr>
        <p:txBody>
          <a:bodyPr vert="horz" lIns="34286" tIns="17143" rIns="34286" bIns="17143" rtlCol="0" anchor="ctr"/>
          <a:lstStyle>
            <a:defPPr>
              <a:defRPr lang="en-US"/>
            </a:defPPr>
            <a:lvl1pPr marL="0" algn="r" defTabSz="457200" rtl="0" eaLnBrk="1" latinLnBrk="0" hangingPunct="1">
              <a:defRPr sz="24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F3C9F3-225B-E040-8107-32C876E8537E}" type="slidenum">
              <a:rPr lang="en-US" sz="900">
                <a:solidFill>
                  <a:schemeClr val="bg1"/>
                </a:solidFill>
                <a:latin typeface="Arial" panose="020B0604020202020204" pitchFamily="34" charset="0"/>
                <a:cs typeface="Arial" panose="020B0604020202020204" pitchFamily="34" charset="0"/>
              </a:rPr>
              <a:pPr/>
              <a:t>87</a:t>
            </a:fld>
            <a:endParaRPr lang="en-US" sz="900" dirty="0">
              <a:solidFill>
                <a:schemeClr val="bg1"/>
              </a:solidFill>
              <a:latin typeface="Arial" panose="020B0604020202020204" pitchFamily="34" charset="0"/>
              <a:cs typeface="Arial" panose="020B0604020202020204" pitchFamily="34" charset="0"/>
            </a:endParaRPr>
          </a:p>
        </p:txBody>
      </p:sp>
      <p:pic>
        <p:nvPicPr>
          <p:cNvPr id="2" name="Picture 1" descr="A black and white logo&#10;&#10;AI-generated content may be incorrect.">
            <a:extLst>
              <a:ext uri="{FF2B5EF4-FFF2-40B4-BE49-F238E27FC236}">
                <a16:creationId xmlns:a16="http://schemas.microsoft.com/office/drawing/2014/main" id="{49885EB1-C48A-51DF-038E-B2980D784788}"/>
              </a:ext>
            </a:extLst>
          </p:cNvPr>
          <p:cNvPicPr>
            <a:picLocks noChangeAspect="1"/>
          </p:cNvPicPr>
          <p:nvPr/>
        </p:nvPicPr>
        <p:blipFill>
          <a:blip r:embed="rId4"/>
          <a:stretch>
            <a:fillRect/>
          </a:stretch>
        </p:blipFill>
        <p:spPr>
          <a:xfrm>
            <a:off x="6966113" y="4501827"/>
            <a:ext cx="1938646" cy="405370"/>
          </a:xfrm>
          <a:prstGeom prst="rect">
            <a:avLst/>
          </a:prstGeom>
        </p:spPr>
      </p:pic>
      <p:sp>
        <p:nvSpPr>
          <p:cNvPr id="6" name="TextBox 5">
            <a:extLst>
              <a:ext uri="{FF2B5EF4-FFF2-40B4-BE49-F238E27FC236}">
                <a16:creationId xmlns:a16="http://schemas.microsoft.com/office/drawing/2014/main" id="{F56EC9B6-F76E-CE85-A0B6-6298C23F08F5}"/>
              </a:ext>
            </a:extLst>
          </p:cNvPr>
          <p:cNvSpPr txBox="1"/>
          <p:nvPr/>
        </p:nvSpPr>
        <p:spPr>
          <a:xfrm>
            <a:off x="174391" y="9564"/>
            <a:ext cx="8795218" cy="5124372"/>
          </a:xfrm>
          <a:prstGeom prst="rect">
            <a:avLst/>
          </a:prstGeom>
          <a:noFill/>
          <a:ln>
            <a:noFill/>
          </a:ln>
        </p:spPr>
        <p:txBody>
          <a:bodyPr wrap="square" rtlCol="0" anchor="ctr">
            <a:noAutofit/>
          </a:bodyPr>
          <a:lstStyle/>
          <a:p>
            <a:pPr algn="ctr"/>
            <a:r>
              <a:rPr lang="en-US" sz="2800" b="1" dirty="0">
                <a:solidFill>
                  <a:srgbClr val="FFFCF3"/>
                </a:solidFill>
                <a:latin typeface="Arial Black" panose="020B0604020202020204" pitchFamily="34" charset="0"/>
                <a:cs typeface="Arial Black" panose="020B0604020202020204" pitchFamily="34" charset="0"/>
              </a:rPr>
              <a:t>Property</a:t>
            </a:r>
            <a:endParaRPr lang="en-US" dirty="0">
              <a:solidFill>
                <a:srgbClr val="FFFCF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40455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C9CA3-4601-923B-4FDE-F52652F0ACB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9DDDDDA-D268-B4E6-5A14-4EF2BFE03F56}"/>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2BF2DF82-8307-8D68-2F8E-1261F8CEBEA9}"/>
              </a:ext>
            </a:extLst>
          </p:cNvPr>
          <p:cNvSpPr txBox="1">
            <a:spLocks/>
          </p:cNvSpPr>
          <p:nvPr/>
        </p:nvSpPr>
        <p:spPr>
          <a:xfrm>
            <a:off x="6024880" y="-6121"/>
            <a:ext cx="2745458"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Properties</a:t>
            </a:r>
          </a:p>
          <a:p>
            <a:pPr algn="l">
              <a:lnSpc>
                <a:spcPct val="100000"/>
              </a:lnSpc>
              <a:spcBef>
                <a:spcPts val="2000"/>
              </a:spcBef>
            </a:pPr>
            <a:r>
              <a:rPr lang="en-US" dirty="0">
                <a:solidFill>
                  <a:srgbClr val="343433"/>
                </a:solidFill>
                <a:latin typeface="Arial" panose="020B0604020202020204" pitchFamily="34" charset="0"/>
                <a:cs typeface="Arial" panose="020B0604020202020204" pitchFamily="34" charset="0"/>
              </a:rPr>
              <a:t>Reverse mortgages are for primary residences only, generally defined as where the borrower(s) spend most of the year</a:t>
            </a:r>
          </a:p>
        </p:txBody>
      </p:sp>
      <p:sp>
        <p:nvSpPr>
          <p:cNvPr id="3" name="TextBox 2">
            <a:extLst>
              <a:ext uri="{FF2B5EF4-FFF2-40B4-BE49-F238E27FC236}">
                <a16:creationId xmlns:a16="http://schemas.microsoft.com/office/drawing/2014/main" id="{8E492F6A-9BAB-56DF-95B4-E71EE9A5320B}"/>
              </a:ext>
            </a:extLst>
          </p:cNvPr>
          <p:cNvSpPr txBox="1"/>
          <p:nvPr/>
        </p:nvSpPr>
        <p:spPr>
          <a:xfrm>
            <a:off x="3164801" y="337820"/>
            <a:ext cx="2651760" cy="4457700"/>
          </a:xfrm>
          <a:prstGeom prst="rect">
            <a:avLst/>
          </a:prstGeom>
          <a:solidFill>
            <a:srgbClr val="0E5993"/>
          </a:solidFill>
        </p:spPr>
        <p:txBody>
          <a:bodyPr wrap="square" lIns="137160" tIns="137160" rIns="137160" bIns="137160" rtlCol="0" anchor="t">
            <a:noAutofit/>
          </a:bodyPr>
          <a:lstStyle/>
          <a:p>
            <a:pPr algn="ctr">
              <a:spcBef>
                <a:spcPts val="500"/>
              </a:spcBef>
            </a:pPr>
            <a:r>
              <a:rPr lang="en-US" sz="1200" b="1" dirty="0">
                <a:solidFill>
                  <a:schemeClr val="bg1"/>
                </a:solidFill>
                <a:latin typeface="Arial" panose="020B0604020202020204" pitchFamily="34" charset="0"/>
                <a:cs typeface="Arial" panose="020B0604020202020204" pitchFamily="34" charset="0"/>
              </a:rPr>
              <a:t>HECM Eligible Property List</a:t>
            </a:r>
          </a:p>
          <a:p>
            <a:endParaRPr lang="en-US" sz="1200" b="1"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Single Family Residence</a:t>
            </a: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2-4 Unit properties</a:t>
            </a: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Manufactured Homes</a:t>
            </a: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Modular Homes</a:t>
            </a: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Planned Unit Developments</a:t>
            </a: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Townhomes</a:t>
            </a: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Approved Condominiums</a:t>
            </a:r>
          </a:p>
          <a:p>
            <a:endParaRPr lang="en-US" sz="1200" b="1" dirty="0">
              <a:solidFill>
                <a:schemeClr val="bg1"/>
              </a:solidFill>
              <a:latin typeface="Arial" panose="020B0604020202020204" pitchFamily="34" charset="0"/>
              <a:cs typeface="Arial" panose="020B0604020202020204" pitchFamily="34" charset="0"/>
            </a:endParaRPr>
          </a:p>
          <a:p>
            <a:r>
              <a:rPr lang="en-US" sz="1200" b="1" dirty="0">
                <a:solidFill>
                  <a:schemeClr val="bg1"/>
                </a:solidFill>
                <a:latin typeface="Arial" panose="020B0604020202020204" pitchFamily="34" charset="0"/>
                <a:cs typeface="Arial" panose="020B0604020202020204" pitchFamily="34" charset="0"/>
              </a:rPr>
              <a:t>Ineligible Properties</a:t>
            </a: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Mobile homes</a:t>
            </a: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Cooperative units</a:t>
            </a: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Commercial properties</a:t>
            </a: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Working farms</a:t>
            </a: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Investment or 2</a:t>
            </a:r>
            <a:r>
              <a:rPr lang="en-US" sz="1200" baseline="30000" dirty="0">
                <a:solidFill>
                  <a:schemeClr val="bg1"/>
                </a:solidFill>
                <a:latin typeface="Arial" panose="020B0604020202020204" pitchFamily="34" charset="0"/>
                <a:cs typeface="Arial" panose="020B0604020202020204" pitchFamily="34" charset="0"/>
              </a:rPr>
              <a:t>nd</a:t>
            </a:r>
            <a:r>
              <a:rPr lang="en-US" sz="1200" dirty="0">
                <a:solidFill>
                  <a:schemeClr val="bg1"/>
                </a:solidFill>
                <a:latin typeface="Arial" panose="020B0604020202020204" pitchFamily="34" charset="0"/>
                <a:cs typeface="Arial" panose="020B0604020202020204" pitchFamily="34" charset="0"/>
              </a:rPr>
              <a:t> homes</a:t>
            </a: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Condo projects less than 2 units</a:t>
            </a: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Condos not on approved list</a:t>
            </a:r>
          </a:p>
          <a:p>
            <a:pPr marL="214313" indent="-214313">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Properties on Native American Land</a:t>
            </a:r>
          </a:p>
        </p:txBody>
      </p:sp>
      <p:sp>
        <p:nvSpPr>
          <p:cNvPr id="4" name="TextBox 3">
            <a:extLst>
              <a:ext uri="{FF2B5EF4-FFF2-40B4-BE49-F238E27FC236}">
                <a16:creationId xmlns:a16="http://schemas.microsoft.com/office/drawing/2014/main" id="{60294DAC-A0ED-F2D2-9D4D-B11BDDCF98C1}"/>
              </a:ext>
            </a:extLst>
          </p:cNvPr>
          <p:cNvSpPr txBox="1"/>
          <p:nvPr/>
        </p:nvSpPr>
        <p:spPr>
          <a:xfrm>
            <a:off x="317777" y="337819"/>
            <a:ext cx="2651760" cy="4457701"/>
          </a:xfrm>
          <a:prstGeom prst="rect">
            <a:avLst/>
          </a:prstGeom>
          <a:solidFill>
            <a:srgbClr val="0E5993"/>
          </a:solidFill>
        </p:spPr>
        <p:txBody>
          <a:bodyPr wrap="square" lIns="137160" tIns="137160" rIns="137160" bIns="137160" rtlCol="0" anchor="t">
            <a:noAutofit/>
          </a:bodyPr>
          <a:lstStyle/>
          <a:p>
            <a:pPr algn="ctr"/>
            <a:r>
              <a:rPr lang="en-US" sz="1200" b="1" dirty="0">
                <a:solidFill>
                  <a:schemeClr val="bg1"/>
                </a:solidFill>
                <a:latin typeface="Arial" panose="020B0604020202020204" pitchFamily="34" charset="0"/>
                <a:cs typeface="Arial" panose="020B0604020202020204" pitchFamily="34" charset="0"/>
              </a:rPr>
              <a:t>SEQ Eligible Property List</a:t>
            </a:r>
          </a:p>
          <a:p>
            <a:endParaRPr lang="en-US" sz="1200" b="1" dirty="0">
              <a:solidFill>
                <a:schemeClr val="bg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Single Family Residence</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2-4 Unit properties (1 unit owner occupied)</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Modular Homes</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Planned Unit Developments</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Townhomes</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Approved Condominiums</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Unique Properties with Comps (Berm, Log, </a:t>
            </a:r>
            <a:r>
              <a:rPr lang="en-US" sz="1200" dirty="0" err="1">
                <a:solidFill>
                  <a:schemeClr val="bg1"/>
                </a:solidFill>
                <a:latin typeface="Arial" panose="020B0604020202020204" pitchFamily="34" charset="0"/>
                <a:cs typeface="Arial" panose="020B0604020202020204" pitchFamily="34" charset="0"/>
              </a:rPr>
              <a:t>Barndominiums</a:t>
            </a:r>
            <a:r>
              <a:rPr lang="en-US" sz="1200" dirty="0">
                <a:solidFill>
                  <a:schemeClr val="bg1"/>
                </a:solidFill>
                <a:latin typeface="Arial" panose="020B0604020202020204" pitchFamily="34" charset="0"/>
                <a:cs typeface="Arial" panose="020B0604020202020204" pitchFamily="34" charset="0"/>
              </a:rPr>
              <a:t>, etc.)</a:t>
            </a:r>
          </a:p>
          <a:p>
            <a:endParaRPr lang="en-US" sz="1200" b="1" dirty="0">
              <a:solidFill>
                <a:schemeClr val="bg1"/>
              </a:solidFill>
              <a:latin typeface="Arial" panose="020B0604020202020204" pitchFamily="34" charset="0"/>
              <a:cs typeface="Arial" panose="020B0604020202020204" pitchFamily="34" charset="0"/>
            </a:endParaRPr>
          </a:p>
          <a:p>
            <a:r>
              <a:rPr lang="en-US" sz="1200" b="1" dirty="0">
                <a:solidFill>
                  <a:schemeClr val="bg1"/>
                </a:solidFill>
                <a:latin typeface="Arial" panose="020B0604020202020204" pitchFamily="34" charset="0"/>
                <a:cs typeface="Arial" panose="020B0604020202020204" pitchFamily="34" charset="0"/>
              </a:rPr>
              <a:t>Ineligible Properties</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Manufactured or Mobile homes</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Cooperative units</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Commercial properties</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Working farms</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Investment or 2</a:t>
            </a:r>
            <a:r>
              <a:rPr lang="en-US" sz="1200" baseline="30000" dirty="0">
                <a:solidFill>
                  <a:schemeClr val="bg1"/>
                </a:solidFill>
                <a:latin typeface="Arial" panose="020B0604020202020204" pitchFamily="34" charset="0"/>
                <a:cs typeface="Arial" panose="020B0604020202020204" pitchFamily="34" charset="0"/>
              </a:rPr>
              <a:t>nd</a:t>
            </a:r>
            <a:r>
              <a:rPr lang="en-US" sz="1200" dirty="0">
                <a:solidFill>
                  <a:schemeClr val="bg1"/>
                </a:solidFill>
                <a:latin typeface="Arial" panose="020B0604020202020204" pitchFamily="34" charset="0"/>
                <a:cs typeface="Arial" panose="020B0604020202020204" pitchFamily="34" charset="0"/>
              </a:rPr>
              <a:t> homes</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Condos not on approved list</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Properties on Native American Land</a:t>
            </a:r>
          </a:p>
        </p:txBody>
      </p:sp>
    </p:spTree>
    <p:extLst>
      <p:ext uri="{BB962C8B-B14F-4D97-AF65-F5344CB8AC3E}">
        <p14:creationId xmlns:p14="http://schemas.microsoft.com/office/powerpoint/2010/main" val="121956160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D6E0F-4538-5FF1-F649-42F9DB194D8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0CDC5E0-38E0-CE57-68D9-AB3530D1D481}"/>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BD90EF8B-D19E-FDA6-0723-7D8805B18215}"/>
              </a:ext>
            </a:extLst>
          </p:cNvPr>
          <p:cNvSpPr txBox="1">
            <a:spLocks/>
          </p:cNvSpPr>
          <p:nvPr/>
        </p:nvSpPr>
        <p:spPr>
          <a:xfrm>
            <a:off x="486450" y="0"/>
            <a:ext cx="8397667"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Appraisal Forms</a:t>
            </a:r>
          </a:p>
          <a:p>
            <a:pPr marL="285750" indent="-285750" algn="l">
              <a:lnSpc>
                <a:spcPct val="100000"/>
              </a:lnSpc>
              <a:spcBef>
                <a:spcPts val="20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All reverse mortgages require a full FHA appraisal.</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Uniform Resident Appraisal Report - for all 1-unit single family dwellings, including a PUD (Fannie Mae Form 1004)</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Manufactured Home Appraisal Report - for all manufactured homes (Fannie Mae Form 1004C)</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Individual Condominium Unit Appraisal Report - for all individual condominium units and site condos (Fannie Mae Form 1073)</a:t>
            </a:r>
          </a:p>
          <a:p>
            <a:pPr marL="285750" indent="-285750" algn="l">
              <a:lnSpc>
                <a:spcPct val="100000"/>
              </a:lnSpc>
              <a:spcBef>
                <a:spcPts val="500"/>
              </a:spcBef>
              <a:buFont typeface="Arial" panose="020B0604020202020204" pitchFamily="34" charset="0"/>
              <a:buChar char="•"/>
            </a:pPr>
            <a:r>
              <a:rPr lang="en-US" dirty="0">
                <a:solidFill>
                  <a:srgbClr val="343433"/>
                </a:solidFill>
                <a:latin typeface="Arial" panose="020B0604020202020204" pitchFamily="34" charset="0"/>
                <a:cs typeface="Arial" panose="020B0604020202020204" pitchFamily="34" charset="0"/>
              </a:rPr>
              <a:t>Small Residential Income Property Appraisal Report - for all 2-4-unit dwellings (Fannie Mae Form 1025)</a:t>
            </a:r>
          </a:p>
        </p:txBody>
      </p:sp>
    </p:spTree>
    <p:extLst>
      <p:ext uri="{BB962C8B-B14F-4D97-AF65-F5344CB8AC3E}">
        <p14:creationId xmlns:p14="http://schemas.microsoft.com/office/powerpoint/2010/main" val="1982686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105F1CE-A5AA-898A-8B02-DF6A91E9CA54}"/>
              </a:ext>
            </a:extLst>
          </p:cNvPr>
          <p:cNvGrpSpPr/>
          <p:nvPr/>
        </p:nvGrpSpPr>
        <p:grpSpPr>
          <a:xfrm>
            <a:off x="0" y="1"/>
            <a:ext cx="3322096" cy="5143500"/>
            <a:chOff x="0" y="1"/>
            <a:chExt cx="3322096" cy="5143500"/>
          </a:xfrm>
        </p:grpSpPr>
        <p:sp>
          <p:nvSpPr>
            <p:cNvPr id="5" name="Rectangle 4">
              <a:extLst>
                <a:ext uri="{FF2B5EF4-FFF2-40B4-BE49-F238E27FC236}">
                  <a16:creationId xmlns:a16="http://schemas.microsoft.com/office/drawing/2014/main" id="{BE4E9039-C799-2115-4570-A3C05F8E0585}"/>
                </a:ext>
              </a:extLst>
            </p:cNvPr>
            <p:cNvSpPr/>
            <p:nvPr/>
          </p:nvSpPr>
          <p:spPr>
            <a:xfrm>
              <a:off x="0" y="1"/>
              <a:ext cx="3303037" cy="5143500"/>
            </a:xfrm>
            <a:prstGeom prst="rect">
              <a:avLst/>
            </a:prstGeom>
            <a:solidFill>
              <a:srgbClr val="1A5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010443C-A5A1-44D8-CC7F-B51CD45D078C}"/>
                </a:ext>
              </a:extLst>
            </p:cNvPr>
            <p:cNvPicPr>
              <a:picLocks noChangeAspect="1"/>
            </p:cNvPicPr>
            <p:nvPr/>
          </p:nvPicPr>
          <p:blipFill rotWithShape="1">
            <a:blip r:embed="rId3"/>
            <a:srcRect l="45210" t="16897" r="22217" b="59963"/>
            <a:stretch/>
          </p:blipFill>
          <p:spPr>
            <a:xfrm rot="16200000">
              <a:off x="521747" y="2343151"/>
              <a:ext cx="5143499" cy="457199"/>
            </a:xfrm>
            <a:prstGeom prst="rect">
              <a:avLst/>
            </a:prstGeom>
          </p:spPr>
        </p:pic>
      </p:grpSp>
      <p:sp>
        <p:nvSpPr>
          <p:cNvPr id="11" name="Content Placeholder 1">
            <a:extLst>
              <a:ext uri="{FF2B5EF4-FFF2-40B4-BE49-F238E27FC236}">
                <a16:creationId xmlns:a16="http://schemas.microsoft.com/office/drawing/2014/main" id="{54BC18FF-8366-CC42-9933-992C455776B4}"/>
              </a:ext>
            </a:extLst>
          </p:cNvPr>
          <p:cNvSpPr txBox="1">
            <a:spLocks/>
          </p:cNvSpPr>
          <p:nvPr/>
        </p:nvSpPr>
        <p:spPr>
          <a:xfrm>
            <a:off x="3582338" y="0"/>
            <a:ext cx="5067886"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1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Debunking the Myths</a:t>
            </a:r>
          </a:p>
          <a:p>
            <a:pPr marL="285750" indent="-285750">
              <a:lnSpc>
                <a:spcPct val="110000"/>
              </a:lnSpc>
              <a:spcBef>
                <a:spcPts val="20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The bank gets your home</a:t>
            </a:r>
          </a:p>
          <a:p>
            <a:pPr marL="285750" indent="-285750">
              <a:lnSpc>
                <a:spcPct val="110000"/>
              </a:lnSpc>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It is a last resort option</a:t>
            </a:r>
          </a:p>
          <a:p>
            <a:pPr marL="285750" indent="-285750">
              <a:lnSpc>
                <a:spcPct val="110000"/>
              </a:lnSpc>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Heirs get stuck with a bill</a:t>
            </a:r>
          </a:p>
          <a:p>
            <a:pPr marL="285750" indent="-285750">
              <a:lnSpc>
                <a:spcPct val="110000"/>
              </a:lnSpc>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I might outlive a reverse mortgage</a:t>
            </a:r>
          </a:p>
          <a:p>
            <a:pPr marL="285750" indent="-285750">
              <a:lnSpc>
                <a:spcPct val="110000"/>
              </a:lnSpc>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Reverse mortgages are expensive</a:t>
            </a:r>
          </a:p>
        </p:txBody>
      </p:sp>
      <p:pic>
        <p:nvPicPr>
          <p:cNvPr id="16" name="Picture 15">
            <a:extLst>
              <a:ext uri="{FF2B5EF4-FFF2-40B4-BE49-F238E27FC236}">
                <a16:creationId xmlns:a16="http://schemas.microsoft.com/office/drawing/2014/main" id="{38E69B83-993E-A321-4F8D-A1C527930105}"/>
              </a:ext>
            </a:extLst>
          </p:cNvPr>
          <p:cNvPicPr>
            <a:picLocks noChangeAspect="1"/>
          </p:cNvPicPr>
          <p:nvPr/>
        </p:nvPicPr>
        <p:blipFill>
          <a:blip r:embed="rId4"/>
          <a:stretch>
            <a:fillRect/>
          </a:stretch>
        </p:blipFill>
        <p:spPr>
          <a:xfrm>
            <a:off x="662258" y="1697147"/>
            <a:ext cx="1749206" cy="1749206"/>
          </a:xfrm>
          <a:prstGeom prst="rect">
            <a:avLst/>
          </a:prstGeom>
        </p:spPr>
      </p:pic>
    </p:spTree>
    <p:extLst>
      <p:ext uri="{BB962C8B-B14F-4D97-AF65-F5344CB8AC3E}">
        <p14:creationId xmlns:p14="http://schemas.microsoft.com/office/powerpoint/2010/main" val="145324315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AC722-8AB0-540D-19E2-FEBF74DF71D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C845148-86C8-638B-12E8-2567B31CADBE}"/>
              </a:ext>
            </a:extLst>
          </p:cNvPr>
          <p:cNvSpPr/>
          <p:nvPr/>
        </p:nvSpPr>
        <p:spPr>
          <a:xfrm>
            <a:off x="0" y="1"/>
            <a:ext cx="3362841"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AD05E6CD-50EC-FAB4-184B-13F66717FD3B}"/>
              </a:ext>
            </a:extLst>
          </p:cNvPr>
          <p:cNvPicPr>
            <a:picLocks noChangeAspect="1"/>
          </p:cNvPicPr>
          <p:nvPr/>
        </p:nvPicPr>
        <p:blipFill rotWithShape="1">
          <a:blip r:embed="rId3"/>
          <a:srcRect l="45210" t="16897" r="22217" b="59963"/>
          <a:stretch/>
        </p:blipFill>
        <p:spPr>
          <a:xfrm rot="16200000">
            <a:off x="582811" y="2343151"/>
            <a:ext cx="5143499" cy="457199"/>
          </a:xfrm>
          <a:prstGeom prst="rect">
            <a:avLst/>
          </a:prstGeom>
          <a:ln>
            <a:noFill/>
          </a:ln>
        </p:spPr>
      </p:pic>
      <p:sp>
        <p:nvSpPr>
          <p:cNvPr id="2" name="Content Placeholder 1">
            <a:extLst>
              <a:ext uri="{FF2B5EF4-FFF2-40B4-BE49-F238E27FC236}">
                <a16:creationId xmlns:a16="http://schemas.microsoft.com/office/drawing/2014/main" id="{743A0FEE-E404-293C-CAEF-C9CD307909D7}"/>
              </a:ext>
            </a:extLst>
          </p:cNvPr>
          <p:cNvSpPr txBox="1">
            <a:spLocks/>
          </p:cNvSpPr>
          <p:nvPr/>
        </p:nvSpPr>
        <p:spPr>
          <a:xfrm>
            <a:off x="447317" y="0"/>
            <a:ext cx="2658489"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Appraisals – AMCs </a:t>
            </a:r>
            <a:endParaRPr lang="en-US" sz="3200" dirty="0">
              <a:solidFill>
                <a:srgbClr val="343433"/>
              </a:solidFill>
              <a:latin typeface="Arial" panose="020B0604020202020204" pitchFamily="34" charset="0"/>
              <a:cs typeface="Arial" panose="020B0604020202020204" pitchFamily="34" charset="0"/>
            </a:endParaRPr>
          </a:p>
        </p:txBody>
      </p:sp>
      <p:sp>
        <p:nvSpPr>
          <p:cNvPr id="10" name="Content Placeholder 1">
            <a:extLst>
              <a:ext uri="{FF2B5EF4-FFF2-40B4-BE49-F238E27FC236}">
                <a16:creationId xmlns:a16="http://schemas.microsoft.com/office/drawing/2014/main" id="{8D4CB581-AE98-DC78-CB84-2C06F8EE3E2C}"/>
              </a:ext>
            </a:extLst>
          </p:cNvPr>
          <p:cNvSpPr txBox="1">
            <a:spLocks/>
          </p:cNvSpPr>
          <p:nvPr/>
        </p:nvSpPr>
        <p:spPr>
          <a:xfrm>
            <a:off x="3810159" y="-1"/>
            <a:ext cx="4785202"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Appraisal fees or appraisal deposits are often paid outside of closing.</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An approved AMC (Appraisal Management Company) should always be used.</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Make sure to quote an accurate appraisal fee on your GFE.</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HECMs: Appraisals should only be ordered AFTER a case # has been assigned and the Case # must be included on all pages.</a:t>
            </a:r>
          </a:p>
        </p:txBody>
      </p:sp>
    </p:spTree>
    <p:extLst>
      <p:ext uri="{BB962C8B-B14F-4D97-AF65-F5344CB8AC3E}">
        <p14:creationId xmlns:p14="http://schemas.microsoft.com/office/powerpoint/2010/main" val="19637547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80AE7-6519-DC16-C19E-8C4DD3B5AE54}"/>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B9A4A429-202C-D2E3-44A2-3F8B9001916D}"/>
              </a:ext>
            </a:extLst>
          </p:cNvPr>
          <p:cNvGrpSpPr/>
          <p:nvPr/>
        </p:nvGrpSpPr>
        <p:grpSpPr>
          <a:xfrm>
            <a:off x="0" y="1"/>
            <a:ext cx="3383160" cy="5143500"/>
            <a:chOff x="0" y="1"/>
            <a:chExt cx="3383160" cy="5143500"/>
          </a:xfrm>
        </p:grpSpPr>
        <p:sp>
          <p:nvSpPr>
            <p:cNvPr id="5" name="Rectangle 4">
              <a:extLst>
                <a:ext uri="{FF2B5EF4-FFF2-40B4-BE49-F238E27FC236}">
                  <a16:creationId xmlns:a16="http://schemas.microsoft.com/office/drawing/2014/main" id="{7689EA2E-DF1D-9AAA-441F-6EE012EE297B}"/>
                </a:ext>
              </a:extLst>
            </p:cNvPr>
            <p:cNvSpPr/>
            <p:nvPr/>
          </p:nvSpPr>
          <p:spPr>
            <a:xfrm>
              <a:off x="0" y="1"/>
              <a:ext cx="3362841"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FC0CC4B-5C66-5FAE-4ACE-585CAE174AFA}"/>
                </a:ext>
              </a:extLst>
            </p:cNvPr>
            <p:cNvPicPr>
              <a:picLocks noChangeAspect="1"/>
            </p:cNvPicPr>
            <p:nvPr/>
          </p:nvPicPr>
          <p:blipFill rotWithShape="1">
            <a:blip r:embed="rId3"/>
            <a:srcRect l="45210" t="16897" r="22217" b="59963"/>
            <a:stretch/>
          </p:blipFill>
          <p:spPr>
            <a:xfrm rot="16200000">
              <a:off x="582811" y="2343151"/>
              <a:ext cx="5143499" cy="457199"/>
            </a:xfrm>
            <a:prstGeom prst="rect">
              <a:avLst/>
            </a:prstGeom>
            <a:ln>
              <a:noFill/>
            </a:ln>
          </p:spPr>
        </p:pic>
      </p:grpSp>
      <p:sp>
        <p:nvSpPr>
          <p:cNvPr id="2" name="Content Placeholder 1">
            <a:extLst>
              <a:ext uri="{FF2B5EF4-FFF2-40B4-BE49-F238E27FC236}">
                <a16:creationId xmlns:a16="http://schemas.microsoft.com/office/drawing/2014/main" id="{10136C49-6658-7978-020F-2F12AD294978}"/>
              </a:ext>
            </a:extLst>
          </p:cNvPr>
          <p:cNvSpPr txBox="1">
            <a:spLocks/>
          </p:cNvSpPr>
          <p:nvPr/>
        </p:nvSpPr>
        <p:spPr>
          <a:xfrm>
            <a:off x="447317" y="0"/>
            <a:ext cx="2658489"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Appraisal Expiration </a:t>
            </a:r>
            <a:endParaRPr lang="en-US" sz="3200" dirty="0">
              <a:solidFill>
                <a:srgbClr val="343433"/>
              </a:solidFill>
              <a:latin typeface="Arial" panose="020B0604020202020204" pitchFamily="34" charset="0"/>
              <a:cs typeface="Arial" panose="020B0604020202020204" pitchFamily="34" charset="0"/>
            </a:endParaRPr>
          </a:p>
        </p:txBody>
      </p:sp>
      <p:sp>
        <p:nvSpPr>
          <p:cNvPr id="10" name="Content Placeholder 1">
            <a:extLst>
              <a:ext uri="{FF2B5EF4-FFF2-40B4-BE49-F238E27FC236}">
                <a16:creationId xmlns:a16="http://schemas.microsoft.com/office/drawing/2014/main" id="{A36D4E65-E0AB-C90E-3654-D93CA5340A00}"/>
              </a:ext>
            </a:extLst>
          </p:cNvPr>
          <p:cNvSpPr txBox="1">
            <a:spLocks/>
          </p:cNvSpPr>
          <p:nvPr/>
        </p:nvSpPr>
        <p:spPr>
          <a:xfrm>
            <a:off x="3690465" y="-1"/>
            <a:ext cx="5077338" cy="237871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Appraisals expire 180 days from the effective date of the appraisal report, and the appraisal report must be valid through the disbursement date.</a:t>
            </a:r>
          </a:p>
          <a:p>
            <a:pPr marL="285750" indent="-285750">
              <a:spcBef>
                <a:spcPts val="500"/>
              </a:spcBef>
              <a:buFont typeface="Arial" panose="020B0604020202020204" pitchFamily="34" charset="0"/>
              <a:buChar char="•"/>
            </a:pPr>
            <a:r>
              <a:rPr lang="en-US" sz="1800" dirty="0">
                <a:solidFill>
                  <a:srgbClr val="343433"/>
                </a:solidFill>
                <a:latin typeface="Arial" panose="020B0604020202020204" pitchFamily="34" charset="0"/>
                <a:cs typeface="Arial" panose="020B0604020202020204" pitchFamily="34" charset="0"/>
              </a:rPr>
              <a:t>A recertification extends an expiring appraisal for 1 year (30 days for Secure Equity).</a:t>
            </a:r>
          </a:p>
        </p:txBody>
      </p:sp>
      <p:pic>
        <p:nvPicPr>
          <p:cNvPr id="4" name="Picture 3">
            <a:extLst>
              <a:ext uri="{FF2B5EF4-FFF2-40B4-BE49-F238E27FC236}">
                <a16:creationId xmlns:a16="http://schemas.microsoft.com/office/drawing/2014/main" id="{CB35A734-F717-9195-CD5B-EEAC120E7B2B}"/>
              </a:ext>
            </a:extLst>
          </p:cNvPr>
          <p:cNvPicPr>
            <a:picLocks noChangeAspect="1"/>
          </p:cNvPicPr>
          <p:nvPr/>
        </p:nvPicPr>
        <p:blipFill>
          <a:blip r:embed="rId4"/>
          <a:stretch>
            <a:fillRect/>
          </a:stretch>
        </p:blipFill>
        <p:spPr>
          <a:xfrm>
            <a:off x="3810160" y="2378711"/>
            <a:ext cx="4947760" cy="1076398"/>
          </a:xfrm>
          <a:prstGeom prst="rect">
            <a:avLst/>
          </a:prstGeom>
        </p:spPr>
      </p:pic>
      <p:sp>
        <p:nvSpPr>
          <p:cNvPr id="6" name="Content Placeholder 1">
            <a:extLst>
              <a:ext uri="{FF2B5EF4-FFF2-40B4-BE49-F238E27FC236}">
                <a16:creationId xmlns:a16="http://schemas.microsoft.com/office/drawing/2014/main" id="{067624EE-1B03-D708-9A14-2F42E62CD9C8}"/>
              </a:ext>
            </a:extLst>
          </p:cNvPr>
          <p:cNvSpPr txBox="1">
            <a:spLocks/>
          </p:cNvSpPr>
          <p:nvPr/>
        </p:nvSpPr>
        <p:spPr>
          <a:xfrm>
            <a:off x="3750354" y="3605667"/>
            <a:ext cx="5007565" cy="854573"/>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200" dirty="0">
                <a:solidFill>
                  <a:srgbClr val="343433"/>
                </a:solidFill>
                <a:latin typeface="Arial Narrow" panose="020B0604020202020204" pitchFamily="34" charset="0"/>
                <a:cs typeface="Arial Narrow" panose="020B0604020202020204" pitchFamily="34" charset="0"/>
              </a:rPr>
              <a:t>**Note: Recertification is not permitted for properties located in a declining market and may not be used to increase value or add comparable sales after the effective date of the appraisal. </a:t>
            </a:r>
          </a:p>
        </p:txBody>
      </p:sp>
    </p:spTree>
    <p:extLst>
      <p:ext uri="{BB962C8B-B14F-4D97-AF65-F5344CB8AC3E}">
        <p14:creationId xmlns:p14="http://schemas.microsoft.com/office/powerpoint/2010/main" val="382540197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E3C5B-355F-BE0F-6581-9893B6D2DF7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2E51C8D-6CFD-3484-2F65-D49112319255}"/>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76B4E58D-E385-522D-DF07-091490301210}"/>
              </a:ext>
            </a:extLst>
          </p:cNvPr>
          <p:cNvSpPr txBox="1">
            <a:spLocks/>
          </p:cNvSpPr>
          <p:nvPr/>
        </p:nvSpPr>
        <p:spPr>
          <a:xfrm>
            <a:off x="486450" y="1"/>
            <a:ext cx="8397667" cy="965198"/>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What To Watch For…</a:t>
            </a:r>
            <a:endParaRPr lang="en-US" dirty="0">
              <a:solidFill>
                <a:srgbClr val="343433"/>
              </a:solidFill>
              <a:latin typeface="Arial" panose="020B0604020202020204" pitchFamily="34" charset="0"/>
              <a:cs typeface="Arial" panose="020B0604020202020204" pitchFamily="34" charset="0"/>
            </a:endParaRPr>
          </a:p>
        </p:txBody>
      </p:sp>
      <p:graphicFrame>
        <p:nvGraphicFramePr>
          <p:cNvPr id="3" name="Content Placeholder 2">
            <a:extLst>
              <a:ext uri="{FF2B5EF4-FFF2-40B4-BE49-F238E27FC236}">
                <a16:creationId xmlns:a16="http://schemas.microsoft.com/office/drawing/2014/main" id="{77ED0307-A459-05E7-247B-95BE8DE3A40C}"/>
              </a:ext>
            </a:extLst>
          </p:cNvPr>
          <p:cNvGraphicFramePr>
            <a:graphicFrameLocks/>
          </p:cNvGraphicFramePr>
          <p:nvPr>
            <p:extLst>
              <p:ext uri="{D42A27DB-BD31-4B8C-83A1-F6EECF244321}">
                <p14:modId xmlns:p14="http://schemas.microsoft.com/office/powerpoint/2010/main" val="2714178281"/>
              </p:ext>
            </p:extLst>
          </p:nvPr>
        </p:nvGraphicFramePr>
        <p:xfrm>
          <a:off x="418148" y="965199"/>
          <a:ext cx="8447086" cy="34195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817300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9370A-9C02-61A3-7C09-2B96A806140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EC487E8-A589-AB60-C94E-E51A1BF85A7B}"/>
              </a:ext>
            </a:extLst>
          </p:cNvPr>
          <p:cNvSpPr/>
          <p:nvPr/>
        </p:nvSpPr>
        <p:spPr>
          <a:xfrm>
            <a:off x="6898888" y="4401015"/>
            <a:ext cx="1991112" cy="66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536F623-26D6-603F-0ADA-89633A351AA7}"/>
              </a:ext>
            </a:extLst>
          </p:cNvPr>
          <p:cNvSpPr/>
          <p:nvPr/>
        </p:nvSpPr>
        <p:spPr>
          <a:xfrm>
            <a:off x="0" y="1"/>
            <a:ext cx="3362841" cy="5143500"/>
          </a:xfrm>
          <a:prstGeom prst="rect">
            <a:avLst/>
          </a:prstGeom>
          <a:solidFill>
            <a:srgbClr val="F2F2F1"/>
          </a:solidFill>
          <a:ln>
            <a:noFill/>
          </a:ln>
          <a:effectLst>
            <a:outerShdw blurRad="50800" dist="50800" dir="5400000" algn="ctr" rotWithShape="0">
              <a:srgbClr val="DEDFDE"/>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E94B3D48-BDA3-230E-1548-6A6A1EFB37F5}"/>
              </a:ext>
            </a:extLst>
          </p:cNvPr>
          <p:cNvPicPr>
            <a:picLocks noChangeAspect="1"/>
          </p:cNvPicPr>
          <p:nvPr/>
        </p:nvPicPr>
        <p:blipFill rotWithShape="1">
          <a:blip r:embed="rId3"/>
          <a:srcRect l="45210" t="16897" r="22217" b="59963"/>
          <a:stretch/>
        </p:blipFill>
        <p:spPr>
          <a:xfrm rot="16200000">
            <a:off x="582811" y="2343151"/>
            <a:ext cx="5143499" cy="457199"/>
          </a:xfrm>
          <a:prstGeom prst="rect">
            <a:avLst/>
          </a:prstGeom>
          <a:ln>
            <a:noFill/>
          </a:ln>
        </p:spPr>
      </p:pic>
      <p:sp>
        <p:nvSpPr>
          <p:cNvPr id="2" name="Content Placeholder 1">
            <a:extLst>
              <a:ext uri="{FF2B5EF4-FFF2-40B4-BE49-F238E27FC236}">
                <a16:creationId xmlns:a16="http://schemas.microsoft.com/office/drawing/2014/main" id="{383558BE-1B4A-C3DB-0386-D39E00EA7E8D}"/>
              </a:ext>
            </a:extLst>
          </p:cNvPr>
          <p:cNvSpPr txBox="1">
            <a:spLocks/>
          </p:cNvSpPr>
          <p:nvPr/>
        </p:nvSpPr>
        <p:spPr>
          <a:xfrm>
            <a:off x="447318" y="0"/>
            <a:ext cx="2713668" cy="5143500"/>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3200" b="1" dirty="0">
                <a:solidFill>
                  <a:srgbClr val="0E5993"/>
                </a:solidFill>
                <a:latin typeface="Arial Black" panose="020B0604020202020204" pitchFamily="34" charset="0"/>
                <a:cs typeface="Arial Black" panose="020B0604020202020204" pitchFamily="34" charset="0"/>
              </a:rPr>
              <a:t>Second Appraisals</a:t>
            </a:r>
            <a:endParaRPr lang="en-US" sz="3200" dirty="0">
              <a:solidFill>
                <a:srgbClr val="343433"/>
              </a:solidFill>
              <a:latin typeface="Arial" panose="020B0604020202020204" pitchFamily="34" charset="0"/>
              <a:cs typeface="Arial" panose="020B0604020202020204" pitchFamily="34" charset="0"/>
            </a:endParaRPr>
          </a:p>
        </p:txBody>
      </p:sp>
      <p:sp>
        <p:nvSpPr>
          <p:cNvPr id="10" name="Content Placeholder 1">
            <a:extLst>
              <a:ext uri="{FF2B5EF4-FFF2-40B4-BE49-F238E27FC236}">
                <a16:creationId xmlns:a16="http://schemas.microsoft.com/office/drawing/2014/main" id="{1C93E430-540F-7D52-F4F7-CB78262696B5}"/>
              </a:ext>
            </a:extLst>
          </p:cNvPr>
          <p:cNvSpPr txBox="1">
            <a:spLocks/>
          </p:cNvSpPr>
          <p:nvPr/>
        </p:nvSpPr>
        <p:spPr>
          <a:xfrm>
            <a:off x="3810159" y="-1"/>
            <a:ext cx="4785202" cy="5143501"/>
          </a:xfrm>
          <a:prstGeom prst="rect">
            <a:avLst/>
          </a:prstGeom>
        </p:spPr>
        <p:txBody>
          <a:bodyPr anchor="ctr">
            <a:noAutofit/>
          </a:bodyPr>
          <a:lstStyle>
            <a:lvl1pPr marL="0" indent="0" algn="l" defTabSz="684213" rtl="0" eaLnBrk="1" fontAlgn="base" hangingPunct="1">
              <a:spcBef>
                <a:spcPts val="750"/>
              </a:spcBef>
              <a:spcAft>
                <a:spcPct val="0"/>
              </a:spcAft>
              <a:buFont typeface="Arial" panose="020B0604020202020204" pitchFamily="34" charset="0"/>
              <a:buNone/>
              <a:defRPr sz="2000" kern="1200">
                <a:solidFill>
                  <a:srgbClr val="181717"/>
                </a:solidFill>
                <a:latin typeface="+mn-lt"/>
                <a:ea typeface="+mn-ea"/>
                <a:cs typeface="+mn-cs"/>
              </a:defRPr>
            </a:lvl1pPr>
            <a:lvl2pPr marL="5127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2pPr>
            <a:lvl3pPr marL="8556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3pPr>
            <a:lvl4pPr marL="11985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4pPr>
            <a:lvl5pPr marL="1541463" indent="-169863" algn="l" defTabSz="684213" rtl="0" eaLnBrk="1" fontAlgn="base" hangingPunct="1">
              <a:spcBef>
                <a:spcPts val="375"/>
              </a:spcBef>
              <a:spcAft>
                <a:spcPct val="0"/>
              </a:spcAft>
              <a:buFont typeface="Arial" panose="020B0604020202020204" pitchFamily="34" charset="0"/>
              <a:buChar char="•"/>
              <a:defRPr sz="2000" kern="1200">
                <a:solidFill>
                  <a:srgbClr val="181717"/>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500"/>
              </a:spcBef>
            </a:pPr>
            <a:r>
              <a:rPr lang="en-US" sz="1600" b="1" dirty="0">
                <a:solidFill>
                  <a:srgbClr val="343433"/>
                </a:solidFill>
                <a:latin typeface="Arial" panose="020B0604020202020204" pitchFamily="34" charset="0"/>
                <a:cs typeface="Arial" panose="020B0604020202020204" pitchFamily="34" charset="0"/>
              </a:rPr>
              <a:t>HECMs</a:t>
            </a:r>
          </a:p>
          <a:p>
            <a:pPr marL="285750" lvl="0" indent="-285750">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After the first appraisal report is logged into FHAC, a second appraisal MAY BE required.</a:t>
            </a:r>
          </a:p>
          <a:p>
            <a:pPr marL="285750" lvl="0" indent="-285750">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HUD’s Collateral Risk Assessment (CRA) guidelines randomly selects loans for a second appraisal.</a:t>
            </a:r>
          </a:p>
          <a:p>
            <a:pPr marL="285750" lvl="0" indent="-285750">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When a second appraisal is required a different appraisal company must be used (same AMC is allowed).</a:t>
            </a:r>
          </a:p>
          <a:p>
            <a:pPr marL="285750" lvl="0" indent="-285750">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The lower of the two values must be used.</a:t>
            </a:r>
          </a:p>
          <a:p>
            <a:pPr>
              <a:spcBef>
                <a:spcPts val="1500"/>
              </a:spcBef>
            </a:pPr>
            <a:r>
              <a:rPr lang="en-US" sz="1600" b="1" dirty="0" err="1">
                <a:solidFill>
                  <a:srgbClr val="343433"/>
                </a:solidFill>
                <a:latin typeface="Arial" panose="020B0604020202020204" pitchFamily="34" charset="0"/>
                <a:cs typeface="Arial" panose="020B0604020202020204" pitchFamily="34" charset="0"/>
              </a:rPr>
              <a:t>SecureEquity</a:t>
            </a:r>
            <a:r>
              <a:rPr lang="en-US" sz="1600" b="1" baseline="30000" dirty="0">
                <a:solidFill>
                  <a:srgbClr val="343433"/>
                </a:solidFill>
                <a:latin typeface="Arial" panose="020B0604020202020204" pitchFamily="34" charset="0"/>
                <a:cs typeface="Arial" panose="020B0604020202020204" pitchFamily="34" charset="0"/>
              </a:rPr>
              <a:t>®</a:t>
            </a:r>
          </a:p>
          <a:p>
            <a:pPr marL="285750" lvl="0" indent="-285750">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Second appraisals are required for properties over $2,000,000, lower value is used.</a:t>
            </a:r>
          </a:p>
          <a:p>
            <a:pPr marL="285750" lvl="0" indent="-285750">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Borrowers can waive 2nd appraisal if agrees to use PL based on the &gt;$2 million value.</a:t>
            </a:r>
          </a:p>
        </p:txBody>
      </p:sp>
    </p:spTree>
    <p:extLst>
      <p:ext uri="{BB962C8B-B14F-4D97-AF65-F5344CB8AC3E}">
        <p14:creationId xmlns:p14="http://schemas.microsoft.com/office/powerpoint/2010/main" val="209604700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EDCF5-A60B-39E2-A684-C9742DC9FA8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D74308C-346D-95F5-7EBD-9BCE9295C544}"/>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4310E0DD-6B33-8959-A7D1-E49FB4DF0EB5}"/>
              </a:ext>
            </a:extLst>
          </p:cNvPr>
          <p:cNvSpPr txBox="1">
            <a:spLocks/>
          </p:cNvSpPr>
          <p:nvPr/>
        </p:nvSpPr>
        <p:spPr>
          <a:xfrm>
            <a:off x="486450" y="0"/>
            <a:ext cx="8397667"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Repairs</a:t>
            </a:r>
            <a:endParaRPr lang="en-US" sz="2400" b="1" dirty="0">
              <a:solidFill>
                <a:srgbClr val="0E5993"/>
              </a:solidFill>
              <a:latin typeface="Arial Black" panose="020B0604020202020204" pitchFamily="34" charset="0"/>
              <a:cs typeface="Arial Black" panose="020B0604020202020204" pitchFamily="34" charset="0"/>
            </a:endParaRPr>
          </a:p>
          <a:p>
            <a:pPr marL="285750" indent="-285750" algn="l">
              <a:lnSpc>
                <a:spcPct val="110000"/>
              </a:lnSpc>
              <a:spcBef>
                <a:spcPts val="20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Property deficiencies are identified by an appraiser, inspector, or termite company. </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The underwriter decides which of these problems must be repaired.</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Repairs determined to present immediate health and safety risks to the occupant(s), or the structural integrity of the home will be required to be completed prior to closing. </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Repairs determined to be more cosmetic in nature will be allowed to be completed after closing and as a repair set-aside will be collected. </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Appraiser cost-to-cure is typically acceptable for simple/cosmetic repairs. </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More extensive repairs or repairs that require a bid from a professional in a specific field will require a licensed contractor bid.</a:t>
            </a:r>
          </a:p>
          <a:p>
            <a:pPr marL="285750" indent="-285750" algn="l">
              <a:lnSpc>
                <a:spcPct val="11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The repair set-aside amount will be calculated at 1.5% of the amount shown on the bid.</a:t>
            </a:r>
          </a:p>
          <a:p>
            <a:pPr algn="l">
              <a:lnSpc>
                <a:spcPct val="110000"/>
              </a:lnSpc>
              <a:spcBef>
                <a:spcPts val="2000"/>
              </a:spcBef>
            </a:pPr>
            <a:r>
              <a:rPr lang="en-US" sz="1200" dirty="0">
                <a:solidFill>
                  <a:srgbClr val="343433"/>
                </a:solidFill>
                <a:latin typeface="Arial Narrow" panose="020B0604020202020204" pitchFamily="34" charset="0"/>
                <a:cs typeface="Arial Narrow" panose="020B0604020202020204" pitchFamily="34" charset="0"/>
              </a:rPr>
              <a:t>Note: Contractor bids must show license number, company name and be signed.</a:t>
            </a:r>
          </a:p>
        </p:txBody>
      </p:sp>
    </p:spTree>
    <p:extLst>
      <p:ext uri="{BB962C8B-B14F-4D97-AF65-F5344CB8AC3E}">
        <p14:creationId xmlns:p14="http://schemas.microsoft.com/office/powerpoint/2010/main" val="142569931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64503-A031-0A63-CA50-F9B8CA2C300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E5494F5-A15B-B9C3-D49C-2CA39CF4F294}"/>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63A798C7-6CAA-128B-D4FC-5987FC70A474}"/>
              </a:ext>
            </a:extLst>
          </p:cNvPr>
          <p:cNvSpPr txBox="1">
            <a:spLocks/>
          </p:cNvSpPr>
          <p:nvPr/>
        </p:nvSpPr>
        <p:spPr>
          <a:xfrm>
            <a:off x="506771" y="680720"/>
            <a:ext cx="4085550" cy="4432299"/>
          </a:xfrm>
          <a:prstGeom prst="rect">
            <a:avLst/>
          </a:prstGeom>
        </p:spPr>
        <p:txBody>
          <a:bodyPr vert="horz" lIns="91440" tIns="45720" rIns="91440" bIns="45720" rtlCol="0" anchor="t">
            <a:normAutofit fontScale="92500" lnSpcReduction="2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20000"/>
              </a:lnSpc>
              <a:spcBef>
                <a:spcPts val="500"/>
              </a:spcBef>
            </a:pPr>
            <a:r>
              <a:rPr lang="en-US" sz="1600" b="1" dirty="0">
                <a:solidFill>
                  <a:srgbClr val="0E5993"/>
                </a:solidFill>
                <a:latin typeface="Arial" panose="020B0604020202020204" pitchFamily="34" charset="0"/>
                <a:cs typeface="Arial" panose="020B0604020202020204" pitchFamily="34" charset="0"/>
              </a:rPr>
              <a:t>Examples of repairs required prior to closing include but are not limited to:</a:t>
            </a:r>
          </a:p>
          <a:p>
            <a:pPr marL="285750" indent="-285750" algn="l">
              <a:lnSpc>
                <a:spcPct val="120000"/>
              </a:lnSpc>
              <a:spcBef>
                <a:spcPts val="2000"/>
              </a:spcBef>
              <a:buFont typeface="Arial" panose="020B0604020202020204" pitchFamily="34" charset="0"/>
              <a:buChar char="•"/>
            </a:pPr>
            <a:r>
              <a:rPr lang="en-US" sz="1600" dirty="0">
                <a:latin typeface="Arial" panose="020B0604020202020204" pitchFamily="34" charset="0"/>
                <a:cs typeface="Arial" panose="020B0604020202020204" pitchFamily="34" charset="0"/>
              </a:rPr>
              <a:t>Inadequate exits from bedrooms to the exterior of the house.</a:t>
            </a:r>
          </a:p>
          <a:p>
            <a:pPr marL="285750" indent="-285750" algn="l">
              <a:lnSpc>
                <a:spcPct val="120000"/>
              </a:lnSpc>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Actively leaking roofs or worn-out roofs that could cause a safety issue.</a:t>
            </a:r>
          </a:p>
          <a:p>
            <a:pPr marL="285750" indent="-285750" algn="l">
              <a:lnSpc>
                <a:spcPct val="120000"/>
              </a:lnSpc>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Evidence of structural problems, such as foundation damage caused by excessive settlement.</a:t>
            </a:r>
          </a:p>
          <a:p>
            <a:pPr marL="285750" indent="-285750" algn="l">
              <a:lnSpc>
                <a:spcPct val="120000"/>
              </a:lnSpc>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Defective paint surfaces on exterior/interior of homes, pre-1978 where children reside in the property.</a:t>
            </a:r>
          </a:p>
          <a:p>
            <a:pPr marL="285750" indent="-285750" algn="l">
              <a:lnSpc>
                <a:spcPct val="120000"/>
              </a:lnSpc>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Defective exterior paint surfaces on any home, regardless of the age of the home, where the finish is otherwise unprotected (exposed wood).</a:t>
            </a:r>
          </a:p>
        </p:txBody>
      </p:sp>
      <p:sp>
        <p:nvSpPr>
          <p:cNvPr id="3" name="Content Placeholder 5">
            <a:extLst>
              <a:ext uri="{FF2B5EF4-FFF2-40B4-BE49-F238E27FC236}">
                <a16:creationId xmlns:a16="http://schemas.microsoft.com/office/drawing/2014/main" id="{3B120BD1-3ECE-A364-3863-CB07F8315BD2}"/>
              </a:ext>
            </a:extLst>
          </p:cNvPr>
          <p:cNvSpPr txBox="1">
            <a:spLocks/>
          </p:cNvSpPr>
          <p:nvPr/>
        </p:nvSpPr>
        <p:spPr>
          <a:xfrm>
            <a:off x="4702851" y="680720"/>
            <a:ext cx="4085550" cy="4411979"/>
          </a:xfrm>
          <a:prstGeom prst="rect">
            <a:avLst/>
          </a:prstGeom>
        </p:spPr>
        <p:txBody>
          <a:bodyPr vert="horz" lIns="91440" tIns="45720" rIns="91440" bIns="45720" rtlCol="0" anchor="t">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Broken or inoperable windows.</a:t>
            </a:r>
          </a:p>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Missing Handrails/Railings (interior or exterior) – causing a safety hazard.</a:t>
            </a:r>
          </a:p>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Missing fire rated door between garage and home.</a:t>
            </a:r>
          </a:p>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Earth to wood contact.</a:t>
            </a:r>
          </a:p>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Infestations of any kind.</a:t>
            </a:r>
          </a:p>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Well and septic not meeting distance requirements.</a:t>
            </a:r>
          </a:p>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Exposed/damaged wiring.</a:t>
            </a:r>
          </a:p>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Any problem noted in the appraisal as a “health or safety” issue.</a:t>
            </a:r>
          </a:p>
        </p:txBody>
      </p:sp>
      <p:sp>
        <p:nvSpPr>
          <p:cNvPr id="4" name="Content Placeholder 5">
            <a:extLst>
              <a:ext uri="{FF2B5EF4-FFF2-40B4-BE49-F238E27FC236}">
                <a16:creationId xmlns:a16="http://schemas.microsoft.com/office/drawing/2014/main" id="{4579468F-7705-7A18-C5E6-7013216638B2}"/>
              </a:ext>
            </a:extLst>
          </p:cNvPr>
          <p:cNvSpPr txBox="1">
            <a:spLocks/>
          </p:cNvSpPr>
          <p:nvPr/>
        </p:nvSpPr>
        <p:spPr>
          <a:xfrm>
            <a:off x="247208" y="1"/>
            <a:ext cx="8896792" cy="8128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Repairs Prior To Closing</a:t>
            </a:r>
            <a:endParaRPr lang="en-US" sz="1600" dirty="0">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76047DDA-1D28-B5B1-72E1-BA5E309A794D}"/>
              </a:ext>
            </a:extLst>
          </p:cNvPr>
          <p:cNvCxnSpPr>
            <a:cxnSpLocks/>
          </p:cNvCxnSpPr>
          <p:nvPr/>
        </p:nvCxnSpPr>
        <p:spPr>
          <a:xfrm>
            <a:off x="4572000" y="812801"/>
            <a:ext cx="0" cy="4084319"/>
          </a:xfrm>
          <a:prstGeom prst="line">
            <a:avLst/>
          </a:prstGeom>
          <a:ln w="3175">
            <a:solidFill>
              <a:srgbClr val="3434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67540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F9C6E-D928-144E-9AEF-6666C55ECB0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6BAB212-61E8-54AA-6317-CECD0FB2FD34}"/>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9A0F8C60-268C-FE3A-8A0B-8D36878C6C83}"/>
              </a:ext>
            </a:extLst>
          </p:cNvPr>
          <p:cNvSpPr txBox="1">
            <a:spLocks/>
          </p:cNvSpPr>
          <p:nvPr/>
        </p:nvSpPr>
        <p:spPr>
          <a:xfrm>
            <a:off x="486450" y="0"/>
            <a:ext cx="8397667" cy="514349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400" b="1" dirty="0">
                <a:solidFill>
                  <a:srgbClr val="0E5993"/>
                </a:solidFill>
                <a:latin typeface="Arial Black" panose="020B0604020202020204" pitchFamily="34" charset="0"/>
                <a:cs typeface="Arial Black" panose="020B0604020202020204" pitchFamily="34" charset="0"/>
              </a:rPr>
              <a:t>Repair Set-Asides</a:t>
            </a:r>
          </a:p>
          <a:p>
            <a:pPr marL="285750" indent="-285750" algn="l">
              <a:lnSpc>
                <a:spcPct val="100000"/>
              </a:lnSpc>
              <a:spcBef>
                <a:spcPts val="20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The minimum repair set-aside amount is $500.00. Repairs included in a set-aside that is under $500.00 must be completed prior to closing.</a:t>
            </a:r>
          </a:p>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Repairs more than 15% of MCA, repairs must be completed prior to Closing. Some repairs can be completed to get repairs below the 15% threshold. </a:t>
            </a:r>
          </a:p>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Repairs must be completed within 6 months of closing. (extensions MAY BE available but must be requested PRIOR to the expiration on the Repair Rider). Repairs not made prior to expiration (including extensions), may freeze access to LOC and/or monthly payments. </a:t>
            </a:r>
          </a:p>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Once complete and inspected, the funds are disbursed, and the lender verifies that all liens are removed. If repairs funds remain, those funds will be available in the LOC (ARMs only).</a:t>
            </a:r>
          </a:p>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There is a Repair Admin Fee of 1.5% (min/max. $50/$250) of the repair amount. </a:t>
            </a:r>
          </a:p>
          <a:p>
            <a:pPr marL="285750" indent="-285750" algn="l">
              <a:lnSpc>
                <a:spcPct val="100000"/>
              </a:lnSpc>
              <a:spcBef>
                <a:spcPts val="500"/>
              </a:spcBef>
              <a:buFont typeface="Arial" panose="020B0604020202020204" pitchFamily="34" charset="0"/>
              <a:buChar char="•"/>
            </a:pPr>
            <a:r>
              <a:rPr lang="en-US" sz="1600" dirty="0">
                <a:solidFill>
                  <a:srgbClr val="343433"/>
                </a:solidFill>
                <a:latin typeface="Arial" panose="020B0604020202020204" pitchFamily="34" charset="0"/>
                <a:cs typeface="Arial" panose="020B0604020202020204" pitchFamily="34" charset="0"/>
              </a:rPr>
              <a:t>Repair Set Asides are not allowed on purchase loans.</a:t>
            </a:r>
          </a:p>
        </p:txBody>
      </p:sp>
    </p:spTree>
    <p:extLst>
      <p:ext uri="{BB962C8B-B14F-4D97-AF65-F5344CB8AC3E}">
        <p14:creationId xmlns:p14="http://schemas.microsoft.com/office/powerpoint/2010/main" val="404597394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03530-5F22-44A2-74C7-FB5A23FBFD4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1845246-F89A-9BA1-914B-6013D9959C7A}"/>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BF5EB27B-1F8E-6C82-4E93-10F1790F57DB}"/>
              </a:ext>
            </a:extLst>
          </p:cNvPr>
          <p:cNvSpPr txBox="1">
            <a:spLocks/>
          </p:cNvSpPr>
          <p:nvPr/>
        </p:nvSpPr>
        <p:spPr>
          <a:xfrm>
            <a:off x="486450" y="0"/>
            <a:ext cx="8397667" cy="1290319"/>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2800" b="1" dirty="0">
                <a:solidFill>
                  <a:srgbClr val="0E5993"/>
                </a:solidFill>
                <a:latin typeface="Arial Black" panose="020B0604020202020204" pitchFamily="34" charset="0"/>
                <a:cs typeface="Arial Black" panose="020B0604020202020204" pitchFamily="34" charset="0"/>
              </a:rPr>
              <a:t>Accessory Dwelling Units (ADUs)</a:t>
            </a:r>
            <a:endParaRPr lang="en-US" dirty="0">
              <a:solidFill>
                <a:srgbClr val="343433"/>
              </a:solidFill>
              <a:latin typeface="Arial" panose="020B0604020202020204" pitchFamily="34" charset="0"/>
              <a:cs typeface="Arial" panose="020B0604020202020204" pitchFamily="34" charset="0"/>
            </a:endParaRPr>
          </a:p>
        </p:txBody>
      </p:sp>
      <p:graphicFrame>
        <p:nvGraphicFramePr>
          <p:cNvPr id="3" name="Content Placeholder 7">
            <a:extLst>
              <a:ext uri="{FF2B5EF4-FFF2-40B4-BE49-F238E27FC236}">
                <a16:creationId xmlns:a16="http://schemas.microsoft.com/office/drawing/2014/main" id="{DF700CBD-EB09-33DC-254B-F6944983D876}"/>
              </a:ext>
            </a:extLst>
          </p:cNvPr>
          <p:cNvGraphicFramePr>
            <a:graphicFrameLocks/>
          </p:cNvGraphicFramePr>
          <p:nvPr>
            <p:extLst>
              <p:ext uri="{D42A27DB-BD31-4B8C-83A1-F6EECF244321}">
                <p14:modId xmlns:p14="http://schemas.microsoft.com/office/powerpoint/2010/main" val="1615053311"/>
              </p:ext>
            </p:extLst>
          </p:nvPr>
        </p:nvGraphicFramePr>
        <p:xfrm>
          <a:off x="570546" y="953564"/>
          <a:ext cx="5885671" cy="34192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E1A1F294-B860-38F2-3007-F0253CE9657E}"/>
              </a:ext>
            </a:extLst>
          </p:cNvPr>
          <p:cNvSpPr txBox="1"/>
          <p:nvPr/>
        </p:nvSpPr>
        <p:spPr bwMode="auto">
          <a:xfrm>
            <a:off x="6639097" y="0"/>
            <a:ext cx="2195656" cy="5143499"/>
          </a:xfrm>
          <a:prstGeom prst="rect">
            <a:avLst/>
          </a:prstGeom>
          <a:noFill/>
          <a:ln>
            <a:noFill/>
          </a:ln>
        </p:spPr>
        <p:txBody>
          <a:bodyPr vert="horz" wrap="square" lIns="91440" tIns="45720" rIns="91440" bIns="45720" numCol="1" rtlCol="0" anchor="ctr" anchorCtr="0" compatLnSpc="1">
            <a:prstTxWarp prst="textNoShape">
              <a:avLst/>
            </a:prstTxWarp>
            <a:normAutofit/>
          </a:bodyPr>
          <a:lstStyle/>
          <a:p>
            <a:pPr defTabSz="682625" eaLnBrk="1" hangingPunct="1">
              <a:spcBef>
                <a:spcPts val="750"/>
              </a:spcBef>
            </a:pPr>
            <a:r>
              <a:rPr lang="en-US" dirty="0">
                <a:solidFill>
                  <a:srgbClr val="343433"/>
                </a:solidFill>
                <a:latin typeface="Arial" panose="020B0604020202020204" pitchFamily="34" charset="0"/>
                <a:cs typeface="Arial" panose="020B0604020202020204" pitchFamily="34" charset="0"/>
              </a:rPr>
              <a:t>A habitable living unit that includes a separate kitchen, sleeping and bathroom facilities, attached or detached from the primary unit, on a single-family lot. </a:t>
            </a:r>
          </a:p>
        </p:txBody>
      </p:sp>
    </p:spTree>
    <p:extLst>
      <p:ext uri="{BB962C8B-B14F-4D97-AF65-F5344CB8AC3E}">
        <p14:creationId xmlns:p14="http://schemas.microsoft.com/office/powerpoint/2010/main" val="302251153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4AA11-6C7B-AFBA-A738-95EBA50E958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6ECD190-F8AC-61E7-2E7A-04F41D12104B}"/>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7757EA5C-D80F-775F-FB9E-DFCA0CAC549C}"/>
              </a:ext>
            </a:extLst>
          </p:cNvPr>
          <p:cNvSpPr txBox="1">
            <a:spLocks/>
          </p:cNvSpPr>
          <p:nvPr/>
        </p:nvSpPr>
        <p:spPr>
          <a:xfrm>
            <a:off x="172720" y="1"/>
            <a:ext cx="8971280" cy="882073"/>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Lien Seasoning</a:t>
            </a:r>
            <a:endParaRPr lang="en-US" sz="3200" dirty="0">
              <a:solidFill>
                <a:srgbClr val="343433"/>
              </a:solidFill>
              <a:latin typeface="Arial" panose="020B0604020202020204" pitchFamily="34" charset="0"/>
              <a:cs typeface="Arial" panose="020B0604020202020204" pitchFamily="34" charset="0"/>
            </a:endParaRPr>
          </a:p>
        </p:txBody>
      </p:sp>
      <p:graphicFrame>
        <p:nvGraphicFramePr>
          <p:cNvPr id="3" name="Content Placeholder 7">
            <a:extLst>
              <a:ext uri="{FF2B5EF4-FFF2-40B4-BE49-F238E27FC236}">
                <a16:creationId xmlns:a16="http://schemas.microsoft.com/office/drawing/2014/main" id="{AB10A43C-F843-21BA-40C5-D136F88F788C}"/>
              </a:ext>
            </a:extLst>
          </p:cNvPr>
          <p:cNvGraphicFramePr>
            <a:graphicFrameLocks/>
          </p:cNvGraphicFramePr>
          <p:nvPr>
            <p:extLst>
              <p:ext uri="{D42A27DB-BD31-4B8C-83A1-F6EECF244321}">
                <p14:modId xmlns:p14="http://schemas.microsoft.com/office/powerpoint/2010/main" val="1416833663"/>
              </p:ext>
            </p:extLst>
          </p:nvPr>
        </p:nvGraphicFramePr>
        <p:xfrm>
          <a:off x="357188" y="882074"/>
          <a:ext cx="8266112" cy="3581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7243375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57BA9-ABB2-C1C8-EA56-C5FB4A28577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C620859-D9D4-30DF-3C9A-BBEA4AE4C6B7}"/>
              </a:ext>
            </a:extLst>
          </p:cNvPr>
          <p:cNvPicPr>
            <a:picLocks noChangeAspect="1"/>
          </p:cNvPicPr>
          <p:nvPr/>
        </p:nvPicPr>
        <p:blipFill>
          <a:blip r:embed="rId3"/>
          <a:srcRect r="74247"/>
          <a:stretch>
            <a:fillRect/>
          </a:stretch>
        </p:blipFill>
        <p:spPr>
          <a:xfrm>
            <a:off x="-148319" y="-167463"/>
            <a:ext cx="395526" cy="5447081"/>
          </a:xfrm>
          <a:prstGeom prst="rect">
            <a:avLst/>
          </a:prstGeom>
        </p:spPr>
      </p:pic>
      <p:sp>
        <p:nvSpPr>
          <p:cNvPr id="2" name="Content Placeholder 5">
            <a:extLst>
              <a:ext uri="{FF2B5EF4-FFF2-40B4-BE49-F238E27FC236}">
                <a16:creationId xmlns:a16="http://schemas.microsoft.com/office/drawing/2014/main" id="{BFC25C90-8F23-E6A4-1308-705CF9E8AAFE}"/>
              </a:ext>
            </a:extLst>
          </p:cNvPr>
          <p:cNvSpPr txBox="1">
            <a:spLocks/>
          </p:cNvSpPr>
          <p:nvPr/>
        </p:nvSpPr>
        <p:spPr>
          <a:xfrm>
            <a:off x="506771" y="680720"/>
            <a:ext cx="3934375" cy="4432299"/>
          </a:xfrm>
          <a:prstGeom prst="rect">
            <a:avLst/>
          </a:prstGeom>
        </p:spPr>
        <p:txBody>
          <a:bodyPr vert="horz" lIns="91440" tIns="45720" rIns="91440" bIns="45720" rtlCol="0" anchor="t">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20000"/>
              </a:lnSpc>
              <a:spcBef>
                <a:spcPts val="500"/>
              </a:spcBef>
            </a:pPr>
            <a:r>
              <a:rPr lang="en-US" b="1" dirty="0">
                <a:solidFill>
                  <a:srgbClr val="0E5993"/>
                </a:solidFill>
                <a:latin typeface="Arial" panose="020B0604020202020204" pitchFamily="34" charset="0"/>
                <a:cs typeface="Arial" panose="020B0604020202020204" pitchFamily="34" charset="0"/>
              </a:rPr>
              <a:t>Traditional:</a:t>
            </a:r>
          </a:p>
          <a:p>
            <a:pPr marL="285750" indent="-285750" algn="l">
              <a:lnSpc>
                <a:spcPct val="100000"/>
              </a:lnSpc>
              <a:spcBef>
                <a:spcPts val="1500"/>
              </a:spcBef>
              <a:buFont typeface="Arial" panose="020B0604020202020204" pitchFamily="34" charset="0"/>
              <a:buChar char="•"/>
            </a:pPr>
            <a:r>
              <a:rPr lang="en-US" sz="1600" dirty="0">
                <a:latin typeface="Arial" panose="020B0604020202020204" pitchFamily="34" charset="0"/>
                <a:cs typeface="Arial" panose="020B0604020202020204" pitchFamily="34" charset="0"/>
              </a:rPr>
              <a:t>The remainderman interest is effective immediately and they are on title.</a:t>
            </a:r>
          </a:p>
          <a:p>
            <a:pPr marL="285750" indent="-285750" algn="l">
              <a:lnSpc>
                <a:spcPct val="100000"/>
              </a:lnSpc>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The remainderman must complete counseling, and execute the following at closing: </a:t>
            </a:r>
          </a:p>
          <a:p>
            <a:pPr marL="628650" lvl="1" indent="-285750" algn="l">
              <a:lnSpc>
                <a:spcPct val="100000"/>
              </a:lnSpc>
              <a:spcBef>
                <a:spcPts val="500"/>
              </a:spcBef>
              <a:buFont typeface="Arial" panose="020B0604020202020204" pitchFamily="34" charset="0"/>
              <a:buChar char="•"/>
            </a:pPr>
            <a:r>
              <a:rPr lang="en-US" sz="1400" dirty="0">
                <a:latin typeface="Arial" panose="020B0604020202020204" pitchFamily="34" charset="0"/>
                <a:cs typeface="Arial" panose="020B0604020202020204" pitchFamily="34" charset="0"/>
              </a:rPr>
              <a:t>Deed of Trust and any riders</a:t>
            </a:r>
          </a:p>
          <a:p>
            <a:pPr marL="628650" lvl="1" indent="-285750" algn="l">
              <a:lnSpc>
                <a:spcPct val="100000"/>
              </a:lnSpc>
              <a:spcBef>
                <a:spcPts val="500"/>
              </a:spcBef>
              <a:buFont typeface="Arial" panose="020B0604020202020204" pitchFamily="34" charset="0"/>
              <a:buChar char="•"/>
            </a:pPr>
            <a:r>
              <a:rPr lang="en-US" sz="1400" dirty="0">
                <a:latin typeface="Arial" panose="020B0604020202020204" pitchFamily="34" charset="0"/>
                <a:cs typeface="Arial" panose="020B0604020202020204" pitchFamily="34" charset="0"/>
              </a:rPr>
              <a:t>Recission and Truth in Lending </a:t>
            </a:r>
          </a:p>
        </p:txBody>
      </p:sp>
      <p:sp>
        <p:nvSpPr>
          <p:cNvPr id="3" name="Content Placeholder 5">
            <a:extLst>
              <a:ext uri="{FF2B5EF4-FFF2-40B4-BE49-F238E27FC236}">
                <a16:creationId xmlns:a16="http://schemas.microsoft.com/office/drawing/2014/main" id="{B68F7B13-DE0F-8486-030B-C6E231962650}"/>
              </a:ext>
            </a:extLst>
          </p:cNvPr>
          <p:cNvSpPr txBox="1">
            <a:spLocks/>
          </p:cNvSpPr>
          <p:nvPr/>
        </p:nvSpPr>
        <p:spPr>
          <a:xfrm>
            <a:off x="4702851" y="680720"/>
            <a:ext cx="4085550" cy="4411979"/>
          </a:xfrm>
          <a:prstGeom prst="rect">
            <a:avLst/>
          </a:prstGeom>
        </p:spPr>
        <p:txBody>
          <a:bodyPr vert="horz" lIns="91440" tIns="45720" rIns="91440" bIns="45720" rtlCol="0" anchor="t">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b="1" dirty="0">
                <a:solidFill>
                  <a:srgbClr val="0E5993"/>
                </a:solidFill>
                <a:latin typeface="Arial" panose="020B0604020202020204" pitchFamily="34" charset="0"/>
                <a:cs typeface="Arial" panose="020B0604020202020204" pitchFamily="34" charset="0"/>
              </a:rPr>
              <a:t>Ladybird or Testamentary:</a:t>
            </a:r>
          </a:p>
          <a:p>
            <a:pPr marL="285750" indent="-285750" algn="l">
              <a:lnSpc>
                <a:spcPct val="100000"/>
              </a:lnSpc>
              <a:spcBef>
                <a:spcPts val="1500"/>
              </a:spcBef>
              <a:buFont typeface="Arial" panose="020B0604020202020204" pitchFamily="34" charset="0"/>
              <a:buChar char="•"/>
            </a:pPr>
            <a:r>
              <a:rPr lang="en-US" sz="1600" dirty="0">
                <a:latin typeface="Arial" panose="020B0604020202020204" pitchFamily="34" charset="0"/>
                <a:cs typeface="Arial" panose="020B0604020202020204" pitchFamily="34" charset="0"/>
              </a:rPr>
              <a:t>Where the remainderman interest is effective at the death of the owner. </a:t>
            </a:r>
          </a:p>
          <a:p>
            <a:pPr marL="285750" indent="-285750" algn="l">
              <a:lnSpc>
                <a:spcPct val="100000"/>
              </a:lnSpc>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Title to provide an explanation as to why the remainderman are not listed on vesting even though the deed shows the life estate. </a:t>
            </a:r>
          </a:p>
          <a:p>
            <a:pPr marL="285750" indent="-285750" algn="l">
              <a:lnSpc>
                <a:spcPct val="100000"/>
              </a:lnSpc>
              <a:spcBef>
                <a:spcPts val="500"/>
              </a:spcBef>
              <a:buFont typeface="Arial" panose="020B0604020202020204" pitchFamily="34" charset="0"/>
              <a:buChar char="•"/>
            </a:pPr>
            <a:r>
              <a:rPr lang="en-US" sz="1600" dirty="0">
                <a:latin typeface="Arial" panose="020B0604020202020204" pitchFamily="34" charset="0"/>
                <a:cs typeface="Arial" panose="020B0604020202020204" pitchFamily="34" charset="0"/>
              </a:rPr>
              <a:t>Where the “death deed” is confirmed from title/attorney, and where the remainderman has no other role in the file, the remaindermen is not required to be counseled. </a:t>
            </a:r>
          </a:p>
          <a:p>
            <a:pPr algn="l">
              <a:lnSpc>
                <a:spcPct val="100000"/>
              </a:lnSpc>
              <a:spcBef>
                <a:spcPts val="1500"/>
              </a:spcBef>
            </a:pPr>
            <a:r>
              <a:rPr lang="en-US" sz="1200" dirty="0">
                <a:latin typeface="Arial Narrow" panose="020B0604020202020204" pitchFamily="34" charset="0"/>
                <a:cs typeface="Arial Narrow" panose="020B0604020202020204" pitchFamily="34" charset="0"/>
              </a:rPr>
              <a:t>A Lady Bird Deed is only allowed in the following states: FL, MI, TX, VT, WV</a:t>
            </a:r>
          </a:p>
        </p:txBody>
      </p:sp>
      <p:sp>
        <p:nvSpPr>
          <p:cNvPr id="4" name="Content Placeholder 5">
            <a:extLst>
              <a:ext uri="{FF2B5EF4-FFF2-40B4-BE49-F238E27FC236}">
                <a16:creationId xmlns:a16="http://schemas.microsoft.com/office/drawing/2014/main" id="{361F2E88-5DA2-C10E-DA85-8BBE66FF631A}"/>
              </a:ext>
            </a:extLst>
          </p:cNvPr>
          <p:cNvSpPr txBox="1">
            <a:spLocks/>
          </p:cNvSpPr>
          <p:nvPr/>
        </p:nvSpPr>
        <p:spPr>
          <a:xfrm>
            <a:off x="247206" y="1"/>
            <a:ext cx="8896793" cy="812800"/>
          </a:xfrm>
          <a:prstGeom prst="rect">
            <a:avLst/>
          </a:prstGeom>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00000"/>
              </a:lnSpc>
              <a:spcBef>
                <a:spcPts val="500"/>
              </a:spcBef>
            </a:pPr>
            <a:r>
              <a:rPr lang="en-US" sz="3200" b="1" dirty="0">
                <a:solidFill>
                  <a:srgbClr val="0E5993"/>
                </a:solidFill>
                <a:latin typeface="Arial Black" panose="020B0604020202020204" pitchFamily="34" charset="0"/>
                <a:cs typeface="Arial Black" panose="020B0604020202020204" pitchFamily="34" charset="0"/>
              </a:rPr>
              <a:t>Life Estates</a:t>
            </a:r>
            <a:endParaRPr lang="en-US" sz="2000" dirty="0">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EAD9F729-E788-4927-001E-1675D42BA3A0}"/>
              </a:ext>
            </a:extLst>
          </p:cNvPr>
          <p:cNvCxnSpPr>
            <a:cxnSpLocks/>
          </p:cNvCxnSpPr>
          <p:nvPr/>
        </p:nvCxnSpPr>
        <p:spPr>
          <a:xfrm>
            <a:off x="4572000" y="812801"/>
            <a:ext cx="0" cy="4084319"/>
          </a:xfrm>
          <a:prstGeom prst="line">
            <a:avLst/>
          </a:prstGeom>
          <a:ln w="3175">
            <a:solidFill>
              <a:srgbClr val="3434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7680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21361</TotalTime>
  <Words>21258</Words>
  <Application>Microsoft Office PowerPoint</Application>
  <PresentationFormat>On-screen Show (16:9)</PresentationFormat>
  <Paragraphs>2537</Paragraphs>
  <Slides>180</Slides>
  <Notes>153</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180</vt:i4>
      </vt:variant>
    </vt:vector>
  </HeadingPairs>
  <TitlesOfParts>
    <vt:vector size="195" baseType="lpstr">
      <vt:lpstr>Aptos</vt:lpstr>
      <vt:lpstr>Aptos Display</vt:lpstr>
      <vt:lpstr>Arial</vt:lpstr>
      <vt:lpstr>Arial Black</vt:lpstr>
      <vt:lpstr>Arial Narrow</vt:lpstr>
      <vt:lpstr>Arial Nova Cond</vt:lpstr>
      <vt:lpstr>Dreaming Outloud Pro</vt:lpstr>
      <vt:lpstr>Microsoft Sans Serif</vt:lpstr>
      <vt:lpstr>Myriad Pro</vt:lpstr>
      <vt:lpstr>Rastanty Cortez</vt:lpstr>
      <vt:lpstr>Symbol</vt:lpstr>
      <vt:lpstr>Times New Roman</vt:lpstr>
      <vt:lpstr>Whitney Book</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House Rich Cash Poor!</vt:lpstr>
      <vt:lpstr>PowerPoint Presentation</vt:lpstr>
      <vt:lpstr>PowerPoint Presentation</vt:lpstr>
      <vt:lpstr>PowerPoint Presentation</vt:lpstr>
      <vt:lpstr>PowerPoint Presentation</vt:lpstr>
      <vt:lpstr>I Don’t Want To Leave Debt To My Kids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SecureEquity® Disbursements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Principal Limit Growth – HECMs</vt:lpstr>
      <vt:lpstr>What Makes Up Principal Limit?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Caitlin Mills</dc:creator>
  <cp:lastModifiedBy>Craig Barnes</cp:lastModifiedBy>
  <cp:revision>336</cp:revision>
  <dcterms:created xsi:type="dcterms:W3CDTF">2025-12-30T23:23:38Z</dcterms:created>
  <dcterms:modified xsi:type="dcterms:W3CDTF">2026-07-16T21:30:56Z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8fcc209-e741-4a52-b5f5-29e4e2e6fa0d_Enabled">
    <vt:lpwstr>true</vt:lpwstr>
  </property>
  <property fmtid="{D5CDD505-2E9C-101B-9397-08002B2CF9AE}" pid="3" name="MSIP_Label_58fcc209-e741-4a52-b5f5-29e4e2e6fa0d_SetDate">
    <vt:lpwstr>2025-12-30T23:26:46Z</vt:lpwstr>
  </property>
  <property fmtid="{D5CDD505-2E9C-101B-9397-08002B2CF9AE}" pid="4" name="MSIP_Label_58fcc209-e741-4a52-b5f5-29e4e2e6fa0d_Method">
    <vt:lpwstr>Standard</vt:lpwstr>
  </property>
  <property fmtid="{D5CDD505-2E9C-101B-9397-08002B2CF9AE}" pid="5" name="MSIP_Label_58fcc209-e741-4a52-b5f5-29e4e2e6fa0d_Name">
    <vt:lpwstr>Internal</vt:lpwstr>
  </property>
  <property fmtid="{D5CDD505-2E9C-101B-9397-08002B2CF9AE}" pid="6" name="MSIP_Label_58fcc209-e741-4a52-b5f5-29e4e2e6fa0d_SiteId">
    <vt:lpwstr>6f2c5d5b-b1d0-48f7-b954-6e499e151d0d</vt:lpwstr>
  </property>
  <property fmtid="{D5CDD505-2E9C-101B-9397-08002B2CF9AE}" pid="7" name="MSIP_Label_58fcc209-e741-4a52-b5f5-29e4e2e6fa0d_ActionId">
    <vt:lpwstr>1e06c648-50c2-4372-a25e-a6b64b4ee211</vt:lpwstr>
  </property>
  <property fmtid="{D5CDD505-2E9C-101B-9397-08002B2CF9AE}" pid="8" name="MSIP_Label_58fcc209-e741-4a52-b5f5-29e4e2e6fa0d_ContentBits">
    <vt:lpwstr>0</vt:lpwstr>
  </property>
  <property fmtid="{D5CDD505-2E9C-101B-9397-08002B2CF9AE}" pid="9" name="MSIP_Label_58fcc209-e741-4a52-b5f5-29e4e2e6fa0d_Tag">
    <vt:lpwstr>50, 3, 0, 1</vt:lpwstr>
  </property>
</Properties>
</file>